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6228D-389B-490E-9606-BA1CF9390F42}" type="datetimeFigureOut">
              <a:rPr lang="fr-FR" smtClean="0"/>
              <a:pPr/>
              <a:t>28/04/2012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34CB7-9CA2-403B-B945-03BFFB4345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A81C3-02AF-4E37-83D4-F922D9ACEB49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E43DE-CD14-458B-B752-30782929EEF5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39C8-0915-44E8-B56E-A1B43C43F131}" type="datetime1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DC0B-E322-4AC0-8062-FE04E4B75FC3}" type="datetime1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1EE7-30B1-47C6-81A3-4FFB712EF4FC}" type="datetime1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17DB-BD12-451F-9F67-0088149AF5BB}" type="datetime1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8E40-47DE-490E-B0C3-FB1A89F6D883}" type="datetime1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B43D7-060C-4070-8CF5-AEDD8BF52481}" type="datetime1">
              <a:rPr lang="fr-FR" smtClean="0"/>
              <a:t>28/04/2012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DC58E-9132-4A0F-B9E7-38770B63640B}" type="datetime1">
              <a:rPr lang="fr-FR" smtClean="0"/>
              <a:t>28/04/2012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A17E-BCA8-4739-BCD7-5D5D90B18229}" type="datetime1">
              <a:rPr lang="fr-FR" smtClean="0"/>
              <a:t>28/04/2012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A7E9-B147-4595-AF5E-94639B86AAE2}" type="datetime1">
              <a:rPr lang="fr-FR" smtClean="0"/>
              <a:t>28/04/2012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DA1E-A3BB-4E4D-8040-4F2B1DE28076}" type="datetime1">
              <a:rPr lang="fr-FR" smtClean="0"/>
              <a:t>28/04/2012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35CD-3A4A-4B8C-84DA-19A076891409}" type="datetime1">
              <a:rPr lang="fr-FR" smtClean="0"/>
              <a:t>28/04/2012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3E74-4683-42F6-A2FD-6966A53EACD0}" type="datetime1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9971-E6ED-4150-99E2-CD8D6C2BD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9275"/>
            <a:ext cx="9144000" cy="1657350"/>
          </a:xfrm>
        </p:spPr>
        <p:txBody>
          <a:bodyPr/>
          <a:lstStyle/>
          <a:p>
            <a:pPr algn="ctr" eaLnBrk="1" hangingPunct="1"/>
            <a:r>
              <a:rPr lang="fr-FR" sz="4000" b="1" i="1" smtClean="0">
                <a:solidFill>
                  <a:schemeClr val="accent6">
                    <a:lumMod val="50000"/>
                  </a:schemeClr>
                </a:solidFill>
              </a:rPr>
              <a:t>Le Lexique français-berbère de mathématiques (1984)</a:t>
            </a:r>
            <a:endParaRPr lang="fr-FR" sz="4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708275"/>
            <a:ext cx="8207375" cy="3336925"/>
          </a:xfrm>
        </p:spPr>
        <p:txBody>
          <a:bodyPr/>
          <a:lstStyle/>
          <a:p>
            <a:pPr eaLnBrk="1" hangingPunct="1"/>
            <a:endParaRPr lang="fr-FR" sz="1800" b="1" i="1" smtClean="0"/>
          </a:p>
          <a:p>
            <a:pPr eaLnBrk="1" hangingPunct="1"/>
            <a:r>
              <a:rPr lang="fr-FR" sz="1800" b="1" i="1" smtClean="0"/>
              <a:t>Les langues de moindre diffusion sur le Web :</a:t>
            </a:r>
            <a:endParaRPr lang="fr-FR" sz="1800" smtClean="0"/>
          </a:p>
          <a:p>
            <a:pPr eaLnBrk="1" hangingPunct="1"/>
            <a:r>
              <a:rPr lang="fr-FR" sz="1800" b="1" i="1" smtClean="0"/>
              <a:t>numérisations, normes et recherches</a:t>
            </a:r>
            <a:endParaRPr lang="fr-FR" sz="1800" smtClean="0"/>
          </a:p>
          <a:p>
            <a:pPr eaLnBrk="1" hangingPunct="1"/>
            <a:endParaRPr lang="fr-FR" sz="2000" smtClean="0"/>
          </a:p>
          <a:p>
            <a:pPr eaLnBrk="1" hangingPunct="1"/>
            <a:r>
              <a:rPr lang="fr-FR" sz="2000" smtClean="0">
                <a:solidFill>
                  <a:schemeClr val="accent6">
                    <a:lumMod val="50000"/>
                  </a:schemeClr>
                </a:solidFill>
              </a:rPr>
              <a:t>Boumerdès, 26-28 avril 2012</a:t>
            </a:r>
          </a:p>
          <a:p>
            <a:pPr eaLnBrk="1" hangingPunct="1"/>
            <a:r>
              <a:rPr lang="fr-FR" sz="2000" b="1" smtClean="0">
                <a:solidFill>
                  <a:schemeClr val="accent6">
                    <a:lumMod val="50000"/>
                  </a:schemeClr>
                </a:solidFill>
              </a:rPr>
              <a:t>CNPLET</a:t>
            </a:r>
          </a:p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2000" smtClean="0"/>
              <a:t>Ramdane Achab  et Hocine Sadi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Lexique mathématiques</a:t>
            </a:r>
            <a:br>
              <a:rPr lang="fr-FR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français-tamajaq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fr-FR" sz="200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2000" smtClean="0"/>
              <a:t>	Le présent lexique comprend 1069 entrées regroupées en deux grandes parties :</a:t>
            </a:r>
          </a:p>
          <a:p>
            <a:pPr lvl="1">
              <a:defRPr/>
            </a:pPr>
            <a:r>
              <a:rPr lang="fr-FR" sz="2000" smtClean="0">
                <a:ea typeface="+mn-ea"/>
                <a:cs typeface="+mn-cs"/>
              </a:rPr>
              <a:t>arithmétique </a:t>
            </a:r>
          </a:p>
          <a:p>
            <a:pPr lvl="1">
              <a:defRPr/>
            </a:pPr>
            <a:r>
              <a:rPr lang="fr-FR" sz="2000" smtClean="0">
                <a:ea typeface="+mn-ea"/>
                <a:cs typeface="+mn-cs"/>
              </a:rPr>
              <a:t>géométrie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fr-FR" sz="2000" smtClean="0">
                <a:ea typeface="+mn-ea"/>
                <a:cs typeface="+mn-cs"/>
              </a:rPr>
              <a:t>	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fr-FR" sz="2000" smtClean="0">
                <a:ea typeface="+mn-ea"/>
                <a:cs typeface="+mn-cs"/>
              </a:rPr>
              <a:t>Et une annexe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fr-FR" sz="2000" smtClean="0">
                <a:ea typeface="+mn-ea"/>
                <a:cs typeface="+mn-cs"/>
              </a:rPr>
              <a:t>Celle-ci comprend la numération, les figures géométriques la mesure (longueur, surface, masse, capacité,v olume), les instruments de mesure, le temps,  la monnaie, les termes économiques </a:t>
            </a:r>
            <a:r>
              <a:rPr lang="fr-FR" sz="2000" smtClean="0">
                <a:ea typeface="+mn-ea"/>
                <a:cs typeface="+mn-cs"/>
              </a:rPr>
              <a:t>les </a:t>
            </a:r>
            <a:r>
              <a:rPr lang="fr-FR" sz="2000" smtClean="0">
                <a:ea typeface="+mn-ea"/>
                <a:cs typeface="+mn-cs"/>
              </a:rPr>
              <a:t>couleurs et le rang.</a:t>
            </a:r>
            <a:endParaRPr lang="fr-FR" sz="20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Amawal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1600" i="1" smtClean="0"/>
          </a:p>
          <a:p>
            <a:pPr eaLnBrk="1" hangingPunct="1">
              <a:buFont typeface="Wingdings" pitchFamily="2" charset="2"/>
              <a:buNone/>
            </a:pPr>
            <a:r>
              <a:rPr lang="fr-FR" sz="1600" i="1" smtClean="0"/>
              <a:t>La méthode employée a été en gros la suivante : chaque fois qu’un terme existait dans un parler il a été adopté (ex. </a:t>
            </a:r>
            <a:r>
              <a:rPr lang="fr-FR" sz="1600" smtClean="0"/>
              <a:t>tanemmirt</a:t>
            </a:r>
            <a:r>
              <a:rPr lang="fr-FR" sz="1600" i="1" smtClean="0"/>
              <a:t>= merci).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1600" i="1" smtClean="0"/>
              <a:t>Chaque fois qu’un terme traditionnel de sens concret pouvait servir à rendre une notion abstraite (ou de civilisation) (ex. </a:t>
            </a:r>
            <a:r>
              <a:rPr lang="fr-FR" sz="1600" smtClean="0"/>
              <a:t>aneflu</a:t>
            </a:r>
            <a:r>
              <a:rPr lang="fr-FR" sz="1600" i="1" smtClean="0"/>
              <a:t>s= magistrat) de sens voisin, il a été adopté.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1600" i="1" smtClean="0"/>
              <a:t>Quand ni l’un ni l’autre de ces procédés n’était possible, on a recouru à la dérivation de formes nouvelles à partir de racines berbères existantes dans l’un des quatorze parlers (ex. </a:t>
            </a:r>
            <a:r>
              <a:rPr lang="fr-FR" sz="1600" smtClean="0"/>
              <a:t>tagrawla</a:t>
            </a:r>
            <a:r>
              <a:rPr lang="fr-FR" sz="1600" i="1" smtClean="0"/>
              <a:t>=révolution, à partir de </a:t>
            </a:r>
            <a:r>
              <a:rPr lang="fr-FR" sz="1600" smtClean="0"/>
              <a:t>griwel</a:t>
            </a:r>
            <a:r>
              <a:rPr lang="fr-FR" sz="1600" i="1" smtClean="0"/>
              <a:t> qui a le sens originel du latin </a:t>
            </a:r>
            <a:r>
              <a:rPr lang="fr-FR" sz="1600" smtClean="0"/>
              <a:t>revolvere</a:t>
            </a:r>
            <a:r>
              <a:rPr lang="fr-FR" sz="1600" i="1" smtClean="0"/>
              <a:t> d’où a été tiré révolution).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1600" i="1" smtClean="0"/>
              <a:t>Dans la quasi-totalité des cas, on a respecté les formes dérivées berbères déjà existantes. Statistiquement le parler qui a le plus servi est le touareg, à la fois plus complet et plus pur que les autres.</a:t>
            </a:r>
            <a:endParaRPr lang="fr-FR" sz="16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Souci de convergence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1800" i="1" smtClean="0"/>
          </a:p>
          <a:p>
            <a:pPr eaLnBrk="1" hangingPunct="1">
              <a:buFont typeface="Wingdings" pitchFamily="2" charset="2"/>
              <a:buNone/>
            </a:pPr>
            <a:endParaRPr lang="fr-FR" sz="1800" i="1" smtClean="0"/>
          </a:p>
          <a:p>
            <a:pPr eaLnBrk="1" hangingPunct="1">
              <a:buFont typeface="Wingdings" pitchFamily="2" charset="2"/>
              <a:buNone/>
            </a:pPr>
            <a:r>
              <a:rPr lang="fr-FR" sz="1800" i="1" smtClean="0"/>
              <a:t>il semble opportun que tous les parlers berbères l’adoptent (peut-être l’adaptent) afin que le lot de termes nouveaux, de toute façon nécessaire soit le même dans l’ensemble du domaine.</a:t>
            </a:r>
          </a:p>
          <a:p>
            <a:pPr eaLnBrk="1" hangingPunct="1">
              <a:buFont typeface="Wingdings" pitchFamily="2" charset="2"/>
              <a:buNone/>
            </a:pPr>
            <a:endParaRPr lang="fr-FR" sz="1800" i="1" smtClean="0"/>
          </a:p>
          <a:p>
            <a:pPr eaLnBrk="1" hangingPunct="1">
              <a:buFont typeface="Wingdings" pitchFamily="2" charset="2"/>
              <a:buNone/>
            </a:pPr>
            <a:endParaRPr lang="fr-FR" sz="1800" i="1" smtClean="0"/>
          </a:p>
          <a:p>
            <a:pPr eaLnBrk="1" hangingPunct="1">
              <a:buFont typeface="Wingdings" pitchFamily="2" charset="2"/>
              <a:buNone/>
            </a:pPr>
            <a:r>
              <a:rPr lang="fr-FR" sz="1800" i="1" smtClean="0"/>
              <a:t>il serait bon qu’un ensemble identique de termes modernes pallie aux diversités lexicales anciennes. </a:t>
            </a:r>
            <a:endParaRPr lang="fr-FR" sz="18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Quelques chiffres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Environ 2300 termes, destinés à couvrir les besoins en terminologie mathématique des niveaux primaire, secondaire et supérieur (Bac + 3 à 4).</a:t>
            </a:r>
          </a:p>
          <a:p>
            <a:r>
              <a:rPr lang="fr-FR" smtClean="0"/>
              <a:t> Catégories lexicales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800" smtClean="0">
                <a:solidFill>
                  <a:schemeClr val="accent6">
                    <a:lumMod val="50000"/>
                  </a:schemeClr>
                </a:solidFill>
              </a:rPr>
              <a:t>Répartition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endParaRPr lang="fr-FR" smtClean="0"/>
          </a:p>
          <a:p>
            <a:r>
              <a:rPr lang="fr-FR" smtClean="0"/>
              <a:t>1740 nominaux</a:t>
            </a:r>
          </a:p>
          <a:p>
            <a:r>
              <a:rPr lang="fr-FR" smtClean="0"/>
              <a:t>410 verbes, dont 226 formes simples et 91 dérivés en s- (« Actif-Transitif »)</a:t>
            </a:r>
          </a:p>
          <a:p>
            <a:r>
              <a:rPr lang="fr-FR" smtClean="0"/>
              <a:t>56 adverbes</a:t>
            </a:r>
          </a:p>
          <a:p>
            <a:r>
              <a:rPr lang="fr-FR" smtClean="0"/>
              <a:t>75 emprunts à l’arabe</a:t>
            </a:r>
          </a:p>
          <a:p>
            <a:r>
              <a:rPr lang="fr-FR" smtClean="0"/>
              <a:t>30 emprunts au français 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R. Achab &amp; H. Sadi, Boumerdès 28 avril 2012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Origine dialectale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smtClean="0"/>
          </a:p>
          <a:p>
            <a:r>
              <a:rPr lang="en-US" sz="3200" smtClean="0"/>
              <a:t>Kabyle : 25 %</a:t>
            </a:r>
          </a:p>
          <a:p>
            <a:r>
              <a:rPr lang="en-US" sz="3200" smtClean="0"/>
              <a:t>Pan-berbère : 23 %</a:t>
            </a:r>
            <a:endParaRPr lang="fr-FR" sz="3200" smtClean="0"/>
          </a:p>
          <a:p>
            <a:r>
              <a:rPr lang="en-US" sz="3200" smtClean="0"/>
              <a:t>Touareg : 23 %</a:t>
            </a:r>
            <a:endParaRPr lang="fr-FR" sz="3200" smtClean="0"/>
          </a:p>
          <a:p>
            <a:r>
              <a:rPr lang="en-US" sz="3200" smtClean="0"/>
              <a:t>Tachelhit : 20 %</a:t>
            </a:r>
            <a:endParaRPr lang="fr-FR" sz="3200" smtClean="0"/>
          </a:p>
          <a:p>
            <a:r>
              <a:rPr lang="en-US" sz="3200" smtClean="0"/>
              <a:t>Emprunts externes : 4,6 %</a:t>
            </a:r>
            <a:endParaRPr lang="fr-FR" sz="3200" smtClean="0"/>
          </a:p>
          <a:p>
            <a:r>
              <a:rPr lang="en-US" sz="3200" smtClean="0"/>
              <a:t>Autres : 4,4 %</a:t>
            </a:r>
            <a:endParaRPr lang="fr-FR" sz="3200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Dictionnaires et lexiques berbères mis à contribution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600" smtClean="0"/>
              <a:t>Amawal n </a:t>
            </a:r>
            <a:r>
              <a:rPr lang="fr-FR" sz="1600" smtClean="0"/>
              <a:t>tmazi</a:t>
            </a:r>
            <a:r>
              <a:rPr lang="el-GR" sz="1600" smtClean="0"/>
              <a:t>γ</a:t>
            </a:r>
            <a:r>
              <a:rPr lang="fr-FR" sz="1600" smtClean="0"/>
              <a:t>t </a:t>
            </a:r>
            <a:r>
              <a:rPr lang="fr-FR" sz="1600" smtClean="0"/>
              <a:t>tatrat (Lexique de berbère moderne), Alger, 1974 (sous la direction de Mouloud Mammeri)</a:t>
            </a:r>
          </a:p>
          <a:p>
            <a:pPr>
              <a:buFont typeface="Wingdings" pitchFamily="2" charset="2"/>
              <a:buNone/>
            </a:pPr>
            <a:endParaRPr lang="fr-FR" sz="1600" smtClean="0"/>
          </a:p>
          <a:p>
            <a:r>
              <a:rPr lang="fr-FR" sz="1600" smtClean="0"/>
              <a:t>Dallet, dictionnaire kabyle-français, SELAF, Paris, 1982</a:t>
            </a:r>
          </a:p>
          <a:p>
            <a:endParaRPr lang="fr-FR" sz="1600" smtClean="0"/>
          </a:p>
          <a:p>
            <a:r>
              <a:rPr lang="fr-FR" sz="1600" smtClean="0"/>
              <a:t>Cortade-Mammeri, lexique français-touareg (dialecte de l’Ahaggar), Arts et métiers graphiques, Paris, 1967.</a:t>
            </a:r>
          </a:p>
          <a:p>
            <a:pPr>
              <a:buFont typeface="Wingdings" pitchFamily="2" charset="2"/>
              <a:buNone/>
            </a:pPr>
            <a:r>
              <a:rPr lang="fr-FR" sz="1600" smtClean="0"/>
              <a:t> </a:t>
            </a:r>
          </a:p>
          <a:p>
            <a:r>
              <a:rPr lang="fr-FR" sz="1600" smtClean="0"/>
              <a:t>Alojaly, lexique touareg-français, Copenhague, 1980.</a:t>
            </a:r>
          </a:p>
          <a:p>
            <a:endParaRPr lang="fr-FR" sz="1600" smtClean="0"/>
          </a:p>
          <a:p>
            <a:r>
              <a:rPr lang="fr-FR" sz="1600" smtClean="0"/>
              <a:t>Huyghe, Dictionnaire français-chaouia, Alger, 1906.</a:t>
            </a:r>
          </a:p>
          <a:p>
            <a:pPr>
              <a:buFont typeface="Wingdings" pitchFamily="2" charset="2"/>
              <a:buNone/>
            </a:pPr>
            <a:r>
              <a:rPr lang="fr-FR" sz="1600" smtClean="0"/>
              <a:t> </a:t>
            </a:r>
          </a:p>
          <a:p>
            <a:r>
              <a:rPr lang="fr-FR" sz="1600" smtClean="0"/>
              <a:t>Destaing, Vocabulaire français-berbère, Etude sur la Tachelhit du Sous, Paris, 1938.</a:t>
            </a:r>
          </a:p>
          <a:p>
            <a:endParaRPr lang="fr-FR" sz="1600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R. Achab &amp; H. Sadi, Boumerdès 28 avril 2012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Suite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smtClean="0"/>
              <a:t>Mercier, Vocabulaire et textes berbères dans le dialecte des Aït Izdeg, Rabat, 1937.</a:t>
            </a:r>
          </a:p>
          <a:p>
            <a:endParaRPr lang="fr-FR" sz="2000" smtClean="0"/>
          </a:p>
          <a:p>
            <a:r>
              <a:rPr lang="fr-FR" sz="2000" smtClean="0"/>
              <a:t>Justinard, Manuel de berbère marocain (dialecte rifain), Paris, 1926.</a:t>
            </a:r>
          </a:p>
          <a:p>
            <a:endParaRPr lang="fr-FR" sz="2000" smtClean="0"/>
          </a:p>
          <a:p>
            <a:r>
              <a:rPr lang="fr-FR" sz="2000" smtClean="0"/>
              <a:t>Laoust, Mots et choses berbères (dialectes du Maroc), Paris, 1920.</a:t>
            </a:r>
          </a:p>
          <a:p>
            <a:endParaRPr lang="fr-FR" sz="2000" smtClean="0"/>
          </a:p>
          <a:p>
            <a:r>
              <a:rPr lang="fr-FR" sz="2000" smtClean="0"/>
              <a:t>Lanfry, Ghadamès – II – Glossaire (parler des Ayt Waziten), FDB, Alger, 1973.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Technique mise en oeuvre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395288" y="2060575"/>
            <a:ext cx="8001000" cy="4484688"/>
          </a:xfrm>
        </p:spPr>
        <p:txBody>
          <a:bodyPr/>
          <a:lstStyle/>
          <a:p>
            <a:endParaRPr lang="fr-FR" sz="2000" smtClean="0"/>
          </a:p>
          <a:p>
            <a:endParaRPr lang="fr-FR" sz="2000" smtClean="0"/>
          </a:p>
          <a:p>
            <a:r>
              <a:rPr lang="fr-FR" sz="2000" smtClean="0">
                <a:latin typeface="Verdana" pitchFamily="34" charset="0"/>
              </a:rPr>
              <a:t>Une démarche pan-berbère, en ce sens que tous les parlers berbères sont susceptibles d’être sollicités.</a:t>
            </a:r>
          </a:p>
          <a:p>
            <a:endParaRPr lang="fr-FR" sz="2000" smtClean="0">
              <a:latin typeface="Verdana" pitchFamily="34" charset="0"/>
            </a:endParaRPr>
          </a:p>
          <a:p>
            <a:r>
              <a:rPr lang="fr-FR" sz="2000" smtClean="0">
                <a:latin typeface="Verdana" pitchFamily="34" charset="0"/>
              </a:rPr>
              <a:t>Reprise des termes de l’Amawal pouvant servir en mathématiques : Tusnakt (mathématique), timernit (addition), awlellu (cylindre), tameẓla (différence), etc.</a:t>
            </a:r>
          </a:p>
          <a:p>
            <a:pPr>
              <a:buFont typeface="Wingdings" pitchFamily="2" charset="2"/>
              <a:buNone/>
            </a:pPr>
            <a:endParaRPr lang="fr-FR" sz="200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R. Achab &amp; H. Sadi, Boumerdès 28 avril 2012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3200" smtClean="0"/>
          </a:p>
          <a:p>
            <a:r>
              <a:rPr lang="fr-FR" sz="2000" smtClean="0"/>
              <a:t>Plusieurs séries de termes ont été obtenues par composition de bases lexicales avec de nouveaux formants, préfixes ou suffixes, tirés de racines existantes.</a:t>
            </a:r>
          </a:p>
          <a:p>
            <a:pPr>
              <a:buFont typeface="Wingdings" pitchFamily="2" charset="2"/>
              <a:buNone/>
            </a:pPr>
            <a:endParaRPr lang="fr-FR" sz="2000" smtClean="0"/>
          </a:p>
          <a:p>
            <a:r>
              <a:rPr lang="fr-FR" sz="2000" smtClean="0"/>
              <a:t>Dépouillement des matériaux lexicographiques berbères : termes pris tels quels, radicaux soumis aux procédures de dérivation (de forme ou de sens) et de composition. Les résultats de ce travail de dépouillement sont numériquement les plus importants.</a:t>
            </a:r>
          </a:p>
          <a:p>
            <a:endParaRPr lang="fr-FR" sz="3200" smtClean="0"/>
          </a:p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Quelques méta-données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Revue Tafsut</a:t>
            </a:r>
          </a:p>
          <a:p>
            <a:pPr eaLnBrk="1" hangingPunct="1"/>
            <a:r>
              <a:rPr lang="fr-FR" smtClean="0"/>
              <a:t>Série scientifique et pédagogique</a:t>
            </a:r>
          </a:p>
          <a:p>
            <a:pPr eaLnBrk="1" hangingPunct="1"/>
            <a:r>
              <a:rPr lang="fr-FR" smtClean="0"/>
              <a:t>1984, Tizi-Ouzou, 130 pages</a:t>
            </a:r>
          </a:p>
          <a:p>
            <a:pPr eaLnBrk="1" hangingPunct="1"/>
            <a:r>
              <a:rPr lang="fr-FR" smtClean="0"/>
              <a:t>Tirage : 500 exemplaires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Nouveaux préfixes et</a:t>
            </a:r>
            <a:br>
              <a:rPr lang="fr-FR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suffixes utilisés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11560" y="1580896"/>
          <a:ext cx="8001000" cy="36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006"/>
                <a:gridCol w="1800200"/>
                <a:gridCol w="2448272"/>
                <a:gridCol w="20515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Préfixe / suffixe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berbère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Equivalent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en français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Exemple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latin typeface="Times New Roman"/>
                          <a:ea typeface="Calibri"/>
                          <a:cs typeface="Times New Roman"/>
                        </a:rPr>
                        <a:t>Traduction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ar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an (privatif)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aramsasi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anharmonique</a:t>
                      </a:r>
                      <a:endParaRPr lang="fr-FR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mgel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anti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amgelsikel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antidéplacement</a:t>
                      </a:r>
                      <a:endParaRPr lang="fr-FR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zun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oïde (para)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azungur</a:t>
                      </a:r>
                    </a:p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azunkussem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astroïde</a:t>
                      </a:r>
                      <a:r>
                        <a:rPr lang="fr-FR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paracompact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man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auto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tamnalγa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automorphisme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aful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nôme (méro)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agetful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polynôme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mtClean="0"/>
                        <a:t>asin(asen)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mtClean="0"/>
                        <a:t>bi (ambi)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asendis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bilatère</a:t>
                      </a:r>
                      <a:endParaRPr lang="fr-FR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azzi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circum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azzisfaylu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circumpolaire</a:t>
                      </a:r>
                      <a:endParaRPr lang="fr-FR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azin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semi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azinagraw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semi-groupe</a:t>
                      </a:r>
                      <a:endParaRPr lang="fr-FR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accent6">
                    <a:lumMod val="50000"/>
                  </a:schemeClr>
                </a:solidFill>
              </a:rPr>
              <a:t>La dérivation </a:t>
            </a:r>
            <a:r>
              <a:rPr lang="fr-FR" sz="3200" smtClean="0">
                <a:solidFill>
                  <a:schemeClr val="accent6">
                    <a:lumMod val="50000"/>
                  </a:schemeClr>
                </a:solidFill>
              </a:rPr>
              <a:t>verbale</a:t>
            </a:r>
            <a:r>
              <a:rPr lang="fr-FR"/>
              <a:t/>
            </a:r>
            <a:br>
              <a:rPr lang="fr-FR"/>
            </a:br>
            <a:r>
              <a:rPr lang="fr-FR" sz="2200"/>
              <a:t>La dérivation en s- (« Actif-Transitif »)</a:t>
            </a:r>
            <a:br>
              <a:rPr lang="fr-FR" sz="2200"/>
            </a:br>
            <a:r>
              <a:rPr lang="fr-FR" sz="2200"/>
              <a:t> </a:t>
            </a:r>
            <a:br>
              <a:rPr lang="fr-FR" sz="2200"/>
            </a:br>
            <a:r>
              <a:rPr lang="fr-FR" sz="2200"/>
              <a:t>Procédé traditionnel de dérivation verbale servant à construire les formes factitives. Ce procédé est quelquefois étendu à des nominaux : s+ nominal comme dans les deux derniers exemples.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15616" y="3645024"/>
          <a:ext cx="6172200" cy="190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latin typeface="Times New Roman"/>
                          <a:ea typeface="Calibri"/>
                          <a:cs typeface="Times New Roman"/>
                        </a:rPr>
                        <a:t>Exemple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berbère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latin typeface="Times New Roman"/>
                          <a:ea typeface="Calibri"/>
                          <a:cs typeface="Times New Roman"/>
                        </a:rPr>
                        <a:t>Traduction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en français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latin typeface="Times New Roman"/>
                          <a:ea typeface="Calibri"/>
                          <a:cs typeface="Times New Roman"/>
                        </a:rPr>
                        <a:t>Base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latin typeface="Times New Roman"/>
                          <a:ea typeface="Calibri"/>
                          <a:cs typeface="Times New Roman"/>
                        </a:rPr>
                        <a:t>verbale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semmet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annuler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mmet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sewzel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abréger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iwzil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sider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abaisser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ader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sgejdi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axiomatiser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igejdi</a:t>
                      </a:r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accent6">
                    <a:lumMod val="50000"/>
                  </a:schemeClr>
                </a:solidFill>
              </a:rPr>
              <a:t>La dérivation verbale</a:t>
            </a:r>
            <a:r>
              <a:rPr lang="fr-FR"/>
              <a:t/>
            </a:r>
            <a:br>
              <a:rPr lang="fr-FR"/>
            </a:br>
            <a:r>
              <a:rPr lang="fr-FR"/>
              <a:t>  </a:t>
            </a:r>
            <a:br>
              <a:rPr lang="fr-FR"/>
            </a:br>
            <a:r>
              <a:rPr lang="fr-FR" sz="2200"/>
              <a:t>La dérivation en </a:t>
            </a:r>
            <a:r>
              <a:rPr lang="fr-FR" sz="2200" smtClean="0"/>
              <a:t>tt</a:t>
            </a:r>
            <a:r>
              <a:rPr lang="fr-FR" sz="2200" smtClean="0"/>
              <a:t>- </a:t>
            </a:r>
            <a:r>
              <a:rPr lang="fr-FR" sz="2200"/>
              <a:t>(« Passif »)</a:t>
            </a:r>
            <a:br>
              <a:rPr lang="fr-FR" sz="2200"/>
            </a:br>
            <a:r>
              <a:rPr lang="fr-FR" sz="2200"/>
              <a:t> </a:t>
            </a:r>
            <a:br>
              <a:rPr lang="fr-FR" sz="2200"/>
            </a:br>
            <a:r>
              <a:rPr lang="fr-FR" sz="2200"/>
              <a:t>Procédé traditionnel de dérivation verbale servant à construire les formes passives. Ce procédé intervient particulièrement, mais pas exclusivement, dans la traduction des termes français construits au moyen du suffixe –able (-ible, -uble). Les équivalents berbères sont alors produits à partir de la forme intensive du passif en </a:t>
            </a:r>
            <a:r>
              <a:rPr lang="fr-FR" sz="2200" smtClean="0"/>
              <a:t>tt-</a:t>
            </a:r>
            <a:r>
              <a:rPr lang="fr-FR" sz="2200"/>
              <a:t>.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67544" y="4365625"/>
          <a:ext cx="8219256" cy="187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56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Exemple berbère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traduction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Base verbale</a:t>
                      </a:r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ttwazlam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latin typeface="Verdana" pitchFamily="34" charset="0"/>
                        </a:rPr>
                        <a:t> dérivable (être)</a:t>
                      </a:r>
                      <a:endParaRPr lang="fr-FR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latin typeface="Verdana" pitchFamily="34" charset="0"/>
                        </a:rPr>
                        <a:t>zlem</a:t>
                      </a:r>
                      <a:endParaRPr lang="fr-FR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ttwγrad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intégrable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latin typeface="Verdana" pitchFamily="34" charset="0"/>
                        </a:rPr>
                        <a:t>γred</a:t>
                      </a:r>
                      <a:endParaRPr lang="fr-FR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ttwaskat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mesurable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latin typeface="Verdana" pitchFamily="34" charset="0"/>
                        </a:rPr>
                        <a:t>ket</a:t>
                      </a:r>
                      <a:endParaRPr lang="fr-FR">
                        <a:latin typeface="Verdana" pitchFamily="34" charset="0"/>
                      </a:endParaRPr>
                    </a:p>
                  </a:txBody>
                  <a:tcPr/>
                </a:tc>
              </a:tr>
              <a:tr h="3883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ttwaṭṭef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intercepté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>
                          <a:latin typeface="Verdana" pitchFamily="34" charset="0"/>
                        </a:rPr>
                        <a:t>ṭṭef</a:t>
                      </a:r>
                      <a:endParaRPr lang="fr-FR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Bilan-évaluation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131840" y="1844824"/>
          <a:ext cx="2871787" cy="4064000"/>
        </p:xfrm>
        <a:graphic>
          <a:graphicData uri="http://schemas.openxmlformats.org/presentationml/2006/ole">
            <p:oleObj spid="_x0000_s22530" name="Acrobat Document" r:id="rId3" imgW="5667146" imgH="8019948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Usage et convergence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r>
              <a:rPr lang="fr-FR" smtClean="0"/>
              <a:t>Champs d’usage</a:t>
            </a:r>
          </a:p>
          <a:p>
            <a:endParaRPr lang="fr-FR" smtClean="0"/>
          </a:p>
          <a:p>
            <a:r>
              <a:rPr lang="fr-FR" smtClean="0"/>
              <a:t>Éléments favorisant la convergence</a:t>
            </a:r>
          </a:p>
          <a:p>
            <a:endParaRPr lang="fr-FR" smtClean="0"/>
          </a:p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Recension des divergences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131840" y="1412776"/>
          <a:ext cx="3308895" cy="4624288"/>
        </p:xfrm>
        <a:graphic>
          <a:graphicData uri="http://schemas.openxmlformats.org/presentationml/2006/ole">
            <p:oleObj spid="_x0000_s24578" name="Acrobat Document" r:id="rId3" imgW="5667146" imgH="8019948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Retour aux nouvelles tehnologies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r>
              <a:rPr lang="fr-FR" smtClean="0"/>
              <a:t>Reprise du travail avec les outils d’auourd’hui</a:t>
            </a:r>
          </a:p>
          <a:p>
            <a:r>
              <a:rPr lang="fr-FR" smtClean="0"/>
              <a:t>Inscrire dans un cadre </a:t>
            </a:r>
            <a:r>
              <a:rPr lang="fr-FR" smtClean="0"/>
              <a:t>institutionnel </a:t>
            </a:r>
            <a:r>
              <a:rPr lang="fr-FR" smtClean="0"/>
              <a:t>ce type d’initiatives</a:t>
            </a:r>
          </a:p>
          <a:p>
            <a:r>
              <a:rPr lang="fr-FR" smtClean="0"/>
              <a:t>Collaboration internationale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Contexte historique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Durée de réalisation:1982-1984</a:t>
            </a:r>
          </a:p>
          <a:p>
            <a:pPr eaLnBrk="1" hangingPunct="1"/>
            <a:r>
              <a:rPr lang="fr-FR" smtClean="0"/>
              <a:t>Printemps berbère 1980</a:t>
            </a:r>
          </a:p>
          <a:p>
            <a:pPr eaLnBrk="1" hangingPunct="1"/>
            <a:r>
              <a:rPr lang="fr-FR" smtClean="0"/>
              <a:t>En rupture avec la production de la période coloniale</a:t>
            </a:r>
          </a:p>
          <a:p>
            <a:pPr eaLnBrk="1" hangingPunct="1"/>
            <a:r>
              <a:rPr lang="fr-FR" smtClean="0"/>
              <a:t>Travaux antérieurs (Amawal)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Enjeu</a:t>
            </a:r>
          </a:p>
          <a:p>
            <a:pPr lvl="1" eaLnBrk="1" hangingPunct="1"/>
            <a:r>
              <a:rPr lang="fr-FR" smtClean="0"/>
              <a:t>Test d’inscription de l’amazigh dans la modernité</a:t>
            </a:r>
          </a:p>
          <a:p>
            <a:pPr lvl="1" eaLnBrk="1" hangingPunct="1"/>
            <a:r>
              <a:rPr lang="fr-FR" smtClean="0"/>
              <a:t>Ouvrir de nouveaux champs à l’amazigh</a:t>
            </a:r>
          </a:p>
          <a:p>
            <a:pPr lvl="1" eaLnBrk="1" hangingPunct="1"/>
            <a:r>
              <a:rPr lang="fr-FR" smtClean="0"/>
              <a:t>Un lexique français-berbère</a:t>
            </a:r>
          </a:p>
          <a:p>
            <a:pPr lvl="1" eaLnBrk="1" hangingPunct="1"/>
            <a:r>
              <a:rPr lang="fr-FR" smtClean="0"/>
              <a:t>Susciter et encourager la production de textes mathématiques en berbère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Auteurs, environnement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smtClean="0"/>
              <a:t>Ramdane Achab, Maître assistant de mathématiques, Université de Tizi-Ouzou</a:t>
            </a:r>
          </a:p>
          <a:p>
            <a:r>
              <a:rPr lang="fr-FR" sz="2000" smtClean="0"/>
              <a:t>Mohand Laïhem, Maître-assistant de mathématiques à l’ENS de Kouba</a:t>
            </a:r>
          </a:p>
          <a:p>
            <a:r>
              <a:rPr lang="fr-FR" sz="2000" smtClean="0"/>
              <a:t>Hend Sadi, Maître-assistant de mathématiques, Université de Tizi-Ouzou </a:t>
            </a:r>
          </a:p>
          <a:p>
            <a:r>
              <a:rPr lang="fr-FR" sz="2000" smtClean="0"/>
              <a:t>Conditions de travail</a:t>
            </a:r>
          </a:p>
          <a:p>
            <a:r>
              <a:rPr lang="fr-FR" sz="2000" smtClean="0"/>
              <a:t>Parcours militant, foyers des années 70</a:t>
            </a:r>
          </a:p>
          <a:p>
            <a:r>
              <a:rPr lang="fr-FR" sz="2000" smtClean="0"/>
              <a:t>Lycée de T.O.</a:t>
            </a:r>
          </a:p>
          <a:p>
            <a:r>
              <a:rPr lang="fr-FR" sz="2000" smtClean="0"/>
              <a:t>Cours de Mouloud Mammeri, université d’Alger</a:t>
            </a:r>
          </a:p>
          <a:p>
            <a:r>
              <a:rPr lang="fr-FR" sz="2000" smtClean="0"/>
              <a:t>GEB Paris 8 dans les années 70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smtClean="0">
                <a:solidFill>
                  <a:schemeClr val="accent6">
                    <a:lumMod val="50000"/>
                  </a:schemeClr>
                </a:solidFill>
              </a:rPr>
              <a:t>Contenu de la publication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000" smtClean="0"/>
          </a:p>
          <a:p>
            <a:r>
              <a:rPr lang="fr-FR" sz="2000" smtClean="0"/>
              <a:t>Une présentation de quatre pages en français</a:t>
            </a:r>
          </a:p>
          <a:p>
            <a:r>
              <a:rPr lang="fr-FR" sz="2000" smtClean="0"/>
              <a:t>Références bibliographiques</a:t>
            </a:r>
          </a:p>
          <a:p>
            <a:r>
              <a:rPr lang="fr-FR" sz="2000" smtClean="0"/>
              <a:t>Liste de préfixes et de suffixes. </a:t>
            </a:r>
          </a:p>
          <a:p>
            <a:r>
              <a:rPr lang="fr-FR" sz="2000" smtClean="0"/>
              <a:t>Lexique proprement dit (122 pages)</a:t>
            </a:r>
          </a:p>
          <a:p>
            <a:r>
              <a:rPr lang="fr-FR" sz="2000" smtClean="0"/>
              <a:t>Quatre pages bilingues d’exercices corrigés de mathématiques.</a:t>
            </a:r>
          </a:p>
          <a:p>
            <a:pPr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Document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331913" y="1844675"/>
          <a:ext cx="2871787" cy="4064000"/>
        </p:xfrm>
        <a:graphic>
          <a:graphicData uri="http://schemas.openxmlformats.org/presentationml/2006/ole">
            <p:oleObj spid="_x0000_s1026" name="Acrobat Document" r:id="rId3" imgW="5667146" imgH="8019948" progId="AcroExch.Document.7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4716463" y="1916113"/>
          <a:ext cx="2871787" cy="4064000"/>
        </p:xfrm>
        <a:graphic>
          <a:graphicData uri="http://schemas.openxmlformats.org/presentationml/2006/ole">
            <p:oleObj spid="_x0000_s1027" name="Acrobat Document" r:id="rId4" imgW="5667146" imgH="8019948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 eaLnBrk="1" hangingPunct="1"/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Méthode de travail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Approche onomasiologique</a:t>
            </a:r>
          </a:p>
          <a:p>
            <a:pPr eaLnBrk="1" hangingPunct="1">
              <a:buNone/>
            </a:pPr>
            <a:r>
              <a:rPr lang="fr-FR" smtClean="0"/>
              <a:t>	</a:t>
            </a: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Concept          		terme</a:t>
            </a:r>
          </a:p>
          <a:p>
            <a:pPr eaLnBrk="1" hangingPunct="1"/>
            <a:r>
              <a:rPr lang="fr-FR" smtClean="0"/>
              <a:t>Principaux ouvrages de références</a:t>
            </a:r>
          </a:p>
          <a:p>
            <a:pPr lvl="1" eaLnBrk="1" hangingPunct="1"/>
            <a:r>
              <a:rPr lang="fr-FR" smtClean="0"/>
              <a:t>Dieudonné, Jean Eléments d’analyse</a:t>
            </a:r>
          </a:p>
          <a:p>
            <a:pPr lvl="1" eaLnBrk="1" hangingPunct="1"/>
            <a:r>
              <a:rPr lang="fr-FR" smtClean="0"/>
              <a:t>Godement, Roger Algèbre</a:t>
            </a:r>
          </a:p>
          <a:p>
            <a:pPr lvl="1" eaLnBrk="1" hangingPunct="1"/>
            <a:r>
              <a:rPr lang="fr-FR" smtClean="0"/>
              <a:t>Probabilités, mécanique, physique</a:t>
            </a:r>
          </a:p>
          <a:p>
            <a:pPr lvl="1" eaLnBrk="1" hangingPunct="1"/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R. Achab &amp; H. Sadi, Boumerdès 28 avril 2012</a:t>
            </a:r>
            <a:endParaRPr lang="fr-FR"/>
          </a:p>
        </p:txBody>
      </p:sp>
      <p:sp>
        <p:nvSpPr>
          <p:cNvPr id="10245" name="Flèche droite 4"/>
          <p:cNvSpPr>
            <a:spLocks noChangeArrowheads="1"/>
          </p:cNvSpPr>
          <p:nvPr/>
        </p:nvSpPr>
        <p:spPr bwMode="auto">
          <a:xfrm>
            <a:off x="2843808" y="2276872"/>
            <a:ext cx="863600" cy="36041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2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Espace réservé du contenu 4" descr="couv-lexique-mali-maths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67050" y="1752600"/>
            <a:ext cx="3000375" cy="42672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R. Achab &amp; H. Sadi, Boumerdès 28 avril 2012</a:t>
            </a:r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877</Words>
  <Application>Microsoft Office PowerPoint</Application>
  <PresentationFormat>Affichage à l'écran (4:3)</PresentationFormat>
  <Paragraphs>238</Paragraphs>
  <Slides>26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Thème Office</vt:lpstr>
      <vt:lpstr>Acrobat Document</vt:lpstr>
      <vt:lpstr>Le Lexique français-berbère de mathématiques (1984)</vt:lpstr>
      <vt:lpstr>Quelques méta-données</vt:lpstr>
      <vt:lpstr>Contexte historique</vt:lpstr>
      <vt:lpstr>Diapositive 4</vt:lpstr>
      <vt:lpstr>Auteurs, environnement</vt:lpstr>
      <vt:lpstr>Contenu de la publication</vt:lpstr>
      <vt:lpstr>Document</vt:lpstr>
      <vt:lpstr>Méthode de travail</vt:lpstr>
      <vt:lpstr>Diapositive 9</vt:lpstr>
      <vt:lpstr>Lexique mathématiques français-tamajaq</vt:lpstr>
      <vt:lpstr>Amawal</vt:lpstr>
      <vt:lpstr>Souci de convergence</vt:lpstr>
      <vt:lpstr>Quelques chiffres</vt:lpstr>
      <vt:lpstr>Répartition</vt:lpstr>
      <vt:lpstr>Origine dialectale </vt:lpstr>
      <vt:lpstr>Dictionnaires et lexiques berbères mis à contribution</vt:lpstr>
      <vt:lpstr>Suite</vt:lpstr>
      <vt:lpstr>Technique mise en oeuvre</vt:lpstr>
      <vt:lpstr>Diapositive 19</vt:lpstr>
      <vt:lpstr>Nouveaux préfixes et suffixes utilisés</vt:lpstr>
      <vt:lpstr>La dérivation verbale La dérivation en s- (« Actif-Transitif »)   Procédé traditionnel de dérivation verbale servant à construire les formes factitives. Ce procédé est quelquefois étendu à des nominaux : s+ nominal comme dans les deux derniers exemples.</vt:lpstr>
      <vt:lpstr>La dérivation verbale    La dérivation en tt- (« Passif »)   Procédé traditionnel de dérivation verbale servant à construire les formes passives. Ce procédé intervient particulièrement, mais pas exclusivement, dans la traduction des termes français construits au moyen du suffixe –able (-ible, -uble). Les équivalents berbères sont alors produits à partir de la forme intensive du passif en tt-.</vt:lpstr>
      <vt:lpstr>Bilan-évaluation</vt:lpstr>
      <vt:lpstr>Usage et convergence</vt:lpstr>
      <vt:lpstr>Recension des divergences</vt:lpstr>
      <vt:lpstr>Retour aux nouvelles tehnologies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Hardy</dc:creator>
  <cp:lastModifiedBy>Hardy</cp:lastModifiedBy>
  <cp:revision>17</cp:revision>
  <dcterms:created xsi:type="dcterms:W3CDTF">2012-04-27T21:55:55Z</dcterms:created>
  <dcterms:modified xsi:type="dcterms:W3CDTF">2012-04-28T08:22:49Z</dcterms:modified>
</cp:coreProperties>
</file>