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17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D914DE-8FD5-408B-9601-77B5FAC1858E}" type="doc">
      <dgm:prSet loTypeId="urn:microsoft.com/office/officeart/2005/8/layout/vList2" loCatId="list" qsTypeId="urn:microsoft.com/office/officeart/2005/8/quickstyle/simple3" qsCatId="simple" csTypeId="urn:microsoft.com/office/officeart/2005/8/colors/colorful1" csCatId="colorful" phldr="1"/>
      <dgm:spPr/>
      <dgm:t>
        <a:bodyPr/>
        <a:lstStyle/>
        <a:p>
          <a:endParaRPr lang="fr-FR"/>
        </a:p>
      </dgm:t>
    </dgm:pt>
    <dgm:pt modelId="{6374D873-8EDC-4000-8046-66402202A06E}">
      <dgm:prSet/>
      <dgm:spPr/>
      <dgm:t>
        <a:bodyPr/>
        <a:lstStyle/>
        <a:p>
          <a:pPr rtl="0"/>
          <a:r>
            <a:rPr lang="fr-FR" baseline="0" dirty="0" smtClean="0"/>
            <a:t>Quelle est la langue la plus utilisée par les jeunes lycéens sur les réseaux sociaux notamment </a:t>
          </a:r>
          <a:r>
            <a:rPr lang="fr-FR" baseline="0" dirty="0" err="1" smtClean="0"/>
            <a:t>Facebook</a:t>
          </a:r>
          <a:r>
            <a:rPr lang="fr-FR" baseline="0" dirty="0" smtClean="0"/>
            <a:t> ?</a:t>
          </a:r>
          <a:endParaRPr lang="fr-FR" dirty="0"/>
        </a:p>
      </dgm:t>
    </dgm:pt>
    <dgm:pt modelId="{54D2A981-AAB0-4BF8-B6BF-83A2F7BF68AB}" type="parTrans" cxnId="{5235DA58-F081-4EDA-AD9E-2DE69E2F75AF}">
      <dgm:prSet/>
      <dgm:spPr/>
      <dgm:t>
        <a:bodyPr/>
        <a:lstStyle/>
        <a:p>
          <a:endParaRPr lang="fr-FR"/>
        </a:p>
      </dgm:t>
    </dgm:pt>
    <dgm:pt modelId="{F6EA21B8-8385-4851-97B2-6C2938E31A8E}" type="sibTrans" cxnId="{5235DA58-F081-4EDA-AD9E-2DE69E2F75AF}">
      <dgm:prSet/>
      <dgm:spPr/>
      <dgm:t>
        <a:bodyPr/>
        <a:lstStyle/>
        <a:p>
          <a:endParaRPr lang="fr-FR"/>
        </a:p>
      </dgm:t>
    </dgm:pt>
    <dgm:pt modelId="{9834F4DE-D22B-4D4A-8184-3546B0B31B83}">
      <dgm:prSet/>
      <dgm:spPr/>
      <dgm:t>
        <a:bodyPr/>
        <a:lstStyle/>
        <a:p>
          <a:pPr rtl="0"/>
          <a:r>
            <a:rPr lang="fr-FR" baseline="0" dirty="0" smtClean="0"/>
            <a:t>Quelle est la place qu’accordent ces lycéens à la langue tamazight sur </a:t>
          </a:r>
          <a:r>
            <a:rPr lang="fr-FR" baseline="0" dirty="0" err="1" smtClean="0"/>
            <a:t>Facebook</a:t>
          </a:r>
          <a:r>
            <a:rPr lang="fr-FR" baseline="0" dirty="0" smtClean="0"/>
            <a:t> ?</a:t>
          </a:r>
          <a:endParaRPr lang="fr-FR" dirty="0"/>
        </a:p>
      </dgm:t>
    </dgm:pt>
    <dgm:pt modelId="{85EE049D-B11D-4572-BBC8-C3A7D614AA4A}" type="parTrans" cxnId="{5260B6ED-347C-4759-A4C4-1153CBD2EC8D}">
      <dgm:prSet/>
      <dgm:spPr/>
      <dgm:t>
        <a:bodyPr/>
        <a:lstStyle/>
        <a:p>
          <a:endParaRPr lang="fr-FR"/>
        </a:p>
      </dgm:t>
    </dgm:pt>
    <dgm:pt modelId="{940281D0-E2B6-410C-9572-916D29399B94}" type="sibTrans" cxnId="{5260B6ED-347C-4759-A4C4-1153CBD2EC8D}">
      <dgm:prSet/>
      <dgm:spPr/>
      <dgm:t>
        <a:bodyPr/>
        <a:lstStyle/>
        <a:p>
          <a:endParaRPr lang="fr-FR"/>
        </a:p>
      </dgm:t>
    </dgm:pt>
    <dgm:pt modelId="{A3544AC3-8EC3-430B-9869-9DB3BBCB4F5A}" type="pres">
      <dgm:prSet presAssocID="{2CD914DE-8FD5-408B-9601-77B5FAC1858E}" presName="linear" presStyleCnt="0">
        <dgm:presLayoutVars>
          <dgm:animLvl val="lvl"/>
          <dgm:resizeHandles val="exact"/>
        </dgm:presLayoutVars>
      </dgm:prSet>
      <dgm:spPr/>
      <dgm:t>
        <a:bodyPr/>
        <a:lstStyle/>
        <a:p>
          <a:endParaRPr lang="fr-FR"/>
        </a:p>
      </dgm:t>
    </dgm:pt>
    <dgm:pt modelId="{4042B79C-9705-45BD-9B50-C5BCEF16CF09}" type="pres">
      <dgm:prSet presAssocID="{6374D873-8EDC-4000-8046-66402202A06E}" presName="parentText" presStyleLbl="node1" presStyleIdx="0" presStyleCnt="2">
        <dgm:presLayoutVars>
          <dgm:chMax val="0"/>
          <dgm:bulletEnabled val="1"/>
        </dgm:presLayoutVars>
      </dgm:prSet>
      <dgm:spPr/>
      <dgm:t>
        <a:bodyPr/>
        <a:lstStyle/>
        <a:p>
          <a:endParaRPr lang="fr-FR"/>
        </a:p>
      </dgm:t>
    </dgm:pt>
    <dgm:pt modelId="{165F488B-7E37-4904-A22A-024547B0C7C4}" type="pres">
      <dgm:prSet presAssocID="{F6EA21B8-8385-4851-97B2-6C2938E31A8E}" presName="spacer" presStyleCnt="0"/>
      <dgm:spPr/>
    </dgm:pt>
    <dgm:pt modelId="{AE996CE6-06F6-45F6-905E-3E126D1D7BFA}" type="pres">
      <dgm:prSet presAssocID="{9834F4DE-D22B-4D4A-8184-3546B0B31B83}" presName="parentText" presStyleLbl="node1" presStyleIdx="1" presStyleCnt="2">
        <dgm:presLayoutVars>
          <dgm:chMax val="0"/>
          <dgm:bulletEnabled val="1"/>
        </dgm:presLayoutVars>
      </dgm:prSet>
      <dgm:spPr/>
      <dgm:t>
        <a:bodyPr/>
        <a:lstStyle/>
        <a:p>
          <a:endParaRPr lang="fr-FR"/>
        </a:p>
      </dgm:t>
    </dgm:pt>
  </dgm:ptLst>
  <dgm:cxnLst>
    <dgm:cxn modelId="{5235DA58-F081-4EDA-AD9E-2DE69E2F75AF}" srcId="{2CD914DE-8FD5-408B-9601-77B5FAC1858E}" destId="{6374D873-8EDC-4000-8046-66402202A06E}" srcOrd="0" destOrd="0" parTransId="{54D2A981-AAB0-4BF8-B6BF-83A2F7BF68AB}" sibTransId="{F6EA21B8-8385-4851-97B2-6C2938E31A8E}"/>
    <dgm:cxn modelId="{6473144C-F54C-4EB9-B7FD-6960B8242EB7}" type="presOf" srcId="{6374D873-8EDC-4000-8046-66402202A06E}" destId="{4042B79C-9705-45BD-9B50-C5BCEF16CF09}" srcOrd="0" destOrd="0" presId="urn:microsoft.com/office/officeart/2005/8/layout/vList2"/>
    <dgm:cxn modelId="{764DDC2E-EB4A-4240-BF83-E6D103FF63BA}" type="presOf" srcId="{9834F4DE-D22B-4D4A-8184-3546B0B31B83}" destId="{AE996CE6-06F6-45F6-905E-3E126D1D7BFA}" srcOrd="0" destOrd="0" presId="urn:microsoft.com/office/officeart/2005/8/layout/vList2"/>
    <dgm:cxn modelId="{5260B6ED-347C-4759-A4C4-1153CBD2EC8D}" srcId="{2CD914DE-8FD5-408B-9601-77B5FAC1858E}" destId="{9834F4DE-D22B-4D4A-8184-3546B0B31B83}" srcOrd="1" destOrd="0" parTransId="{85EE049D-B11D-4572-BBC8-C3A7D614AA4A}" sibTransId="{940281D0-E2B6-410C-9572-916D29399B94}"/>
    <dgm:cxn modelId="{6A75646C-6B7C-4086-9070-86C137380FC2}" type="presOf" srcId="{2CD914DE-8FD5-408B-9601-77B5FAC1858E}" destId="{A3544AC3-8EC3-430B-9869-9DB3BBCB4F5A}" srcOrd="0" destOrd="0" presId="urn:microsoft.com/office/officeart/2005/8/layout/vList2"/>
    <dgm:cxn modelId="{4ABBC375-6631-4E26-995A-68D57C899308}" type="presParOf" srcId="{A3544AC3-8EC3-430B-9869-9DB3BBCB4F5A}" destId="{4042B79C-9705-45BD-9B50-C5BCEF16CF09}" srcOrd="0" destOrd="0" presId="urn:microsoft.com/office/officeart/2005/8/layout/vList2"/>
    <dgm:cxn modelId="{B18055D6-E9BD-4D61-AC25-A3ADFE3613C0}" type="presParOf" srcId="{A3544AC3-8EC3-430B-9869-9DB3BBCB4F5A}" destId="{165F488B-7E37-4904-A22A-024547B0C7C4}" srcOrd="1" destOrd="0" presId="urn:microsoft.com/office/officeart/2005/8/layout/vList2"/>
    <dgm:cxn modelId="{93260CC6-ED3D-4D01-A987-A2FC4CAB7F4B}" type="presParOf" srcId="{A3544AC3-8EC3-430B-9869-9DB3BBCB4F5A}" destId="{AE996CE6-06F6-45F6-905E-3E126D1D7BFA}"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C55FC2-07D3-4D93-A81F-E0C10EC80B4A}" type="doc">
      <dgm:prSet loTypeId="urn:microsoft.com/office/officeart/2005/8/layout/matrix3" loCatId="matrix" qsTypeId="urn:microsoft.com/office/officeart/2005/8/quickstyle/3d3" qsCatId="3D" csTypeId="urn:microsoft.com/office/officeart/2005/8/colors/colorful2" csCatId="colorful" phldr="1"/>
      <dgm:spPr/>
      <dgm:t>
        <a:bodyPr/>
        <a:lstStyle/>
        <a:p>
          <a:endParaRPr lang="fr-FR"/>
        </a:p>
      </dgm:t>
    </dgm:pt>
    <dgm:pt modelId="{BB5534DA-CE1D-4D4C-A82A-8423511ABFF8}">
      <dgm:prSet/>
      <dgm:spPr/>
      <dgm:t>
        <a:bodyPr/>
        <a:lstStyle/>
        <a:p>
          <a:pPr rtl="0"/>
          <a:r>
            <a:rPr lang="fr-FR" baseline="0" dirty="0" smtClean="0"/>
            <a:t>Le berbère (avec ses diverses variétés)</a:t>
          </a:r>
          <a:endParaRPr lang="fr-FR" dirty="0"/>
        </a:p>
      </dgm:t>
    </dgm:pt>
    <dgm:pt modelId="{4C6D4784-BA7C-4F9B-AC38-635673EE9434}" type="parTrans" cxnId="{4F8DC74F-80AF-43F7-B52A-DE1E3853713A}">
      <dgm:prSet/>
      <dgm:spPr/>
      <dgm:t>
        <a:bodyPr/>
        <a:lstStyle/>
        <a:p>
          <a:endParaRPr lang="fr-FR"/>
        </a:p>
      </dgm:t>
    </dgm:pt>
    <dgm:pt modelId="{EBF57DF6-F62B-4141-A751-10DB1AFE1C23}" type="sibTrans" cxnId="{4F8DC74F-80AF-43F7-B52A-DE1E3853713A}">
      <dgm:prSet/>
      <dgm:spPr/>
      <dgm:t>
        <a:bodyPr/>
        <a:lstStyle/>
        <a:p>
          <a:endParaRPr lang="fr-FR"/>
        </a:p>
      </dgm:t>
    </dgm:pt>
    <dgm:pt modelId="{B30FC43A-2940-486F-85A8-2A292CB62064}">
      <dgm:prSet/>
      <dgm:spPr/>
      <dgm:t>
        <a:bodyPr/>
        <a:lstStyle/>
        <a:p>
          <a:pPr rtl="0"/>
          <a:r>
            <a:rPr lang="fr-FR" baseline="0" dirty="0" smtClean="0"/>
            <a:t>L’arabe classique et dialectal</a:t>
          </a:r>
          <a:endParaRPr lang="fr-FR" dirty="0"/>
        </a:p>
      </dgm:t>
    </dgm:pt>
    <dgm:pt modelId="{A16DCE7E-869C-45E0-9A44-6931E0222CF3}" type="parTrans" cxnId="{D6F0D7C1-2D9A-4F9E-885E-19F4120A63C7}">
      <dgm:prSet/>
      <dgm:spPr/>
      <dgm:t>
        <a:bodyPr/>
        <a:lstStyle/>
        <a:p>
          <a:endParaRPr lang="fr-FR"/>
        </a:p>
      </dgm:t>
    </dgm:pt>
    <dgm:pt modelId="{AF12DF66-6F82-4579-88B8-CC8385874BE6}" type="sibTrans" cxnId="{D6F0D7C1-2D9A-4F9E-885E-19F4120A63C7}">
      <dgm:prSet/>
      <dgm:spPr/>
      <dgm:t>
        <a:bodyPr/>
        <a:lstStyle/>
        <a:p>
          <a:endParaRPr lang="fr-FR"/>
        </a:p>
      </dgm:t>
    </dgm:pt>
    <dgm:pt modelId="{A05BF30D-C4C4-4CF3-BEB0-9E75DBD845D4}">
      <dgm:prSet/>
      <dgm:spPr/>
      <dgm:t>
        <a:bodyPr/>
        <a:lstStyle/>
        <a:p>
          <a:pPr rtl="0"/>
          <a:r>
            <a:rPr lang="fr-FR" baseline="0" dirty="0" smtClean="0"/>
            <a:t>Le français (première langue étrangère)</a:t>
          </a:r>
          <a:endParaRPr lang="fr-FR" dirty="0"/>
        </a:p>
      </dgm:t>
    </dgm:pt>
    <dgm:pt modelId="{76AAEAA8-058F-4F56-BD7C-E4F7FBA9971E}" type="parTrans" cxnId="{1A5CF45C-1A1A-4BF2-AC05-7EE2451E4B8B}">
      <dgm:prSet/>
      <dgm:spPr/>
      <dgm:t>
        <a:bodyPr/>
        <a:lstStyle/>
        <a:p>
          <a:endParaRPr lang="fr-FR"/>
        </a:p>
      </dgm:t>
    </dgm:pt>
    <dgm:pt modelId="{E9C16268-B5D2-4F5A-B407-F24DBD6B78C0}" type="sibTrans" cxnId="{1A5CF45C-1A1A-4BF2-AC05-7EE2451E4B8B}">
      <dgm:prSet/>
      <dgm:spPr/>
      <dgm:t>
        <a:bodyPr/>
        <a:lstStyle/>
        <a:p>
          <a:endParaRPr lang="fr-FR"/>
        </a:p>
      </dgm:t>
    </dgm:pt>
    <dgm:pt modelId="{331A899F-1D32-407B-9629-A90D62B13D5E}">
      <dgm:prSet/>
      <dgm:spPr/>
      <dgm:t>
        <a:bodyPr/>
        <a:lstStyle/>
        <a:p>
          <a:pPr rtl="0"/>
          <a:r>
            <a:rPr lang="fr-FR" baseline="0" dirty="0" smtClean="0"/>
            <a:t>L’anglais (deuxième langue étrangère).</a:t>
          </a:r>
          <a:endParaRPr lang="fr-FR" baseline="0" dirty="0"/>
        </a:p>
      </dgm:t>
    </dgm:pt>
    <dgm:pt modelId="{E150FD1E-1537-4EEF-A099-A564963854A5}" type="parTrans" cxnId="{D53C1A2E-769E-44E1-BC40-D54BEF716314}">
      <dgm:prSet/>
      <dgm:spPr/>
      <dgm:t>
        <a:bodyPr/>
        <a:lstStyle/>
        <a:p>
          <a:endParaRPr lang="fr-FR"/>
        </a:p>
      </dgm:t>
    </dgm:pt>
    <dgm:pt modelId="{CF45C3F3-F76A-48D9-849E-C5E3A49B1867}" type="sibTrans" cxnId="{D53C1A2E-769E-44E1-BC40-D54BEF716314}">
      <dgm:prSet/>
      <dgm:spPr/>
      <dgm:t>
        <a:bodyPr/>
        <a:lstStyle/>
        <a:p>
          <a:endParaRPr lang="fr-FR"/>
        </a:p>
      </dgm:t>
    </dgm:pt>
    <dgm:pt modelId="{7BEA45C3-8655-4D62-8F16-E4C836883FD0}" type="pres">
      <dgm:prSet presAssocID="{F0C55FC2-07D3-4D93-A81F-E0C10EC80B4A}" presName="matrix" presStyleCnt="0">
        <dgm:presLayoutVars>
          <dgm:chMax val="1"/>
          <dgm:dir/>
          <dgm:resizeHandles val="exact"/>
        </dgm:presLayoutVars>
      </dgm:prSet>
      <dgm:spPr/>
      <dgm:t>
        <a:bodyPr/>
        <a:lstStyle/>
        <a:p>
          <a:endParaRPr lang="fr-FR"/>
        </a:p>
      </dgm:t>
    </dgm:pt>
    <dgm:pt modelId="{539748BD-5FDF-4822-8D7B-EB1DD2CA13A4}" type="pres">
      <dgm:prSet presAssocID="{F0C55FC2-07D3-4D93-A81F-E0C10EC80B4A}" presName="diamond" presStyleLbl="bgShp" presStyleIdx="0" presStyleCnt="1"/>
      <dgm:spPr/>
    </dgm:pt>
    <dgm:pt modelId="{7E496BC4-4157-48F6-A740-37685656F215}" type="pres">
      <dgm:prSet presAssocID="{F0C55FC2-07D3-4D93-A81F-E0C10EC80B4A}" presName="quad1" presStyleLbl="node1" presStyleIdx="0" presStyleCnt="4">
        <dgm:presLayoutVars>
          <dgm:chMax val="0"/>
          <dgm:chPref val="0"/>
          <dgm:bulletEnabled val="1"/>
        </dgm:presLayoutVars>
      </dgm:prSet>
      <dgm:spPr/>
      <dgm:t>
        <a:bodyPr/>
        <a:lstStyle/>
        <a:p>
          <a:endParaRPr lang="fr-FR"/>
        </a:p>
      </dgm:t>
    </dgm:pt>
    <dgm:pt modelId="{40C8C12A-E8AA-4EC3-871C-EDAB27F0C8F5}" type="pres">
      <dgm:prSet presAssocID="{F0C55FC2-07D3-4D93-A81F-E0C10EC80B4A}" presName="quad2" presStyleLbl="node1" presStyleIdx="1" presStyleCnt="4">
        <dgm:presLayoutVars>
          <dgm:chMax val="0"/>
          <dgm:chPref val="0"/>
          <dgm:bulletEnabled val="1"/>
        </dgm:presLayoutVars>
      </dgm:prSet>
      <dgm:spPr/>
      <dgm:t>
        <a:bodyPr/>
        <a:lstStyle/>
        <a:p>
          <a:endParaRPr lang="fr-FR"/>
        </a:p>
      </dgm:t>
    </dgm:pt>
    <dgm:pt modelId="{9D0F3798-2E01-408E-98A7-3EB19134E67D}" type="pres">
      <dgm:prSet presAssocID="{F0C55FC2-07D3-4D93-A81F-E0C10EC80B4A}" presName="quad3" presStyleLbl="node1" presStyleIdx="2" presStyleCnt="4">
        <dgm:presLayoutVars>
          <dgm:chMax val="0"/>
          <dgm:chPref val="0"/>
          <dgm:bulletEnabled val="1"/>
        </dgm:presLayoutVars>
      </dgm:prSet>
      <dgm:spPr/>
      <dgm:t>
        <a:bodyPr/>
        <a:lstStyle/>
        <a:p>
          <a:endParaRPr lang="fr-FR"/>
        </a:p>
      </dgm:t>
    </dgm:pt>
    <dgm:pt modelId="{D60E516B-1158-4F18-85C9-D4EEB0340F48}" type="pres">
      <dgm:prSet presAssocID="{F0C55FC2-07D3-4D93-A81F-E0C10EC80B4A}" presName="quad4" presStyleLbl="node1" presStyleIdx="3" presStyleCnt="4">
        <dgm:presLayoutVars>
          <dgm:chMax val="0"/>
          <dgm:chPref val="0"/>
          <dgm:bulletEnabled val="1"/>
        </dgm:presLayoutVars>
      </dgm:prSet>
      <dgm:spPr/>
      <dgm:t>
        <a:bodyPr/>
        <a:lstStyle/>
        <a:p>
          <a:endParaRPr lang="fr-FR"/>
        </a:p>
      </dgm:t>
    </dgm:pt>
  </dgm:ptLst>
  <dgm:cxnLst>
    <dgm:cxn modelId="{4F8DC74F-80AF-43F7-B52A-DE1E3853713A}" srcId="{F0C55FC2-07D3-4D93-A81F-E0C10EC80B4A}" destId="{BB5534DA-CE1D-4D4C-A82A-8423511ABFF8}" srcOrd="0" destOrd="0" parTransId="{4C6D4784-BA7C-4F9B-AC38-635673EE9434}" sibTransId="{EBF57DF6-F62B-4141-A751-10DB1AFE1C23}"/>
    <dgm:cxn modelId="{1A5CF45C-1A1A-4BF2-AC05-7EE2451E4B8B}" srcId="{F0C55FC2-07D3-4D93-A81F-E0C10EC80B4A}" destId="{A05BF30D-C4C4-4CF3-BEB0-9E75DBD845D4}" srcOrd="2" destOrd="0" parTransId="{76AAEAA8-058F-4F56-BD7C-E4F7FBA9971E}" sibTransId="{E9C16268-B5D2-4F5A-B407-F24DBD6B78C0}"/>
    <dgm:cxn modelId="{03E664B6-B426-4ED3-AE18-35D32DC66C79}" type="presOf" srcId="{A05BF30D-C4C4-4CF3-BEB0-9E75DBD845D4}" destId="{9D0F3798-2E01-408E-98A7-3EB19134E67D}" srcOrd="0" destOrd="0" presId="urn:microsoft.com/office/officeart/2005/8/layout/matrix3"/>
    <dgm:cxn modelId="{9B711879-67D8-4507-B10F-73A0DE1B9869}" type="presOf" srcId="{B30FC43A-2940-486F-85A8-2A292CB62064}" destId="{40C8C12A-E8AA-4EC3-871C-EDAB27F0C8F5}" srcOrd="0" destOrd="0" presId="urn:microsoft.com/office/officeart/2005/8/layout/matrix3"/>
    <dgm:cxn modelId="{DDB1753C-2302-4044-A447-930F613BAAD1}" type="presOf" srcId="{BB5534DA-CE1D-4D4C-A82A-8423511ABFF8}" destId="{7E496BC4-4157-48F6-A740-37685656F215}" srcOrd="0" destOrd="0" presId="urn:microsoft.com/office/officeart/2005/8/layout/matrix3"/>
    <dgm:cxn modelId="{D6F0D7C1-2D9A-4F9E-885E-19F4120A63C7}" srcId="{F0C55FC2-07D3-4D93-A81F-E0C10EC80B4A}" destId="{B30FC43A-2940-486F-85A8-2A292CB62064}" srcOrd="1" destOrd="0" parTransId="{A16DCE7E-869C-45E0-9A44-6931E0222CF3}" sibTransId="{AF12DF66-6F82-4579-88B8-CC8385874BE6}"/>
    <dgm:cxn modelId="{88800F17-1495-4634-ABDE-C50CD5A3C278}" type="presOf" srcId="{F0C55FC2-07D3-4D93-A81F-E0C10EC80B4A}" destId="{7BEA45C3-8655-4D62-8F16-E4C836883FD0}" srcOrd="0" destOrd="0" presId="urn:microsoft.com/office/officeart/2005/8/layout/matrix3"/>
    <dgm:cxn modelId="{C4FD68D2-A24E-426E-A6AB-841143505D07}" type="presOf" srcId="{331A899F-1D32-407B-9629-A90D62B13D5E}" destId="{D60E516B-1158-4F18-85C9-D4EEB0340F48}" srcOrd="0" destOrd="0" presId="urn:microsoft.com/office/officeart/2005/8/layout/matrix3"/>
    <dgm:cxn modelId="{D53C1A2E-769E-44E1-BC40-D54BEF716314}" srcId="{F0C55FC2-07D3-4D93-A81F-E0C10EC80B4A}" destId="{331A899F-1D32-407B-9629-A90D62B13D5E}" srcOrd="3" destOrd="0" parTransId="{E150FD1E-1537-4EEF-A099-A564963854A5}" sibTransId="{CF45C3F3-F76A-48D9-849E-C5E3A49B1867}"/>
    <dgm:cxn modelId="{A3917BE2-3EFB-4C48-B1DD-DE650C14C3AE}" type="presParOf" srcId="{7BEA45C3-8655-4D62-8F16-E4C836883FD0}" destId="{539748BD-5FDF-4822-8D7B-EB1DD2CA13A4}" srcOrd="0" destOrd="0" presId="urn:microsoft.com/office/officeart/2005/8/layout/matrix3"/>
    <dgm:cxn modelId="{1DC5F5EE-A0BD-44DB-A90D-AA371B735B91}" type="presParOf" srcId="{7BEA45C3-8655-4D62-8F16-E4C836883FD0}" destId="{7E496BC4-4157-48F6-A740-37685656F215}" srcOrd="1" destOrd="0" presId="urn:microsoft.com/office/officeart/2005/8/layout/matrix3"/>
    <dgm:cxn modelId="{278F7D89-3EAE-4CDD-BD68-8F881527B0C4}" type="presParOf" srcId="{7BEA45C3-8655-4D62-8F16-E4C836883FD0}" destId="{40C8C12A-E8AA-4EC3-871C-EDAB27F0C8F5}" srcOrd="2" destOrd="0" presId="urn:microsoft.com/office/officeart/2005/8/layout/matrix3"/>
    <dgm:cxn modelId="{8AD1F153-EB06-43AC-8EF1-C5861900C561}" type="presParOf" srcId="{7BEA45C3-8655-4D62-8F16-E4C836883FD0}" destId="{9D0F3798-2E01-408E-98A7-3EB19134E67D}" srcOrd="3" destOrd="0" presId="urn:microsoft.com/office/officeart/2005/8/layout/matrix3"/>
    <dgm:cxn modelId="{75C30AD1-A95C-454F-8FFE-B771DF03D321}" type="presParOf" srcId="{7BEA45C3-8655-4D62-8F16-E4C836883FD0}" destId="{D60E516B-1158-4F18-85C9-D4EEB0340F48}"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803283-0A6C-461F-A948-8AA4EBD99FE4}" type="doc">
      <dgm:prSet loTypeId="urn:microsoft.com/office/officeart/2005/8/layout/venn1" loCatId="relationship" qsTypeId="urn:microsoft.com/office/officeart/2005/8/quickstyle/simple1" qsCatId="simple" csTypeId="urn:microsoft.com/office/officeart/2005/8/colors/colorful2" csCatId="colorful" phldr="1"/>
      <dgm:spPr/>
      <dgm:t>
        <a:bodyPr/>
        <a:lstStyle/>
        <a:p>
          <a:endParaRPr lang="fr-FR"/>
        </a:p>
      </dgm:t>
    </dgm:pt>
    <dgm:pt modelId="{35033598-1A29-47CE-BD20-86E06DB3B0F0}">
      <dgm:prSet/>
      <dgm:spPr/>
      <dgm:t>
        <a:bodyPr/>
        <a:lstStyle/>
        <a:p>
          <a:pPr rtl="0"/>
          <a:r>
            <a:rPr lang="fr-FR" b="1" baseline="0" dirty="0" smtClean="0"/>
            <a:t>Le cadre de l’enquête : </a:t>
          </a:r>
          <a:endParaRPr lang="fr-FR" baseline="0" dirty="0"/>
        </a:p>
      </dgm:t>
    </dgm:pt>
    <dgm:pt modelId="{117ED60E-2AB1-41B8-93E2-A236600ABD06}" type="parTrans" cxnId="{D6E75C61-407F-454D-A156-2A6C0AEB8AC5}">
      <dgm:prSet/>
      <dgm:spPr/>
      <dgm:t>
        <a:bodyPr/>
        <a:lstStyle/>
        <a:p>
          <a:endParaRPr lang="fr-FR"/>
        </a:p>
      </dgm:t>
    </dgm:pt>
    <dgm:pt modelId="{FB281D58-EAFA-4F03-A01B-4A7935D5006E}" type="sibTrans" cxnId="{D6E75C61-407F-454D-A156-2A6C0AEB8AC5}">
      <dgm:prSet/>
      <dgm:spPr/>
      <dgm:t>
        <a:bodyPr/>
        <a:lstStyle/>
        <a:p>
          <a:endParaRPr lang="fr-FR"/>
        </a:p>
      </dgm:t>
    </dgm:pt>
    <dgm:pt modelId="{15305B48-59F2-4BD5-84A1-E0909C38C229}">
      <dgm:prSet/>
      <dgm:spPr/>
      <dgm:t>
        <a:bodyPr/>
        <a:lstStyle/>
        <a:p>
          <a:pPr rtl="0"/>
          <a:r>
            <a:rPr lang="fr-FR" baseline="0" dirty="0" smtClean="0"/>
            <a:t>Ce travail est réalisé auprès des lycéens de 3</a:t>
          </a:r>
          <a:r>
            <a:rPr lang="fr-FR" baseline="30000" dirty="0" smtClean="0"/>
            <a:t>ème</a:t>
          </a:r>
          <a:r>
            <a:rPr lang="fr-FR" baseline="0" dirty="0" smtClean="0"/>
            <a:t> année au lycée </a:t>
          </a:r>
          <a:r>
            <a:rPr lang="fr-FR" baseline="0" dirty="0" err="1" smtClean="0"/>
            <a:t>Chouhada</a:t>
          </a:r>
          <a:r>
            <a:rPr lang="fr-FR" baseline="0" dirty="0" smtClean="0"/>
            <a:t> ZENACHE  Bejaia année 2018/2019. Notre échantillon est constitué de trente (30) lycéens de classe de terminale.</a:t>
          </a:r>
          <a:endParaRPr lang="fr-FR" baseline="0" dirty="0"/>
        </a:p>
      </dgm:t>
    </dgm:pt>
    <dgm:pt modelId="{D36B3C19-EB80-442F-8703-D358ECD0AEBC}" type="parTrans" cxnId="{A526C745-5B51-4713-9054-59C25C68AFD0}">
      <dgm:prSet/>
      <dgm:spPr/>
      <dgm:t>
        <a:bodyPr/>
        <a:lstStyle/>
        <a:p>
          <a:endParaRPr lang="fr-FR"/>
        </a:p>
      </dgm:t>
    </dgm:pt>
    <dgm:pt modelId="{CCEB50B0-8056-4837-B564-9FA8A61D5FFE}" type="sibTrans" cxnId="{A526C745-5B51-4713-9054-59C25C68AFD0}">
      <dgm:prSet/>
      <dgm:spPr/>
      <dgm:t>
        <a:bodyPr/>
        <a:lstStyle/>
        <a:p>
          <a:endParaRPr lang="fr-FR"/>
        </a:p>
      </dgm:t>
    </dgm:pt>
    <dgm:pt modelId="{3ECF58C3-F8A3-4D83-B044-24C77F37AB54}" type="pres">
      <dgm:prSet presAssocID="{45803283-0A6C-461F-A948-8AA4EBD99FE4}" presName="compositeShape" presStyleCnt="0">
        <dgm:presLayoutVars>
          <dgm:chMax val="7"/>
          <dgm:dir/>
          <dgm:resizeHandles val="exact"/>
        </dgm:presLayoutVars>
      </dgm:prSet>
      <dgm:spPr/>
      <dgm:t>
        <a:bodyPr/>
        <a:lstStyle/>
        <a:p>
          <a:endParaRPr lang="fr-FR"/>
        </a:p>
      </dgm:t>
    </dgm:pt>
    <dgm:pt modelId="{7D40CD1D-0CBE-4F8B-AE31-67BE297AEA3E}" type="pres">
      <dgm:prSet presAssocID="{35033598-1A29-47CE-BD20-86E06DB3B0F0}" presName="circ1" presStyleLbl="vennNode1" presStyleIdx="0" presStyleCnt="2"/>
      <dgm:spPr/>
      <dgm:t>
        <a:bodyPr/>
        <a:lstStyle/>
        <a:p>
          <a:endParaRPr lang="fr-FR"/>
        </a:p>
      </dgm:t>
    </dgm:pt>
    <dgm:pt modelId="{63636AB5-9E29-4A3A-A965-A62A5423890B}" type="pres">
      <dgm:prSet presAssocID="{35033598-1A29-47CE-BD20-86E06DB3B0F0}" presName="circ1Tx" presStyleLbl="revTx" presStyleIdx="0" presStyleCnt="0">
        <dgm:presLayoutVars>
          <dgm:chMax val="0"/>
          <dgm:chPref val="0"/>
          <dgm:bulletEnabled val="1"/>
        </dgm:presLayoutVars>
      </dgm:prSet>
      <dgm:spPr/>
      <dgm:t>
        <a:bodyPr/>
        <a:lstStyle/>
        <a:p>
          <a:endParaRPr lang="fr-FR"/>
        </a:p>
      </dgm:t>
    </dgm:pt>
    <dgm:pt modelId="{65A6EA14-6DAB-4B71-93EF-13F6355B4413}" type="pres">
      <dgm:prSet presAssocID="{15305B48-59F2-4BD5-84A1-E0909C38C229}" presName="circ2" presStyleLbl="vennNode1" presStyleIdx="1" presStyleCnt="2"/>
      <dgm:spPr/>
      <dgm:t>
        <a:bodyPr/>
        <a:lstStyle/>
        <a:p>
          <a:endParaRPr lang="fr-FR"/>
        </a:p>
      </dgm:t>
    </dgm:pt>
    <dgm:pt modelId="{EDD6236A-129F-4146-B2F5-6F82E52CE41E}" type="pres">
      <dgm:prSet presAssocID="{15305B48-59F2-4BD5-84A1-E0909C38C229}" presName="circ2Tx" presStyleLbl="revTx" presStyleIdx="0" presStyleCnt="0">
        <dgm:presLayoutVars>
          <dgm:chMax val="0"/>
          <dgm:chPref val="0"/>
          <dgm:bulletEnabled val="1"/>
        </dgm:presLayoutVars>
      </dgm:prSet>
      <dgm:spPr/>
      <dgm:t>
        <a:bodyPr/>
        <a:lstStyle/>
        <a:p>
          <a:endParaRPr lang="fr-FR"/>
        </a:p>
      </dgm:t>
    </dgm:pt>
  </dgm:ptLst>
  <dgm:cxnLst>
    <dgm:cxn modelId="{D6FBB2C1-27AD-4C41-B32D-3FAF080C069E}" type="presOf" srcId="{15305B48-59F2-4BD5-84A1-E0909C38C229}" destId="{EDD6236A-129F-4146-B2F5-6F82E52CE41E}" srcOrd="1" destOrd="0" presId="urn:microsoft.com/office/officeart/2005/8/layout/venn1"/>
    <dgm:cxn modelId="{69096FCC-8419-46E5-9CE3-88EFD5449E2E}" type="presOf" srcId="{35033598-1A29-47CE-BD20-86E06DB3B0F0}" destId="{63636AB5-9E29-4A3A-A965-A62A5423890B}" srcOrd="1" destOrd="0" presId="urn:microsoft.com/office/officeart/2005/8/layout/venn1"/>
    <dgm:cxn modelId="{04181FEB-1ACE-4E4D-BE37-E344AE22324F}" type="presOf" srcId="{35033598-1A29-47CE-BD20-86E06DB3B0F0}" destId="{7D40CD1D-0CBE-4F8B-AE31-67BE297AEA3E}" srcOrd="0" destOrd="0" presId="urn:microsoft.com/office/officeart/2005/8/layout/venn1"/>
    <dgm:cxn modelId="{A526C745-5B51-4713-9054-59C25C68AFD0}" srcId="{45803283-0A6C-461F-A948-8AA4EBD99FE4}" destId="{15305B48-59F2-4BD5-84A1-E0909C38C229}" srcOrd="1" destOrd="0" parTransId="{D36B3C19-EB80-442F-8703-D358ECD0AEBC}" sibTransId="{CCEB50B0-8056-4837-B564-9FA8A61D5FFE}"/>
    <dgm:cxn modelId="{F632F956-BAD6-48BC-800A-502DBCC1D3DC}" type="presOf" srcId="{45803283-0A6C-461F-A948-8AA4EBD99FE4}" destId="{3ECF58C3-F8A3-4D83-B044-24C77F37AB54}" srcOrd="0" destOrd="0" presId="urn:microsoft.com/office/officeart/2005/8/layout/venn1"/>
    <dgm:cxn modelId="{D6E75C61-407F-454D-A156-2A6C0AEB8AC5}" srcId="{45803283-0A6C-461F-A948-8AA4EBD99FE4}" destId="{35033598-1A29-47CE-BD20-86E06DB3B0F0}" srcOrd="0" destOrd="0" parTransId="{117ED60E-2AB1-41B8-93E2-A236600ABD06}" sibTransId="{FB281D58-EAFA-4F03-A01B-4A7935D5006E}"/>
    <dgm:cxn modelId="{E057674F-597D-46B2-A4C4-B255601DC4A8}" type="presOf" srcId="{15305B48-59F2-4BD5-84A1-E0909C38C229}" destId="{65A6EA14-6DAB-4B71-93EF-13F6355B4413}" srcOrd="0" destOrd="0" presId="urn:microsoft.com/office/officeart/2005/8/layout/venn1"/>
    <dgm:cxn modelId="{422001B1-637C-490B-B0E4-DCAD46FF35BC}" type="presParOf" srcId="{3ECF58C3-F8A3-4D83-B044-24C77F37AB54}" destId="{7D40CD1D-0CBE-4F8B-AE31-67BE297AEA3E}" srcOrd="0" destOrd="0" presId="urn:microsoft.com/office/officeart/2005/8/layout/venn1"/>
    <dgm:cxn modelId="{3B3BBB16-5F8D-4081-93EC-39CC9AF45AB8}" type="presParOf" srcId="{3ECF58C3-F8A3-4D83-B044-24C77F37AB54}" destId="{63636AB5-9E29-4A3A-A965-A62A5423890B}" srcOrd="1" destOrd="0" presId="urn:microsoft.com/office/officeart/2005/8/layout/venn1"/>
    <dgm:cxn modelId="{83864FF6-54DF-4BF5-89A9-F7994D598632}" type="presParOf" srcId="{3ECF58C3-F8A3-4D83-B044-24C77F37AB54}" destId="{65A6EA14-6DAB-4B71-93EF-13F6355B4413}" srcOrd="2" destOrd="0" presId="urn:microsoft.com/office/officeart/2005/8/layout/venn1"/>
    <dgm:cxn modelId="{516AA489-BC2E-4F18-AFAF-E2A5D9765596}" type="presParOf" srcId="{3ECF58C3-F8A3-4D83-B044-24C77F37AB54}" destId="{EDD6236A-129F-4146-B2F5-6F82E52CE41E}" srcOrd="3"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68A2AE-FDDD-43E8-8EED-66334FC9B6A7}" type="doc">
      <dgm:prSet loTypeId="urn:microsoft.com/office/officeart/2005/8/layout/hList6" loCatId="list" qsTypeId="urn:microsoft.com/office/officeart/2005/8/quickstyle/simple1" qsCatId="simple" csTypeId="urn:microsoft.com/office/officeart/2005/8/colors/accent1_2" csCatId="accent1"/>
      <dgm:spPr/>
      <dgm:t>
        <a:bodyPr/>
        <a:lstStyle/>
        <a:p>
          <a:endParaRPr lang="fr-FR"/>
        </a:p>
      </dgm:t>
    </dgm:pt>
    <dgm:pt modelId="{FC44B236-7520-4232-B430-90F6A63F8967}">
      <dgm:prSet/>
      <dgm:spPr/>
      <dgm:t>
        <a:bodyPr/>
        <a:lstStyle/>
        <a:p>
          <a:pPr rtl="0"/>
          <a:r>
            <a:rPr lang="fr-FR" baseline="0" dirty="0" smtClean="0"/>
            <a:t>Un questionnaire destiné aux étudiants de 3 AS composé de 10 questions réparties en trois   sections</a:t>
          </a:r>
          <a:endParaRPr lang="fr-FR" dirty="0"/>
        </a:p>
      </dgm:t>
    </dgm:pt>
    <dgm:pt modelId="{AA056F4E-1D23-4E2A-9C5E-B1D28224F265}" type="parTrans" cxnId="{920E6ED3-0AD0-407D-96C1-B2810F857F8E}">
      <dgm:prSet/>
      <dgm:spPr/>
      <dgm:t>
        <a:bodyPr/>
        <a:lstStyle/>
        <a:p>
          <a:endParaRPr lang="fr-FR"/>
        </a:p>
      </dgm:t>
    </dgm:pt>
    <dgm:pt modelId="{C87DD52F-2DD5-4102-BF6E-DE32E08460BF}" type="sibTrans" cxnId="{920E6ED3-0AD0-407D-96C1-B2810F857F8E}">
      <dgm:prSet/>
      <dgm:spPr/>
      <dgm:t>
        <a:bodyPr/>
        <a:lstStyle/>
        <a:p>
          <a:endParaRPr lang="fr-FR"/>
        </a:p>
      </dgm:t>
    </dgm:pt>
    <dgm:pt modelId="{53AEC716-4242-4FB3-8806-8076E5900449}">
      <dgm:prSet/>
      <dgm:spPr/>
      <dgm:t>
        <a:bodyPr/>
        <a:lstStyle/>
        <a:p>
          <a:pPr rtl="0"/>
          <a:r>
            <a:rPr lang="fr-FR" baseline="0" dirty="0" smtClean="0"/>
            <a:t>Un corpus composé de contenus de conversations sur </a:t>
          </a:r>
          <a:r>
            <a:rPr lang="fr-FR" baseline="0" dirty="0" err="1" smtClean="0"/>
            <a:t>Facebook</a:t>
          </a:r>
          <a:r>
            <a:rPr lang="fr-FR" baseline="0" dirty="0" smtClean="0"/>
            <a:t> entre ces lycéens auxquels nous avons préalablement demandé l’autorisation.  </a:t>
          </a:r>
          <a:endParaRPr lang="fr-FR" dirty="0"/>
        </a:p>
      </dgm:t>
    </dgm:pt>
    <dgm:pt modelId="{382F8218-BF10-4ADE-B14A-ACD74F16D539}" type="parTrans" cxnId="{93EF9458-BBB4-4E41-91E7-716C400B1FA6}">
      <dgm:prSet/>
      <dgm:spPr/>
      <dgm:t>
        <a:bodyPr/>
        <a:lstStyle/>
        <a:p>
          <a:endParaRPr lang="fr-FR"/>
        </a:p>
      </dgm:t>
    </dgm:pt>
    <dgm:pt modelId="{C41AC92B-B80E-497F-BC7E-6B9B7F975788}" type="sibTrans" cxnId="{93EF9458-BBB4-4E41-91E7-716C400B1FA6}">
      <dgm:prSet/>
      <dgm:spPr/>
      <dgm:t>
        <a:bodyPr/>
        <a:lstStyle/>
        <a:p>
          <a:endParaRPr lang="fr-FR"/>
        </a:p>
      </dgm:t>
    </dgm:pt>
    <dgm:pt modelId="{FB532162-A053-4986-BD8F-2ABEF8FA0AAD}" type="pres">
      <dgm:prSet presAssocID="{C068A2AE-FDDD-43E8-8EED-66334FC9B6A7}" presName="Name0" presStyleCnt="0">
        <dgm:presLayoutVars>
          <dgm:dir/>
          <dgm:resizeHandles val="exact"/>
        </dgm:presLayoutVars>
      </dgm:prSet>
      <dgm:spPr/>
      <dgm:t>
        <a:bodyPr/>
        <a:lstStyle/>
        <a:p>
          <a:endParaRPr lang="fr-FR"/>
        </a:p>
      </dgm:t>
    </dgm:pt>
    <dgm:pt modelId="{C0FD6E0F-D861-4A1E-BA11-2160A26111AF}" type="pres">
      <dgm:prSet presAssocID="{FC44B236-7520-4232-B430-90F6A63F8967}" presName="node" presStyleLbl="node1" presStyleIdx="0" presStyleCnt="2">
        <dgm:presLayoutVars>
          <dgm:bulletEnabled val="1"/>
        </dgm:presLayoutVars>
      </dgm:prSet>
      <dgm:spPr/>
      <dgm:t>
        <a:bodyPr/>
        <a:lstStyle/>
        <a:p>
          <a:endParaRPr lang="fr-FR"/>
        </a:p>
      </dgm:t>
    </dgm:pt>
    <dgm:pt modelId="{CE4062D6-E794-4C98-89EB-4BA702916C2C}" type="pres">
      <dgm:prSet presAssocID="{C87DD52F-2DD5-4102-BF6E-DE32E08460BF}" presName="sibTrans" presStyleCnt="0"/>
      <dgm:spPr/>
    </dgm:pt>
    <dgm:pt modelId="{46B39263-74CF-48F0-9D8E-01720D35EEC2}" type="pres">
      <dgm:prSet presAssocID="{53AEC716-4242-4FB3-8806-8076E5900449}" presName="node" presStyleLbl="node1" presStyleIdx="1" presStyleCnt="2">
        <dgm:presLayoutVars>
          <dgm:bulletEnabled val="1"/>
        </dgm:presLayoutVars>
      </dgm:prSet>
      <dgm:spPr/>
      <dgm:t>
        <a:bodyPr/>
        <a:lstStyle/>
        <a:p>
          <a:endParaRPr lang="fr-FR"/>
        </a:p>
      </dgm:t>
    </dgm:pt>
  </dgm:ptLst>
  <dgm:cxnLst>
    <dgm:cxn modelId="{E3C3FE4A-CA7F-4C29-9E5F-67506BB59D9B}" type="presOf" srcId="{53AEC716-4242-4FB3-8806-8076E5900449}" destId="{46B39263-74CF-48F0-9D8E-01720D35EEC2}" srcOrd="0" destOrd="0" presId="urn:microsoft.com/office/officeart/2005/8/layout/hList6"/>
    <dgm:cxn modelId="{93EF9458-BBB4-4E41-91E7-716C400B1FA6}" srcId="{C068A2AE-FDDD-43E8-8EED-66334FC9B6A7}" destId="{53AEC716-4242-4FB3-8806-8076E5900449}" srcOrd="1" destOrd="0" parTransId="{382F8218-BF10-4ADE-B14A-ACD74F16D539}" sibTransId="{C41AC92B-B80E-497F-BC7E-6B9B7F975788}"/>
    <dgm:cxn modelId="{920E6ED3-0AD0-407D-96C1-B2810F857F8E}" srcId="{C068A2AE-FDDD-43E8-8EED-66334FC9B6A7}" destId="{FC44B236-7520-4232-B430-90F6A63F8967}" srcOrd="0" destOrd="0" parTransId="{AA056F4E-1D23-4E2A-9C5E-B1D28224F265}" sibTransId="{C87DD52F-2DD5-4102-BF6E-DE32E08460BF}"/>
    <dgm:cxn modelId="{B0F784E8-FAE9-4A4C-B701-51025EA72D54}" type="presOf" srcId="{FC44B236-7520-4232-B430-90F6A63F8967}" destId="{C0FD6E0F-D861-4A1E-BA11-2160A26111AF}" srcOrd="0" destOrd="0" presId="urn:microsoft.com/office/officeart/2005/8/layout/hList6"/>
    <dgm:cxn modelId="{553AB094-7183-4583-8688-053FDB02B61A}" type="presOf" srcId="{C068A2AE-FDDD-43E8-8EED-66334FC9B6A7}" destId="{FB532162-A053-4986-BD8F-2ABEF8FA0AAD}" srcOrd="0" destOrd="0" presId="urn:microsoft.com/office/officeart/2005/8/layout/hList6"/>
    <dgm:cxn modelId="{4EE4EADC-4556-4DE8-8C20-B89141D831B5}" type="presParOf" srcId="{FB532162-A053-4986-BD8F-2ABEF8FA0AAD}" destId="{C0FD6E0F-D861-4A1E-BA11-2160A26111AF}" srcOrd="0" destOrd="0" presId="urn:microsoft.com/office/officeart/2005/8/layout/hList6"/>
    <dgm:cxn modelId="{6B5E84EA-076A-40A9-8E63-06D5533B73E8}" type="presParOf" srcId="{FB532162-A053-4986-BD8F-2ABEF8FA0AAD}" destId="{CE4062D6-E794-4C98-89EB-4BA702916C2C}" srcOrd="1" destOrd="0" presId="urn:microsoft.com/office/officeart/2005/8/layout/hList6"/>
    <dgm:cxn modelId="{893F0A4E-206F-406D-9499-B08B991CE1AA}" type="presParOf" srcId="{FB532162-A053-4986-BD8F-2ABEF8FA0AAD}" destId="{46B39263-74CF-48F0-9D8E-01720D35EEC2}" srcOrd="2"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587F730-AE18-4490-BD7D-C2127BB474CF}"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fr-FR"/>
        </a:p>
      </dgm:t>
    </dgm:pt>
    <dgm:pt modelId="{EC5F74E6-E12B-4911-A468-AC196C548D14}">
      <dgm:prSet/>
      <dgm:spPr/>
      <dgm:t>
        <a:bodyPr/>
        <a:lstStyle/>
        <a:p>
          <a:pPr rtl="0"/>
          <a:r>
            <a:rPr lang="fr-FR" baseline="0" dirty="0" smtClean="0"/>
            <a:t>Discuter avec des amis</a:t>
          </a:r>
          <a:endParaRPr lang="fr-FR" dirty="0"/>
        </a:p>
      </dgm:t>
    </dgm:pt>
    <dgm:pt modelId="{62101755-344F-46FE-AD31-D5EFA97A4BE3}" type="parTrans" cxnId="{C316BA1E-7B4B-4648-B713-E10D7202F963}">
      <dgm:prSet/>
      <dgm:spPr/>
      <dgm:t>
        <a:bodyPr/>
        <a:lstStyle/>
        <a:p>
          <a:endParaRPr lang="fr-FR"/>
        </a:p>
      </dgm:t>
    </dgm:pt>
    <dgm:pt modelId="{CB3C3E4B-C559-4E1B-A2F2-8D16FB5656F5}" type="sibTrans" cxnId="{C316BA1E-7B4B-4648-B713-E10D7202F963}">
      <dgm:prSet/>
      <dgm:spPr/>
      <dgm:t>
        <a:bodyPr/>
        <a:lstStyle/>
        <a:p>
          <a:endParaRPr lang="fr-FR"/>
        </a:p>
      </dgm:t>
    </dgm:pt>
    <dgm:pt modelId="{8A7204F8-DB1E-4E74-A169-0A098F7081CB}">
      <dgm:prSet/>
      <dgm:spPr/>
      <dgm:t>
        <a:bodyPr/>
        <a:lstStyle/>
        <a:p>
          <a:pPr rtl="0"/>
          <a:r>
            <a:rPr lang="fr-FR" baseline="0" dirty="0" smtClean="0"/>
            <a:t>Suivre l’actualité nationale et internationale</a:t>
          </a:r>
          <a:endParaRPr lang="fr-FR" dirty="0"/>
        </a:p>
      </dgm:t>
    </dgm:pt>
    <dgm:pt modelId="{FD6C7F88-267A-4BA5-BCA7-88834B7B0A21}" type="parTrans" cxnId="{C8675016-3ED2-4946-88F2-D53BE5A10193}">
      <dgm:prSet/>
      <dgm:spPr/>
      <dgm:t>
        <a:bodyPr/>
        <a:lstStyle/>
        <a:p>
          <a:endParaRPr lang="fr-FR"/>
        </a:p>
      </dgm:t>
    </dgm:pt>
    <dgm:pt modelId="{3795859D-971D-47DD-AE51-A0BA2E37E3B5}" type="sibTrans" cxnId="{C8675016-3ED2-4946-88F2-D53BE5A10193}">
      <dgm:prSet/>
      <dgm:spPr/>
      <dgm:t>
        <a:bodyPr/>
        <a:lstStyle/>
        <a:p>
          <a:endParaRPr lang="fr-FR"/>
        </a:p>
      </dgm:t>
    </dgm:pt>
    <dgm:pt modelId="{9D8FCABB-D068-4C89-9A01-023140D33713}">
      <dgm:prSet/>
      <dgm:spPr/>
      <dgm:t>
        <a:bodyPr/>
        <a:lstStyle/>
        <a:p>
          <a:pPr rtl="0"/>
          <a:r>
            <a:rPr lang="fr-FR" baseline="0" dirty="0" smtClean="0"/>
            <a:t>Jouer</a:t>
          </a:r>
          <a:endParaRPr lang="fr-FR" dirty="0"/>
        </a:p>
      </dgm:t>
    </dgm:pt>
    <dgm:pt modelId="{80E7A9AE-DE47-4E1F-8969-0A0F16EEAFC5}" type="parTrans" cxnId="{E99C9437-90AC-4EF3-A7A7-9172509D79E6}">
      <dgm:prSet/>
      <dgm:spPr/>
      <dgm:t>
        <a:bodyPr/>
        <a:lstStyle/>
        <a:p>
          <a:endParaRPr lang="fr-FR"/>
        </a:p>
      </dgm:t>
    </dgm:pt>
    <dgm:pt modelId="{A3159FAD-A4DD-4280-BE63-A9B032AC15AB}" type="sibTrans" cxnId="{E99C9437-90AC-4EF3-A7A7-9172509D79E6}">
      <dgm:prSet/>
      <dgm:spPr/>
      <dgm:t>
        <a:bodyPr/>
        <a:lstStyle/>
        <a:p>
          <a:endParaRPr lang="fr-FR"/>
        </a:p>
      </dgm:t>
    </dgm:pt>
    <dgm:pt modelId="{C608E99D-8E51-4BFC-98EB-76F15FC10009}">
      <dgm:prSet/>
      <dgm:spPr/>
      <dgm:t>
        <a:bodyPr/>
        <a:lstStyle/>
        <a:p>
          <a:pPr rtl="0"/>
          <a:r>
            <a:rPr lang="fr-FR" baseline="0" dirty="0" smtClean="0"/>
            <a:t>Communiquer</a:t>
          </a:r>
          <a:endParaRPr lang="fr-FR" dirty="0"/>
        </a:p>
      </dgm:t>
    </dgm:pt>
    <dgm:pt modelId="{098AE8DB-05FF-478C-A0E2-790E28A79207}" type="parTrans" cxnId="{7C17E6DB-2BBF-4CB6-8C5B-E1A2A83A2999}">
      <dgm:prSet/>
      <dgm:spPr/>
      <dgm:t>
        <a:bodyPr/>
        <a:lstStyle/>
        <a:p>
          <a:endParaRPr lang="fr-FR"/>
        </a:p>
      </dgm:t>
    </dgm:pt>
    <dgm:pt modelId="{BEE1F192-30DE-4497-AB58-323327118F11}" type="sibTrans" cxnId="{7C17E6DB-2BBF-4CB6-8C5B-E1A2A83A2999}">
      <dgm:prSet/>
      <dgm:spPr/>
      <dgm:t>
        <a:bodyPr/>
        <a:lstStyle/>
        <a:p>
          <a:endParaRPr lang="fr-FR"/>
        </a:p>
      </dgm:t>
    </dgm:pt>
    <dgm:pt modelId="{D643DB6C-18C1-4186-B46D-1B09150ED864}">
      <dgm:prSet/>
      <dgm:spPr/>
      <dgm:t>
        <a:bodyPr/>
        <a:lstStyle/>
        <a:p>
          <a:pPr rtl="0"/>
          <a:r>
            <a:rPr lang="fr-FR" baseline="0" dirty="0" smtClean="0"/>
            <a:t>Divertissement</a:t>
          </a:r>
          <a:endParaRPr lang="fr-FR" dirty="0"/>
        </a:p>
      </dgm:t>
    </dgm:pt>
    <dgm:pt modelId="{4AE29A3D-4951-447D-9145-825BDC283C1D}" type="parTrans" cxnId="{4DA9458D-C26A-4A82-B50D-CB638BFA5073}">
      <dgm:prSet/>
      <dgm:spPr/>
      <dgm:t>
        <a:bodyPr/>
        <a:lstStyle/>
        <a:p>
          <a:endParaRPr lang="fr-FR"/>
        </a:p>
      </dgm:t>
    </dgm:pt>
    <dgm:pt modelId="{7A012C8D-DFCB-40A4-BF99-FE9B6A1861D5}" type="sibTrans" cxnId="{4DA9458D-C26A-4A82-B50D-CB638BFA5073}">
      <dgm:prSet/>
      <dgm:spPr/>
      <dgm:t>
        <a:bodyPr/>
        <a:lstStyle/>
        <a:p>
          <a:endParaRPr lang="fr-FR"/>
        </a:p>
      </dgm:t>
    </dgm:pt>
    <dgm:pt modelId="{20D03A68-BA28-4659-BB21-6A543D576209}">
      <dgm:prSet/>
      <dgm:spPr/>
      <dgm:t>
        <a:bodyPr/>
        <a:lstStyle/>
        <a:p>
          <a:pPr rtl="0"/>
          <a:r>
            <a:rPr lang="fr-FR" baseline="0" dirty="0" smtClean="0"/>
            <a:t>Partager des informations, des vidéos et des photos</a:t>
          </a:r>
          <a:endParaRPr lang="fr-FR" dirty="0"/>
        </a:p>
      </dgm:t>
    </dgm:pt>
    <dgm:pt modelId="{A066BCA0-F976-4BFE-95DF-366A96B91E62}" type="parTrans" cxnId="{82DC5672-8AB9-4905-959D-34E3FC2D239B}">
      <dgm:prSet/>
      <dgm:spPr/>
      <dgm:t>
        <a:bodyPr/>
        <a:lstStyle/>
        <a:p>
          <a:endParaRPr lang="fr-FR"/>
        </a:p>
      </dgm:t>
    </dgm:pt>
    <dgm:pt modelId="{0A29C078-BADD-40D5-811A-D9B09DA39FC8}" type="sibTrans" cxnId="{82DC5672-8AB9-4905-959D-34E3FC2D239B}">
      <dgm:prSet/>
      <dgm:spPr/>
      <dgm:t>
        <a:bodyPr/>
        <a:lstStyle/>
        <a:p>
          <a:endParaRPr lang="fr-FR"/>
        </a:p>
      </dgm:t>
    </dgm:pt>
    <dgm:pt modelId="{93AD3768-314D-4927-84A8-9D2C22045E5C}" type="pres">
      <dgm:prSet presAssocID="{F587F730-AE18-4490-BD7D-C2127BB474CF}" presName="linear" presStyleCnt="0">
        <dgm:presLayoutVars>
          <dgm:animLvl val="lvl"/>
          <dgm:resizeHandles val="exact"/>
        </dgm:presLayoutVars>
      </dgm:prSet>
      <dgm:spPr/>
      <dgm:t>
        <a:bodyPr/>
        <a:lstStyle/>
        <a:p>
          <a:endParaRPr lang="fr-FR"/>
        </a:p>
      </dgm:t>
    </dgm:pt>
    <dgm:pt modelId="{367B4A98-5730-42CB-BAB2-8366F483D1BD}" type="pres">
      <dgm:prSet presAssocID="{EC5F74E6-E12B-4911-A468-AC196C548D14}" presName="parentText" presStyleLbl="node1" presStyleIdx="0" presStyleCnt="6" custScaleY="151415">
        <dgm:presLayoutVars>
          <dgm:chMax val="0"/>
          <dgm:bulletEnabled val="1"/>
        </dgm:presLayoutVars>
      </dgm:prSet>
      <dgm:spPr/>
      <dgm:t>
        <a:bodyPr/>
        <a:lstStyle/>
        <a:p>
          <a:endParaRPr lang="fr-FR"/>
        </a:p>
      </dgm:t>
    </dgm:pt>
    <dgm:pt modelId="{CFCE1CC1-2927-49E3-93BD-C8275C553533}" type="pres">
      <dgm:prSet presAssocID="{CB3C3E4B-C559-4E1B-A2F2-8D16FB5656F5}" presName="spacer" presStyleCnt="0"/>
      <dgm:spPr/>
    </dgm:pt>
    <dgm:pt modelId="{18D4E68B-D944-4328-97A2-EAF845991A22}" type="pres">
      <dgm:prSet presAssocID="{8A7204F8-DB1E-4E74-A169-0A098F7081CB}" presName="parentText" presStyleLbl="node1" presStyleIdx="1" presStyleCnt="6">
        <dgm:presLayoutVars>
          <dgm:chMax val="0"/>
          <dgm:bulletEnabled val="1"/>
        </dgm:presLayoutVars>
      </dgm:prSet>
      <dgm:spPr/>
      <dgm:t>
        <a:bodyPr/>
        <a:lstStyle/>
        <a:p>
          <a:endParaRPr lang="fr-FR"/>
        </a:p>
      </dgm:t>
    </dgm:pt>
    <dgm:pt modelId="{CA467D0F-564E-4643-A303-977F9F29795F}" type="pres">
      <dgm:prSet presAssocID="{3795859D-971D-47DD-AE51-A0BA2E37E3B5}" presName="spacer" presStyleCnt="0"/>
      <dgm:spPr/>
    </dgm:pt>
    <dgm:pt modelId="{0D0EF069-97A8-4040-93BC-153E02B4D120}" type="pres">
      <dgm:prSet presAssocID="{9D8FCABB-D068-4C89-9A01-023140D33713}" presName="parentText" presStyleLbl="node1" presStyleIdx="2" presStyleCnt="6">
        <dgm:presLayoutVars>
          <dgm:chMax val="0"/>
          <dgm:bulletEnabled val="1"/>
        </dgm:presLayoutVars>
      </dgm:prSet>
      <dgm:spPr/>
      <dgm:t>
        <a:bodyPr/>
        <a:lstStyle/>
        <a:p>
          <a:endParaRPr lang="fr-FR"/>
        </a:p>
      </dgm:t>
    </dgm:pt>
    <dgm:pt modelId="{3365D219-3E7C-4EBE-864E-8DD8898B4632}" type="pres">
      <dgm:prSet presAssocID="{A3159FAD-A4DD-4280-BE63-A9B032AC15AB}" presName="spacer" presStyleCnt="0"/>
      <dgm:spPr/>
    </dgm:pt>
    <dgm:pt modelId="{B79751C8-564D-4006-9DD1-B05FE9CA0F38}" type="pres">
      <dgm:prSet presAssocID="{C608E99D-8E51-4BFC-98EB-76F15FC10009}" presName="parentText" presStyleLbl="node1" presStyleIdx="3" presStyleCnt="6">
        <dgm:presLayoutVars>
          <dgm:chMax val="0"/>
          <dgm:bulletEnabled val="1"/>
        </dgm:presLayoutVars>
      </dgm:prSet>
      <dgm:spPr/>
      <dgm:t>
        <a:bodyPr/>
        <a:lstStyle/>
        <a:p>
          <a:endParaRPr lang="fr-FR"/>
        </a:p>
      </dgm:t>
    </dgm:pt>
    <dgm:pt modelId="{64E9AA0C-385A-43AA-9947-00C9D9B2CCF9}" type="pres">
      <dgm:prSet presAssocID="{BEE1F192-30DE-4497-AB58-323327118F11}" presName="spacer" presStyleCnt="0"/>
      <dgm:spPr/>
    </dgm:pt>
    <dgm:pt modelId="{A16F9A55-962A-421B-81A1-34771C1BE9A7}" type="pres">
      <dgm:prSet presAssocID="{D643DB6C-18C1-4186-B46D-1B09150ED864}" presName="parentText" presStyleLbl="node1" presStyleIdx="4" presStyleCnt="6">
        <dgm:presLayoutVars>
          <dgm:chMax val="0"/>
          <dgm:bulletEnabled val="1"/>
        </dgm:presLayoutVars>
      </dgm:prSet>
      <dgm:spPr/>
      <dgm:t>
        <a:bodyPr/>
        <a:lstStyle/>
        <a:p>
          <a:endParaRPr lang="fr-FR"/>
        </a:p>
      </dgm:t>
    </dgm:pt>
    <dgm:pt modelId="{6FD7AF25-4FF2-44A3-BAA3-6D8994A4A357}" type="pres">
      <dgm:prSet presAssocID="{7A012C8D-DFCB-40A4-BF99-FE9B6A1861D5}" presName="spacer" presStyleCnt="0"/>
      <dgm:spPr/>
    </dgm:pt>
    <dgm:pt modelId="{1701CB42-BD3B-40FC-A264-C227B6CD7509}" type="pres">
      <dgm:prSet presAssocID="{20D03A68-BA28-4659-BB21-6A543D576209}" presName="parentText" presStyleLbl="node1" presStyleIdx="5" presStyleCnt="6">
        <dgm:presLayoutVars>
          <dgm:chMax val="0"/>
          <dgm:bulletEnabled val="1"/>
        </dgm:presLayoutVars>
      </dgm:prSet>
      <dgm:spPr/>
      <dgm:t>
        <a:bodyPr/>
        <a:lstStyle/>
        <a:p>
          <a:endParaRPr lang="fr-FR"/>
        </a:p>
      </dgm:t>
    </dgm:pt>
  </dgm:ptLst>
  <dgm:cxnLst>
    <dgm:cxn modelId="{D21D53D6-7588-48CA-BEFA-2681C3CE4481}" type="presOf" srcId="{D643DB6C-18C1-4186-B46D-1B09150ED864}" destId="{A16F9A55-962A-421B-81A1-34771C1BE9A7}" srcOrd="0" destOrd="0" presId="urn:microsoft.com/office/officeart/2005/8/layout/vList2"/>
    <dgm:cxn modelId="{7C17E6DB-2BBF-4CB6-8C5B-E1A2A83A2999}" srcId="{F587F730-AE18-4490-BD7D-C2127BB474CF}" destId="{C608E99D-8E51-4BFC-98EB-76F15FC10009}" srcOrd="3" destOrd="0" parTransId="{098AE8DB-05FF-478C-A0E2-790E28A79207}" sibTransId="{BEE1F192-30DE-4497-AB58-323327118F11}"/>
    <dgm:cxn modelId="{C316BA1E-7B4B-4648-B713-E10D7202F963}" srcId="{F587F730-AE18-4490-BD7D-C2127BB474CF}" destId="{EC5F74E6-E12B-4911-A468-AC196C548D14}" srcOrd="0" destOrd="0" parTransId="{62101755-344F-46FE-AD31-D5EFA97A4BE3}" sibTransId="{CB3C3E4B-C559-4E1B-A2F2-8D16FB5656F5}"/>
    <dgm:cxn modelId="{E608CE4A-2644-4092-9DF6-59AA39014A94}" type="presOf" srcId="{20D03A68-BA28-4659-BB21-6A543D576209}" destId="{1701CB42-BD3B-40FC-A264-C227B6CD7509}" srcOrd="0" destOrd="0" presId="urn:microsoft.com/office/officeart/2005/8/layout/vList2"/>
    <dgm:cxn modelId="{E99C9437-90AC-4EF3-A7A7-9172509D79E6}" srcId="{F587F730-AE18-4490-BD7D-C2127BB474CF}" destId="{9D8FCABB-D068-4C89-9A01-023140D33713}" srcOrd="2" destOrd="0" parTransId="{80E7A9AE-DE47-4E1F-8969-0A0F16EEAFC5}" sibTransId="{A3159FAD-A4DD-4280-BE63-A9B032AC15AB}"/>
    <dgm:cxn modelId="{41F82CD3-095C-4912-B2E0-8ECCD9FE8C6D}" type="presOf" srcId="{C608E99D-8E51-4BFC-98EB-76F15FC10009}" destId="{B79751C8-564D-4006-9DD1-B05FE9CA0F38}" srcOrd="0" destOrd="0" presId="urn:microsoft.com/office/officeart/2005/8/layout/vList2"/>
    <dgm:cxn modelId="{DD4829D7-7C9E-4A8E-9A82-C1A19919651E}" type="presOf" srcId="{EC5F74E6-E12B-4911-A468-AC196C548D14}" destId="{367B4A98-5730-42CB-BAB2-8366F483D1BD}" srcOrd="0" destOrd="0" presId="urn:microsoft.com/office/officeart/2005/8/layout/vList2"/>
    <dgm:cxn modelId="{A20BEBD4-B5FE-4D14-9258-389FC3FE49F9}" type="presOf" srcId="{F587F730-AE18-4490-BD7D-C2127BB474CF}" destId="{93AD3768-314D-4927-84A8-9D2C22045E5C}" srcOrd="0" destOrd="0" presId="urn:microsoft.com/office/officeart/2005/8/layout/vList2"/>
    <dgm:cxn modelId="{C8675016-3ED2-4946-88F2-D53BE5A10193}" srcId="{F587F730-AE18-4490-BD7D-C2127BB474CF}" destId="{8A7204F8-DB1E-4E74-A169-0A098F7081CB}" srcOrd="1" destOrd="0" parTransId="{FD6C7F88-267A-4BA5-BCA7-88834B7B0A21}" sibTransId="{3795859D-971D-47DD-AE51-A0BA2E37E3B5}"/>
    <dgm:cxn modelId="{4DA9458D-C26A-4A82-B50D-CB638BFA5073}" srcId="{F587F730-AE18-4490-BD7D-C2127BB474CF}" destId="{D643DB6C-18C1-4186-B46D-1B09150ED864}" srcOrd="4" destOrd="0" parTransId="{4AE29A3D-4951-447D-9145-825BDC283C1D}" sibTransId="{7A012C8D-DFCB-40A4-BF99-FE9B6A1861D5}"/>
    <dgm:cxn modelId="{5757C081-BA06-4C72-82CB-4B5A5DE581E2}" type="presOf" srcId="{9D8FCABB-D068-4C89-9A01-023140D33713}" destId="{0D0EF069-97A8-4040-93BC-153E02B4D120}" srcOrd="0" destOrd="0" presId="urn:microsoft.com/office/officeart/2005/8/layout/vList2"/>
    <dgm:cxn modelId="{82DC5672-8AB9-4905-959D-34E3FC2D239B}" srcId="{F587F730-AE18-4490-BD7D-C2127BB474CF}" destId="{20D03A68-BA28-4659-BB21-6A543D576209}" srcOrd="5" destOrd="0" parTransId="{A066BCA0-F976-4BFE-95DF-366A96B91E62}" sibTransId="{0A29C078-BADD-40D5-811A-D9B09DA39FC8}"/>
    <dgm:cxn modelId="{A9C539A1-9413-444B-AFF2-7321A0EFDCFE}" type="presOf" srcId="{8A7204F8-DB1E-4E74-A169-0A098F7081CB}" destId="{18D4E68B-D944-4328-97A2-EAF845991A22}" srcOrd="0" destOrd="0" presId="urn:microsoft.com/office/officeart/2005/8/layout/vList2"/>
    <dgm:cxn modelId="{121DEA4B-0959-490D-94B3-90C2144D6A09}" type="presParOf" srcId="{93AD3768-314D-4927-84A8-9D2C22045E5C}" destId="{367B4A98-5730-42CB-BAB2-8366F483D1BD}" srcOrd="0" destOrd="0" presId="urn:microsoft.com/office/officeart/2005/8/layout/vList2"/>
    <dgm:cxn modelId="{8E14DFF4-D14E-4C54-9E10-4FEED34121B0}" type="presParOf" srcId="{93AD3768-314D-4927-84A8-9D2C22045E5C}" destId="{CFCE1CC1-2927-49E3-93BD-C8275C553533}" srcOrd="1" destOrd="0" presId="urn:microsoft.com/office/officeart/2005/8/layout/vList2"/>
    <dgm:cxn modelId="{6E31824C-3A91-48D4-901B-7FEDE344398A}" type="presParOf" srcId="{93AD3768-314D-4927-84A8-9D2C22045E5C}" destId="{18D4E68B-D944-4328-97A2-EAF845991A22}" srcOrd="2" destOrd="0" presId="urn:microsoft.com/office/officeart/2005/8/layout/vList2"/>
    <dgm:cxn modelId="{6671579F-AF9C-4CFA-AC53-D511904A0C57}" type="presParOf" srcId="{93AD3768-314D-4927-84A8-9D2C22045E5C}" destId="{CA467D0F-564E-4643-A303-977F9F29795F}" srcOrd="3" destOrd="0" presId="urn:microsoft.com/office/officeart/2005/8/layout/vList2"/>
    <dgm:cxn modelId="{21DB4144-7F79-4018-95F5-E4303C4324E4}" type="presParOf" srcId="{93AD3768-314D-4927-84A8-9D2C22045E5C}" destId="{0D0EF069-97A8-4040-93BC-153E02B4D120}" srcOrd="4" destOrd="0" presId="urn:microsoft.com/office/officeart/2005/8/layout/vList2"/>
    <dgm:cxn modelId="{712F32B2-4518-4486-A660-8C50690EC470}" type="presParOf" srcId="{93AD3768-314D-4927-84A8-9D2C22045E5C}" destId="{3365D219-3E7C-4EBE-864E-8DD8898B4632}" srcOrd="5" destOrd="0" presId="urn:microsoft.com/office/officeart/2005/8/layout/vList2"/>
    <dgm:cxn modelId="{69E74C06-5D95-4241-BAA6-975059B5D95C}" type="presParOf" srcId="{93AD3768-314D-4927-84A8-9D2C22045E5C}" destId="{B79751C8-564D-4006-9DD1-B05FE9CA0F38}" srcOrd="6" destOrd="0" presId="urn:microsoft.com/office/officeart/2005/8/layout/vList2"/>
    <dgm:cxn modelId="{EF12DA09-D98B-4471-BD91-81341001E178}" type="presParOf" srcId="{93AD3768-314D-4927-84A8-9D2C22045E5C}" destId="{64E9AA0C-385A-43AA-9947-00C9D9B2CCF9}" srcOrd="7" destOrd="0" presId="urn:microsoft.com/office/officeart/2005/8/layout/vList2"/>
    <dgm:cxn modelId="{56414B09-0153-4E01-95AF-3AC5910E9A39}" type="presParOf" srcId="{93AD3768-314D-4927-84A8-9D2C22045E5C}" destId="{A16F9A55-962A-421B-81A1-34771C1BE9A7}" srcOrd="8" destOrd="0" presId="urn:microsoft.com/office/officeart/2005/8/layout/vList2"/>
    <dgm:cxn modelId="{17E069A2-A889-4867-BCC4-967CEB4A3386}" type="presParOf" srcId="{93AD3768-314D-4927-84A8-9D2C22045E5C}" destId="{6FD7AF25-4FF2-44A3-BAA3-6D8994A4A357}" srcOrd="9" destOrd="0" presId="urn:microsoft.com/office/officeart/2005/8/layout/vList2"/>
    <dgm:cxn modelId="{F927674D-DCB8-4287-9221-6D9B11F92592}" type="presParOf" srcId="{93AD3768-314D-4927-84A8-9D2C22045E5C}" destId="{1701CB42-BD3B-40FC-A264-C227B6CD7509}" srcOrd="1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B46647D-58CE-4A41-98C7-606478DB496E}" type="doc">
      <dgm:prSet loTypeId="urn:microsoft.com/office/officeart/2005/8/layout/matrix3" loCatId="matrix" qsTypeId="urn:microsoft.com/office/officeart/2005/8/quickstyle/simple1" qsCatId="simple" csTypeId="urn:microsoft.com/office/officeart/2005/8/colors/accent0_3" csCatId="mainScheme"/>
      <dgm:spPr/>
      <dgm:t>
        <a:bodyPr/>
        <a:lstStyle/>
        <a:p>
          <a:endParaRPr lang="fr-FR"/>
        </a:p>
      </dgm:t>
    </dgm:pt>
    <dgm:pt modelId="{0ED1DED8-A977-4369-9E91-612F5D3476FE}">
      <dgm:prSet/>
      <dgm:spPr/>
      <dgm:t>
        <a:bodyPr/>
        <a:lstStyle/>
        <a:p>
          <a:pPr rtl="0"/>
          <a:r>
            <a:rPr lang="fr-FR" baseline="0" dirty="0" err="1" smtClean="0"/>
            <a:t>Facebook</a:t>
          </a:r>
          <a:r>
            <a:rPr lang="fr-FR" baseline="0" dirty="0" smtClean="0"/>
            <a:t> est un moyen qui permet de faire connaitre notre culture à travers le monde</a:t>
          </a:r>
          <a:endParaRPr lang="fr-FR" dirty="0"/>
        </a:p>
      </dgm:t>
    </dgm:pt>
    <dgm:pt modelId="{01FC5EFD-5A35-4DA7-9784-45E0A5CF3029}" type="parTrans" cxnId="{40F3584A-40E1-4841-98D7-FB5F749C1E66}">
      <dgm:prSet/>
      <dgm:spPr/>
      <dgm:t>
        <a:bodyPr/>
        <a:lstStyle/>
        <a:p>
          <a:endParaRPr lang="fr-FR"/>
        </a:p>
      </dgm:t>
    </dgm:pt>
    <dgm:pt modelId="{5A27E7DB-C792-4297-A4D7-1DBCC6E95A13}" type="sibTrans" cxnId="{40F3584A-40E1-4841-98D7-FB5F749C1E66}">
      <dgm:prSet/>
      <dgm:spPr/>
      <dgm:t>
        <a:bodyPr/>
        <a:lstStyle/>
        <a:p>
          <a:endParaRPr lang="fr-FR"/>
        </a:p>
      </dgm:t>
    </dgm:pt>
    <dgm:pt modelId="{F75A527A-93AE-4503-8222-8402352A6E81}">
      <dgm:prSet/>
      <dgm:spPr/>
      <dgm:t>
        <a:bodyPr/>
        <a:lstStyle/>
        <a:p>
          <a:pPr rtl="0"/>
          <a:r>
            <a:rPr lang="fr-FR" baseline="0" dirty="0" smtClean="0"/>
            <a:t>L’utilisation de </a:t>
          </a:r>
          <a:r>
            <a:rPr lang="fr-FR" baseline="0" dirty="0" err="1" smtClean="0"/>
            <a:t>Facebook</a:t>
          </a:r>
          <a:r>
            <a:rPr lang="fr-FR" baseline="0" dirty="0" smtClean="0"/>
            <a:t> peut servir à découvrir d’autres personnes qui partagent la même langue et la même culture</a:t>
          </a:r>
          <a:endParaRPr lang="fr-FR" dirty="0"/>
        </a:p>
      </dgm:t>
    </dgm:pt>
    <dgm:pt modelId="{CFC6C3C8-C32C-4910-8A86-D75D4F5AFA77}" type="parTrans" cxnId="{DEF7B195-957B-4E68-A49A-E00CE36ADDEA}">
      <dgm:prSet/>
      <dgm:spPr/>
      <dgm:t>
        <a:bodyPr/>
        <a:lstStyle/>
        <a:p>
          <a:endParaRPr lang="fr-FR"/>
        </a:p>
      </dgm:t>
    </dgm:pt>
    <dgm:pt modelId="{64B108FA-7789-4747-AE90-FF587AD73990}" type="sibTrans" cxnId="{DEF7B195-957B-4E68-A49A-E00CE36ADDEA}">
      <dgm:prSet/>
      <dgm:spPr/>
      <dgm:t>
        <a:bodyPr/>
        <a:lstStyle/>
        <a:p>
          <a:endParaRPr lang="fr-FR"/>
        </a:p>
      </dgm:t>
    </dgm:pt>
    <dgm:pt modelId="{59D48EB6-1F36-4EC9-BD9C-90E7C5A52DF8}">
      <dgm:prSet/>
      <dgm:spPr/>
      <dgm:t>
        <a:bodyPr/>
        <a:lstStyle/>
        <a:p>
          <a:pPr rtl="0"/>
          <a:r>
            <a:rPr lang="fr-FR" baseline="0" dirty="0" smtClean="0"/>
            <a:t>Je pense qu’il faut ajouter notre langue maternelle « le Kabyle » pour mieux communiquer avec nos amis et nos proches.</a:t>
          </a:r>
          <a:endParaRPr lang="fr-FR" dirty="0"/>
        </a:p>
      </dgm:t>
    </dgm:pt>
    <dgm:pt modelId="{AAA73BD5-5096-4BC0-AAD6-CF34613E395C}" type="parTrans" cxnId="{94979771-EB32-4F60-8E51-5C3E0D76CDE4}">
      <dgm:prSet/>
      <dgm:spPr/>
      <dgm:t>
        <a:bodyPr/>
        <a:lstStyle/>
        <a:p>
          <a:endParaRPr lang="fr-FR"/>
        </a:p>
      </dgm:t>
    </dgm:pt>
    <dgm:pt modelId="{E8008653-0CCD-4B0E-9286-34B87B888152}" type="sibTrans" cxnId="{94979771-EB32-4F60-8E51-5C3E0D76CDE4}">
      <dgm:prSet/>
      <dgm:spPr/>
      <dgm:t>
        <a:bodyPr/>
        <a:lstStyle/>
        <a:p>
          <a:endParaRPr lang="fr-FR"/>
        </a:p>
      </dgm:t>
    </dgm:pt>
    <dgm:pt modelId="{6F247674-6D9C-48F9-845E-9B85CDDCA059}">
      <dgm:prSet/>
      <dgm:spPr/>
      <dgm:t>
        <a:bodyPr/>
        <a:lstStyle/>
        <a:p>
          <a:pPr rtl="0"/>
          <a:r>
            <a:rPr lang="fr-FR" baseline="0" dirty="0" err="1" smtClean="0"/>
            <a:t>Facebook</a:t>
          </a:r>
          <a:r>
            <a:rPr lang="fr-FR" baseline="0" dirty="0" smtClean="0"/>
            <a:t> permet de créer des groups d’amis qui partagent les mêmes passions comme la musique.</a:t>
          </a:r>
          <a:endParaRPr lang="fr-FR" baseline="0" dirty="0"/>
        </a:p>
      </dgm:t>
    </dgm:pt>
    <dgm:pt modelId="{A42D9BF7-BF07-4663-8294-31D8EB380B16}" type="parTrans" cxnId="{06DC9F1A-B47F-4867-B809-8077EBF332B8}">
      <dgm:prSet/>
      <dgm:spPr/>
      <dgm:t>
        <a:bodyPr/>
        <a:lstStyle/>
        <a:p>
          <a:endParaRPr lang="fr-FR"/>
        </a:p>
      </dgm:t>
    </dgm:pt>
    <dgm:pt modelId="{2E80CCC6-9560-4139-BE51-DAFA7BEBCCFC}" type="sibTrans" cxnId="{06DC9F1A-B47F-4867-B809-8077EBF332B8}">
      <dgm:prSet/>
      <dgm:spPr/>
      <dgm:t>
        <a:bodyPr/>
        <a:lstStyle/>
        <a:p>
          <a:endParaRPr lang="fr-FR"/>
        </a:p>
      </dgm:t>
    </dgm:pt>
    <dgm:pt modelId="{4B6424D4-CA3D-4DE2-99BC-5B68F2336CB4}">
      <dgm:prSet/>
      <dgm:spPr/>
      <dgm:t>
        <a:bodyPr/>
        <a:lstStyle/>
        <a:p>
          <a:pPr rtl="0"/>
          <a:endParaRPr lang="fr-FR" baseline="0" dirty="0"/>
        </a:p>
      </dgm:t>
    </dgm:pt>
    <dgm:pt modelId="{5309F648-D5C6-47A2-83A2-CE869BF15361}" type="parTrans" cxnId="{CFF5A2FC-CFE4-424E-863F-EA11508F13FD}">
      <dgm:prSet/>
      <dgm:spPr/>
      <dgm:t>
        <a:bodyPr/>
        <a:lstStyle/>
        <a:p>
          <a:endParaRPr lang="fr-FR"/>
        </a:p>
      </dgm:t>
    </dgm:pt>
    <dgm:pt modelId="{AA78700E-F61B-4D7D-9C5F-DF62FAC8A264}" type="sibTrans" cxnId="{CFF5A2FC-CFE4-424E-863F-EA11508F13FD}">
      <dgm:prSet/>
      <dgm:spPr/>
      <dgm:t>
        <a:bodyPr/>
        <a:lstStyle/>
        <a:p>
          <a:endParaRPr lang="fr-FR"/>
        </a:p>
      </dgm:t>
    </dgm:pt>
    <dgm:pt modelId="{08D15FE0-795D-4326-8FCE-7BB035DCB717}" type="pres">
      <dgm:prSet presAssocID="{5B46647D-58CE-4A41-98C7-606478DB496E}" presName="matrix" presStyleCnt="0">
        <dgm:presLayoutVars>
          <dgm:chMax val="1"/>
          <dgm:dir/>
          <dgm:resizeHandles val="exact"/>
        </dgm:presLayoutVars>
      </dgm:prSet>
      <dgm:spPr/>
      <dgm:t>
        <a:bodyPr/>
        <a:lstStyle/>
        <a:p>
          <a:endParaRPr lang="fr-FR"/>
        </a:p>
      </dgm:t>
    </dgm:pt>
    <dgm:pt modelId="{C14D6CC0-AF94-43D0-A17E-649CE9F82537}" type="pres">
      <dgm:prSet presAssocID="{5B46647D-58CE-4A41-98C7-606478DB496E}" presName="diamond" presStyleLbl="bgShp" presStyleIdx="0" presStyleCnt="1"/>
      <dgm:spPr/>
    </dgm:pt>
    <dgm:pt modelId="{E9C0C9F2-BCF6-46F5-B11B-284D6861C90A}" type="pres">
      <dgm:prSet presAssocID="{5B46647D-58CE-4A41-98C7-606478DB496E}" presName="quad1" presStyleLbl="node1" presStyleIdx="0" presStyleCnt="4">
        <dgm:presLayoutVars>
          <dgm:chMax val="0"/>
          <dgm:chPref val="0"/>
          <dgm:bulletEnabled val="1"/>
        </dgm:presLayoutVars>
      </dgm:prSet>
      <dgm:spPr/>
      <dgm:t>
        <a:bodyPr/>
        <a:lstStyle/>
        <a:p>
          <a:endParaRPr lang="fr-FR"/>
        </a:p>
      </dgm:t>
    </dgm:pt>
    <dgm:pt modelId="{FD0DFF1F-A15B-4F98-94AD-ED9147AAB4C8}" type="pres">
      <dgm:prSet presAssocID="{5B46647D-58CE-4A41-98C7-606478DB496E}" presName="quad2" presStyleLbl="node1" presStyleIdx="1" presStyleCnt="4">
        <dgm:presLayoutVars>
          <dgm:chMax val="0"/>
          <dgm:chPref val="0"/>
          <dgm:bulletEnabled val="1"/>
        </dgm:presLayoutVars>
      </dgm:prSet>
      <dgm:spPr/>
      <dgm:t>
        <a:bodyPr/>
        <a:lstStyle/>
        <a:p>
          <a:endParaRPr lang="fr-FR"/>
        </a:p>
      </dgm:t>
    </dgm:pt>
    <dgm:pt modelId="{FC80B94D-52CA-434F-BC36-A9DFD94420A0}" type="pres">
      <dgm:prSet presAssocID="{5B46647D-58CE-4A41-98C7-606478DB496E}" presName="quad3" presStyleLbl="node1" presStyleIdx="2" presStyleCnt="4">
        <dgm:presLayoutVars>
          <dgm:chMax val="0"/>
          <dgm:chPref val="0"/>
          <dgm:bulletEnabled val="1"/>
        </dgm:presLayoutVars>
      </dgm:prSet>
      <dgm:spPr/>
      <dgm:t>
        <a:bodyPr/>
        <a:lstStyle/>
        <a:p>
          <a:endParaRPr lang="fr-FR"/>
        </a:p>
      </dgm:t>
    </dgm:pt>
    <dgm:pt modelId="{9DE6FA54-D0A2-49D0-B55D-501F16DFC3F2}" type="pres">
      <dgm:prSet presAssocID="{5B46647D-58CE-4A41-98C7-606478DB496E}" presName="quad4" presStyleLbl="node1" presStyleIdx="3" presStyleCnt="4">
        <dgm:presLayoutVars>
          <dgm:chMax val="0"/>
          <dgm:chPref val="0"/>
          <dgm:bulletEnabled val="1"/>
        </dgm:presLayoutVars>
      </dgm:prSet>
      <dgm:spPr/>
      <dgm:t>
        <a:bodyPr/>
        <a:lstStyle/>
        <a:p>
          <a:endParaRPr lang="fr-FR"/>
        </a:p>
      </dgm:t>
    </dgm:pt>
  </dgm:ptLst>
  <dgm:cxnLst>
    <dgm:cxn modelId="{06DC9F1A-B47F-4867-B809-8077EBF332B8}" srcId="{5B46647D-58CE-4A41-98C7-606478DB496E}" destId="{6F247674-6D9C-48F9-845E-9B85CDDCA059}" srcOrd="3" destOrd="0" parTransId="{A42D9BF7-BF07-4663-8294-31D8EB380B16}" sibTransId="{2E80CCC6-9560-4139-BE51-DAFA7BEBCCFC}"/>
    <dgm:cxn modelId="{B3BC1FC0-C003-4D6B-A44D-A9FF7009858D}" type="presOf" srcId="{0ED1DED8-A977-4369-9E91-612F5D3476FE}" destId="{E9C0C9F2-BCF6-46F5-B11B-284D6861C90A}" srcOrd="0" destOrd="0" presId="urn:microsoft.com/office/officeart/2005/8/layout/matrix3"/>
    <dgm:cxn modelId="{750042D6-26E4-476D-B09D-62104B663205}" type="presOf" srcId="{5B46647D-58CE-4A41-98C7-606478DB496E}" destId="{08D15FE0-795D-4326-8FCE-7BB035DCB717}" srcOrd="0" destOrd="0" presId="urn:microsoft.com/office/officeart/2005/8/layout/matrix3"/>
    <dgm:cxn modelId="{94979771-EB32-4F60-8E51-5C3E0D76CDE4}" srcId="{5B46647D-58CE-4A41-98C7-606478DB496E}" destId="{59D48EB6-1F36-4EC9-BD9C-90E7C5A52DF8}" srcOrd="2" destOrd="0" parTransId="{AAA73BD5-5096-4BC0-AAD6-CF34613E395C}" sibTransId="{E8008653-0CCD-4B0E-9286-34B87B888152}"/>
    <dgm:cxn modelId="{B295BB9F-DDC3-47C0-A857-6B955603C803}" type="presOf" srcId="{F75A527A-93AE-4503-8222-8402352A6E81}" destId="{FD0DFF1F-A15B-4F98-94AD-ED9147AAB4C8}" srcOrd="0" destOrd="0" presId="urn:microsoft.com/office/officeart/2005/8/layout/matrix3"/>
    <dgm:cxn modelId="{D6FF808B-670B-4213-BFEF-9FDE49A99BF0}" type="presOf" srcId="{59D48EB6-1F36-4EC9-BD9C-90E7C5A52DF8}" destId="{FC80B94D-52CA-434F-BC36-A9DFD94420A0}" srcOrd="0" destOrd="0" presId="urn:microsoft.com/office/officeart/2005/8/layout/matrix3"/>
    <dgm:cxn modelId="{3BCB1719-E1E3-4F66-B8A6-F6CFD71FB8B2}" type="presOf" srcId="{6F247674-6D9C-48F9-845E-9B85CDDCA059}" destId="{9DE6FA54-D0A2-49D0-B55D-501F16DFC3F2}" srcOrd="0" destOrd="0" presId="urn:microsoft.com/office/officeart/2005/8/layout/matrix3"/>
    <dgm:cxn modelId="{DEF7B195-957B-4E68-A49A-E00CE36ADDEA}" srcId="{5B46647D-58CE-4A41-98C7-606478DB496E}" destId="{F75A527A-93AE-4503-8222-8402352A6E81}" srcOrd="1" destOrd="0" parTransId="{CFC6C3C8-C32C-4910-8A86-D75D4F5AFA77}" sibTransId="{64B108FA-7789-4747-AE90-FF587AD73990}"/>
    <dgm:cxn modelId="{40F3584A-40E1-4841-98D7-FB5F749C1E66}" srcId="{5B46647D-58CE-4A41-98C7-606478DB496E}" destId="{0ED1DED8-A977-4369-9E91-612F5D3476FE}" srcOrd="0" destOrd="0" parTransId="{01FC5EFD-5A35-4DA7-9784-45E0A5CF3029}" sibTransId="{5A27E7DB-C792-4297-A4D7-1DBCC6E95A13}"/>
    <dgm:cxn modelId="{CFF5A2FC-CFE4-424E-863F-EA11508F13FD}" srcId="{5B46647D-58CE-4A41-98C7-606478DB496E}" destId="{4B6424D4-CA3D-4DE2-99BC-5B68F2336CB4}" srcOrd="4" destOrd="0" parTransId="{5309F648-D5C6-47A2-83A2-CE869BF15361}" sibTransId="{AA78700E-F61B-4D7D-9C5F-DF62FAC8A264}"/>
    <dgm:cxn modelId="{7B8F0B99-5C12-4D7A-A0FA-353BE47D5DDB}" type="presParOf" srcId="{08D15FE0-795D-4326-8FCE-7BB035DCB717}" destId="{C14D6CC0-AF94-43D0-A17E-649CE9F82537}" srcOrd="0" destOrd="0" presId="urn:microsoft.com/office/officeart/2005/8/layout/matrix3"/>
    <dgm:cxn modelId="{CC6BFA58-6509-4F26-B2FD-2720FA6092AC}" type="presParOf" srcId="{08D15FE0-795D-4326-8FCE-7BB035DCB717}" destId="{E9C0C9F2-BCF6-46F5-B11B-284D6861C90A}" srcOrd="1" destOrd="0" presId="urn:microsoft.com/office/officeart/2005/8/layout/matrix3"/>
    <dgm:cxn modelId="{94FE86EA-D600-4B08-847C-0ECC35C05235}" type="presParOf" srcId="{08D15FE0-795D-4326-8FCE-7BB035DCB717}" destId="{FD0DFF1F-A15B-4F98-94AD-ED9147AAB4C8}" srcOrd="2" destOrd="0" presId="urn:microsoft.com/office/officeart/2005/8/layout/matrix3"/>
    <dgm:cxn modelId="{0450FDE4-21CB-4814-8797-6177245ECCBB}" type="presParOf" srcId="{08D15FE0-795D-4326-8FCE-7BB035DCB717}" destId="{FC80B94D-52CA-434F-BC36-A9DFD94420A0}" srcOrd="3" destOrd="0" presId="urn:microsoft.com/office/officeart/2005/8/layout/matrix3"/>
    <dgm:cxn modelId="{BC548943-A311-4CF0-B9BC-E46D8315FBD1}" type="presParOf" srcId="{08D15FE0-795D-4326-8FCE-7BB035DCB717}" destId="{9DE6FA54-D0A2-49D0-B55D-501F16DFC3F2}"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042B79C-9705-45BD-9B50-C5BCEF16CF09}">
      <dsp:nvSpPr>
        <dsp:cNvPr id="0" name=""/>
        <dsp:cNvSpPr/>
      </dsp:nvSpPr>
      <dsp:spPr>
        <a:xfrm>
          <a:off x="0" y="66959"/>
          <a:ext cx="7239000" cy="2307240"/>
        </a:xfrm>
        <a:prstGeom prst="roundRect">
          <a:avLst/>
        </a:prstGeom>
        <a:gradFill rotWithShape="0">
          <a:gsLst>
            <a:gs pos="0">
              <a:schemeClr val="accent2">
                <a:hueOff val="0"/>
                <a:satOff val="0"/>
                <a:lumOff val="0"/>
                <a:alphaOff val="0"/>
                <a:tint val="15000"/>
                <a:satMod val="250000"/>
              </a:schemeClr>
            </a:gs>
            <a:gs pos="49000">
              <a:schemeClr val="accent2">
                <a:hueOff val="0"/>
                <a:satOff val="0"/>
                <a:lumOff val="0"/>
                <a:alphaOff val="0"/>
                <a:tint val="50000"/>
                <a:satMod val="200000"/>
              </a:schemeClr>
            </a:gs>
            <a:gs pos="49100">
              <a:schemeClr val="accent2">
                <a:hueOff val="0"/>
                <a:satOff val="0"/>
                <a:lumOff val="0"/>
                <a:alphaOff val="0"/>
                <a:tint val="64000"/>
                <a:satMod val="160000"/>
              </a:schemeClr>
            </a:gs>
            <a:gs pos="92000">
              <a:schemeClr val="accent2">
                <a:hueOff val="0"/>
                <a:satOff val="0"/>
                <a:lumOff val="0"/>
                <a:alphaOff val="0"/>
                <a:tint val="50000"/>
                <a:satMod val="200000"/>
              </a:schemeClr>
            </a:gs>
            <a:gs pos="100000">
              <a:schemeClr val="accent2">
                <a:hueOff val="0"/>
                <a:satOff val="0"/>
                <a:lumOff val="0"/>
                <a:alphaOff val="0"/>
                <a:tint val="43000"/>
                <a:satMod val="190000"/>
              </a:schemeClr>
            </a:gs>
          </a:gsLst>
          <a:lin ang="5400000" scaled="1"/>
        </a:gradFill>
        <a:ln>
          <a:noFill/>
        </a:ln>
        <a:effectLst>
          <a:outerShdw blurRad="50800" dist="25000" dir="5400000" rotWithShape="0">
            <a:schemeClr val="accent2">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fr-FR" sz="3400" kern="1200" baseline="0" dirty="0" smtClean="0"/>
            <a:t>Quelle est la langue la plus utilisée par les jeunes lycéens sur les réseaux sociaux notamment </a:t>
          </a:r>
          <a:r>
            <a:rPr lang="fr-FR" sz="3400" kern="1200" baseline="0" dirty="0" err="1" smtClean="0"/>
            <a:t>Facebook</a:t>
          </a:r>
          <a:r>
            <a:rPr lang="fr-FR" sz="3400" kern="1200" baseline="0" dirty="0" smtClean="0"/>
            <a:t> ?</a:t>
          </a:r>
          <a:endParaRPr lang="fr-FR" sz="3400" kern="1200" dirty="0"/>
        </a:p>
      </dsp:txBody>
      <dsp:txXfrm>
        <a:off x="0" y="66959"/>
        <a:ext cx="7239000" cy="2307240"/>
      </dsp:txXfrm>
    </dsp:sp>
    <dsp:sp modelId="{AE996CE6-06F6-45F6-905E-3E126D1D7BFA}">
      <dsp:nvSpPr>
        <dsp:cNvPr id="0" name=""/>
        <dsp:cNvSpPr/>
      </dsp:nvSpPr>
      <dsp:spPr>
        <a:xfrm>
          <a:off x="0" y="2472120"/>
          <a:ext cx="7239000" cy="2307240"/>
        </a:xfrm>
        <a:prstGeom prst="roundRect">
          <a:avLst/>
        </a:prstGeom>
        <a:gradFill rotWithShape="0">
          <a:gsLst>
            <a:gs pos="0">
              <a:schemeClr val="accent3">
                <a:hueOff val="0"/>
                <a:satOff val="0"/>
                <a:lumOff val="0"/>
                <a:alphaOff val="0"/>
                <a:tint val="15000"/>
                <a:satMod val="250000"/>
              </a:schemeClr>
            </a:gs>
            <a:gs pos="49000">
              <a:schemeClr val="accent3">
                <a:hueOff val="0"/>
                <a:satOff val="0"/>
                <a:lumOff val="0"/>
                <a:alphaOff val="0"/>
                <a:tint val="50000"/>
                <a:satMod val="200000"/>
              </a:schemeClr>
            </a:gs>
            <a:gs pos="49100">
              <a:schemeClr val="accent3">
                <a:hueOff val="0"/>
                <a:satOff val="0"/>
                <a:lumOff val="0"/>
                <a:alphaOff val="0"/>
                <a:tint val="64000"/>
                <a:satMod val="160000"/>
              </a:schemeClr>
            </a:gs>
            <a:gs pos="92000">
              <a:schemeClr val="accent3">
                <a:hueOff val="0"/>
                <a:satOff val="0"/>
                <a:lumOff val="0"/>
                <a:alphaOff val="0"/>
                <a:tint val="50000"/>
                <a:satMod val="200000"/>
              </a:schemeClr>
            </a:gs>
            <a:gs pos="100000">
              <a:schemeClr val="accent3">
                <a:hueOff val="0"/>
                <a:satOff val="0"/>
                <a:lumOff val="0"/>
                <a:alphaOff val="0"/>
                <a:tint val="43000"/>
                <a:satMod val="190000"/>
              </a:schemeClr>
            </a:gs>
          </a:gsLst>
          <a:lin ang="5400000" scaled="1"/>
        </a:gradFill>
        <a:ln>
          <a:noFill/>
        </a:ln>
        <a:effectLst>
          <a:outerShdw blurRad="50800" dist="25000" dir="5400000" rotWithShape="0">
            <a:schemeClr val="accent3">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fr-FR" sz="3400" kern="1200" baseline="0" dirty="0" smtClean="0"/>
            <a:t>Quelle est la place qu’accordent ces lycéens à la langue tamazight sur </a:t>
          </a:r>
          <a:r>
            <a:rPr lang="fr-FR" sz="3400" kern="1200" baseline="0" dirty="0" err="1" smtClean="0"/>
            <a:t>Facebook</a:t>
          </a:r>
          <a:r>
            <a:rPr lang="fr-FR" sz="3400" kern="1200" baseline="0" dirty="0" smtClean="0"/>
            <a:t> ?</a:t>
          </a:r>
          <a:endParaRPr lang="fr-FR" sz="3400" kern="1200" dirty="0"/>
        </a:p>
      </dsp:txBody>
      <dsp:txXfrm>
        <a:off x="0" y="2472120"/>
        <a:ext cx="7239000" cy="230724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39748BD-5FDF-4822-8D7B-EB1DD2CA13A4}">
      <dsp:nvSpPr>
        <dsp:cNvPr id="0" name=""/>
        <dsp:cNvSpPr/>
      </dsp:nvSpPr>
      <dsp:spPr>
        <a:xfrm>
          <a:off x="1327334" y="0"/>
          <a:ext cx="5203510" cy="5203510"/>
        </a:xfrm>
        <a:prstGeom prst="diamond">
          <a:avLst/>
        </a:prstGeom>
        <a:solidFill>
          <a:schemeClr val="accent2">
            <a:tint val="40000"/>
            <a:hueOff val="0"/>
            <a:satOff val="0"/>
            <a:lumOff val="0"/>
            <a:alphaOff val="0"/>
          </a:schemeClr>
        </a:solidFill>
        <a:ln w="11430"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7E496BC4-4157-48F6-A740-37685656F215}">
      <dsp:nvSpPr>
        <dsp:cNvPr id="0" name=""/>
        <dsp:cNvSpPr/>
      </dsp:nvSpPr>
      <dsp:spPr>
        <a:xfrm>
          <a:off x="1821668" y="494333"/>
          <a:ext cx="2029368" cy="2029368"/>
        </a:xfrm>
        <a:prstGeom prst="roundRect">
          <a:avLst/>
        </a:prstGeom>
        <a:solidFill>
          <a:schemeClr val="accent2">
            <a:hueOff val="0"/>
            <a:satOff val="0"/>
            <a:lumOff val="0"/>
            <a:alphaOff val="0"/>
          </a:schemeClr>
        </a:solidFill>
        <a:ln>
          <a:noFill/>
        </a:ln>
        <a:effectLst>
          <a:outerShdw blurRad="39000" dist="25400" dir="5400000" rotWithShape="0">
            <a:schemeClr val="accent2">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fr-FR" sz="2500" kern="1200" baseline="0" dirty="0" smtClean="0"/>
            <a:t>Le berbère (avec ses diverses variétés)</a:t>
          </a:r>
          <a:endParaRPr lang="fr-FR" sz="2500" kern="1200" dirty="0"/>
        </a:p>
      </dsp:txBody>
      <dsp:txXfrm>
        <a:off x="1821668" y="494333"/>
        <a:ext cx="2029368" cy="2029368"/>
      </dsp:txXfrm>
    </dsp:sp>
    <dsp:sp modelId="{40C8C12A-E8AA-4EC3-871C-EDAB27F0C8F5}">
      <dsp:nvSpPr>
        <dsp:cNvPr id="0" name=""/>
        <dsp:cNvSpPr/>
      </dsp:nvSpPr>
      <dsp:spPr>
        <a:xfrm>
          <a:off x="4007142" y="494333"/>
          <a:ext cx="2029368" cy="2029368"/>
        </a:xfrm>
        <a:prstGeom prst="roundRect">
          <a:avLst/>
        </a:prstGeom>
        <a:solidFill>
          <a:schemeClr val="accent2">
            <a:hueOff val="-5402520"/>
            <a:satOff val="11111"/>
            <a:lumOff val="-850"/>
            <a:alphaOff val="0"/>
          </a:schemeClr>
        </a:solidFill>
        <a:ln>
          <a:noFill/>
        </a:ln>
        <a:effectLst>
          <a:outerShdw blurRad="39000" dist="25400" dir="5400000" rotWithShape="0">
            <a:schemeClr val="accent2">
              <a:hueOff val="-5402520"/>
              <a:satOff val="11111"/>
              <a:lumOff val="-85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fr-FR" sz="2500" kern="1200" baseline="0" dirty="0" smtClean="0"/>
            <a:t>L’arabe classique et dialectal</a:t>
          </a:r>
          <a:endParaRPr lang="fr-FR" sz="2500" kern="1200" dirty="0"/>
        </a:p>
      </dsp:txBody>
      <dsp:txXfrm>
        <a:off x="4007142" y="494333"/>
        <a:ext cx="2029368" cy="2029368"/>
      </dsp:txXfrm>
    </dsp:sp>
    <dsp:sp modelId="{9D0F3798-2E01-408E-98A7-3EB19134E67D}">
      <dsp:nvSpPr>
        <dsp:cNvPr id="0" name=""/>
        <dsp:cNvSpPr/>
      </dsp:nvSpPr>
      <dsp:spPr>
        <a:xfrm>
          <a:off x="1821668" y="2679807"/>
          <a:ext cx="2029368" cy="2029368"/>
        </a:xfrm>
        <a:prstGeom prst="roundRect">
          <a:avLst/>
        </a:prstGeom>
        <a:solidFill>
          <a:schemeClr val="accent2">
            <a:hueOff val="-10805041"/>
            <a:satOff val="22223"/>
            <a:lumOff val="-1699"/>
            <a:alphaOff val="0"/>
          </a:schemeClr>
        </a:solidFill>
        <a:ln>
          <a:noFill/>
        </a:ln>
        <a:effectLst>
          <a:outerShdw blurRad="39000" dist="25400" dir="5400000" rotWithShape="0">
            <a:schemeClr val="accent2">
              <a:hueOff val="-10805041"/>
              <a:satOff val="22223"/>
              <a:lumOff val="-1699"/>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fr-FR" sz="2500" kern="1200" baseline="0" dirty="0" smtClean="0"/>
            <a:t>Le français (première langue étrangère)</a:t>
          </a:r>
          <a:endParaRPr lang="fr-FR" sz="2500" kern="1200" dirty="0"/>
        </a:p>
      </dsp:txBody>
      <dsp:txXfrm>
        <a:off x="1821668" y="2679807"/>
        <a:ext cx="2029368" cy="2029368"/>
      </dsp:txXfrm>
    </dsp:sp>
    <dsp:sp modelId="{D60E516B-1158-4F18-85C9-D4EEB0340F48}">
      <dsp:nvSpPr>
        <dsp:cNvPr id="0" name=""/>
        <dsp:cNvSpPr/>
      </dsp:nvSpPr>
      <dsp:spPr>
        <a:xfrm>
          <a:off x="4007142" y="2679807"/>
          <a:ext cx="2029368" cy="2029368"/>
        </a:xfrm>
        <a:prstGeom prst="roundRect">
          <a:avLst/>
        </a:prstGeom>
        <a:solidFill>
          <a:schemeClr val="accent2">
            <a:hueOff val="-16207560"/>
            <a:satOff val="33334"/>
            <a:lumOff val="-2549"/>
            <a:alphaOff val="0"/>
          </a:schemeClr>
        </a:solidFill>
        <a:ln>
          <a:noFill/>
        </a:ln>
        <a:effectLst>
          <a:outerShdw blurRad="39000" dist="25400" dir="5400000" rotWithShape="0">
            <a:schemeClr val="accent2">
              <a:hueOff val="-16207560"/>
              <a:satOff val="33334"/>
              <a:lumOff val="-2549"/>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fr-FR" sz="2500" kern="1200" baseline="0" dirty="0" smtClean="0"/>
            <a:t>L’anglais (deuxième langue étrangère).</a:t>
          </a:r>
          <a:endParaRPr lang="fr-FR" sz="2500" kern="1200" baseline="0" dirty="0"/>
        </a:p>
      </dsp:txBody>
      <dsp:txXfrm>
        <a:off x="4007142" y="2679807"/>
        <a:ext cx="2029368" cy="202936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D40CD1D-0CBE-4F8B-AE31-67BE297AEA3E}">
      <dsp:nvSpPr>
        <dsp:cNvPr id="0" name=""/>
        <dsp:cNvSpPr/>
      </dsp:nvSpPr>
      <dsp:spPr>
        <a:xfrm>
          <a:off x="162877" y="683272"/>
          <a:ext cx="4017645" cy="4017644"/>
        </a:xfrm>
        <a:prstGeom prst="ellipse">
          <a:avLst/>
        </a:prstGeom>
        <a:solidFill>
          <a:schemeClr val="accent2">
            <a:alpha val="50000"/>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fr-FR" sz="2000" b="1" kern="1200" baseline="0" dirty="0" smtClean="0"/>
            <a:t>Le cadre de l’enquête : </a:t>
          </a:r>
          <a:endParaRPr lang="fr-FR" sz="2000" kern="1200" baseline="0" dirty="0"/>
        </a:p>
      </dsp:txBody>
      <dsp:txXfrm>
        <a:off x="723899" y="1157039"/>
        <a:ext cx="2316480" cy="3070111"/>
      </dsp:txXfrm>
    </dsp:sp>
    <dsp:sp modelId="{65A6EA14-6DAB-4B71-93EF-13F6355B4413}">
      <dsp:nvSpPr>
        <dsp:cNvPr id="0" name=""/>
        <dsp:cNvSpPr/>
      </dsp:nvSpPr>
      <dsp:spPr>
        <a:xfrm>
          <a:off x="3058477" y="683272"/>
          <a:ext cx="4017645" cy="4017644"/>
        </a:xfrm>
        <a:prstGeom prst="ellipse">
          <a:avLst/>
        </a:prstGeom>
        <a:solidFill>
          <a:schemeClr val="accent2">
            <a:alpha val="50000"/>
            <a:hueOff val="-16207560"/>
            <a:satOff val="33334"/>
            <a:lumOff val="-2549"/>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fr-FR" sz="2000" kern="1200" baseline="0" dirty="0" smtClean="0"/>
            <a:t>Ce travail est réalisé auprès des lycéens de 3</a:t>
          </a:r>
          <a:r>
            <a:rPr lang="fr-FR" sz="2000" kern="1200" baseline="30000" dirty="0" smtClean="0"/>
            <a:t>ème</a:t>
          </a:r>
          <a:r>
            <a:rPr lang="fr-FR" sz="2000" kern="1200" baseline="0" dirty="0" smtClean="0"/>
            <a:t> année au lycée </a:t>
          </a:r>
          <a:r>
            <a:rPr lang="fr-FR" sz="2000" kern="1200" baseline="0" dirty="0" err="1" smtClean="0"/>
            <a:t>Chouhada</a:t>
          </a:r>
          <a:r>
            <a:rPr lang="fr-FR" sz="2000" kern="1200" baseline="0" dirty="0" smtClean="0"/>
            <a:t> ZENACHE  Bejaia année 2018/2019. Notre échantillon est constitué de trente (30) lycéens de classe de terminale.</a:t>
          </a:r>
          <a:endParaRPr lang="fr-FR" sz="2000" kern="1200" baseline="0" dirty="0"/>
        </a:p>
      </dsp:txBody>
      <dsp:txXfrm>
        <a:off x="4198620" y="1157039"/>
        <a:ext cx="2316480" cy="307011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FD6E0F-D861-4A1E-BA11-2160A26111AF}">
      <dsp:nvSpPr>
        <dsp:cNvPr id="0" name=""/>
        <dsp:cNvSpPr/>
      </dsp:nvSpPr>
      <dsp:spPr>
        <a:xfrm rot="16200000">
          <a:off x="-731566" y="735189"/>
          <a:ext cx="4955562" cy="3485182"/>
        </a:xfrm>
        <a:prstGeom prst="flowChartManualOperation">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0" tIns="0" rIns="160703" bIns="0" numCol="1" spcCol="1270" anchor="ctr" anchorCtr="0">
          <a:noAutofit/>
        </a:bodyPr>
        <a:lstStyle/>
        <a:p>
          <a:pPr lvl="0" algn="ctr" defTabSz="1111250" rtl="0">
            <a:lnSpc>
              <a:spcPct val="90000"/>
            </a:lnSpc>
            <a:spcBef>
              <a:spcPct val="0"/>
            </a:spcBef>
            <a:spcAft>
              <a:spcPct val="35000"/>
            </a:spcAft>
          </a:pPr>
          <a:r>
            <a:rPr lang="fr-FR" sz="2500" kern="1200" baseline="0" dirty="0" smtClean="0"/>
            <a:t>Un questionnaire destiné aux étudiants de 3 AS composé de 10 questions réparties en trois   sections</a:t>
          </a:r>
          <a:endParaRPr lang="fr-FR" sz="2500" kern="1200" dirty="0"/>
        </a:p>
      </dsp:txBody>
      <dsp:txXfrm rot="16200000">
        <a:off x="-731566" y="735189"/>
        <a:ext cx="4955562" cy="3485182"/>
      </dsp:txXfrm>
    </dsp:sp>
    <dsp:sp modelId="{46B39263-74CF-48F0-9D8E-01720D35EEC2}">
      <dsp:nvSpPr>
        <dsp:cNvPr id="0" name=""/>
        <dsp:cNvSpPr/>
      </dsp:nvSpPr>
      <dsp:spPr>
        <a:xfrm rot="16200000">
          <a:off x="3015004" y="735189"/>
          <a:ext cx="4955562" cy="3485182"/>
        </a:xfrm>
        <a:prstGeom prst="flowChartManualOperation">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0" tIns="0" rIns="160703" bIns="0" numCol="1" spcCol="1270" anchor="ctr" anchorCtr="0">
          <a:noAutofit/>
        </a:bodyPr>
        <a:lstStyle/>
        <a:p>
          <a:pPr lvl="0" algn="ctr" defTabSz="1111250" rtl="0">
            <a:lnSpc>
              <a:spcPct val="90000"/>
            </a:lnSpc>
            <a:spcBef>
              <a:spcPct val="0"/>
            </a:spcBef>
            <a:spcAft>
              <a:spcPct val="35000"/>
            </a:spcAft>
          </a:pPr>
          <a:r>
            <a:rPr lang="fr-FR" sz="2500" kern="1200" baseline="0" dirty="0" smtClean="0"/>
            <a:t>Un corpus composé de contenus de conversations sur </a:t>
          </a:r>
          <a:r>
            <a:rPr lang="fr-FR" sz="2500" kern="1200" baseline="0" dirty="0" err="1" smtClean="0"/>
            <a:t>Facebook</a:t>
          </a:r>
          <a:r>
            <a:rPr lang="fr-FR" sz="2500" kern="1200" baseline="0" dirty="0" smtClean="0"/>
            <a:t> entre ces lycéens auxquels nous avons préalablement demandé l’autorisation.  </a:t>
          </a:r>
          <a:endParaRPr lang="fr-FR" sz="2500" kern="1200" dirty="0"/>
        </a:p>
      </dsp:txBody>
      <dsp:txXfrm rot="16200000">
        <a:off x="3015004" y="735189"/>
        <a:ext cx="4955562" cy="348518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67B4A98-5730-42CB-BAB2-8366F483D1BD}">
      <dsp:nvSpPr>
        <dsp:cNvPr id="0" name=""/>
        <dsp:cNvSpPr/>
      </dsp:nvSpPr>
      <dsp:spPr>
        <a:xfrm>
          <a:off x="0" y="504602"/>
          <a:ext cx="7239000" cy="814915"/>
        </a:xfrm>
        <a:prstGeom prst="roundRect">
          <a:avLst/>
        </a:prstGeom>
        <a:solidFill>
          <a:schemeClr val="accent4">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fr-FR" sz="2300" kern="1200" baseline="0" dirty="0" smtClean="0"/>
            <a:t>Discuter avec des amis</a:t>
          </a:r>
          <a:endParaRPr lang="fr-FR" sz="2300" kern="1200" dirty="0"/>
        </a:p>
      </dsp:txBody>
      <dsp:txXfrm>
        <a:off x="0" y="504602"/>
        <a:ext cx="7239000" cy="814915"/>
      </dsp:txXfrm>
    </dsp:sp>
    <dsp:sp modelId="{18D4E68B-D944-4328-97A2-EAF845991A22}">
      <dsp:nvSpPr>
        <dsp:cNvPr id="0" name=""/>
        <dsp:cNvSpPr/>
      </dsp:nvSpPr>
      <dsp:spPr>
        <a:xfrm>
          <a:off x="0" y="1385757"/>
          <a:ext cx="7239000" cy="538200"/>
        </a:xfrm>
        <a:prstGeom prst="roundRect">
          <a:avLst/>
        </a:prstGeom>
        <a:solidFill>
          <a:schemeClr val="accent4">
            <a:hueOff val="3447177"/>
            <a:satOff val="-8721"/>
            <a:lumOff val="392"/>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fr-FR" sz="2300" kern="1200" baseline="0" dirty="0" smtClean="0"/>
            <a:t>Suivre l’actualité nationale et internationale</a:t>
          </a:r>
          <a:endParaRPr lang="fr-FR" sz="2300" kern="1200" dirty="0"/>
        </a:p>
      </dsp:txBody>
      <dsp:txXfrm>
        <a:off x="0" y="1385757"/>
        <a:ext cx="7239000" cy="538200"/>
      </dsp:txXfrm>
    </dsp:sp>
    <dsp:sp modelId="{0D0EF069-97A8-4040-93BC-153E02B4D120}">
      <dsp:nvSpPr>
        <dsp:cNvPr id="0" name=""/>
        <dsp:cNvSpPr/>
      </dsp:nvSpPr>
      <dsp:spPr>
        <a:xfrm>
          <a:off x="0" y="1990197"/>
          <a:ext cx="7239000" cy="538200"/>
        </a:xfrm>
        <a:prstGeom prst="roundRect">
          <a:avLst/>
        </a:prstGeom>
        <a:solidFill>
          <a:schemeClr val="accent4">
            <a:hueOff val="6894354"/>
            <a:satOff val="-17441"/>
            <a:lumOff val="784"/>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fr-FR" sz="2300" kern="1200" baseline="0" dirty="0" smtClean="0"/>
            <a:t>Jouer</a:t>
          </a:r>
          <a:endParaRPr lang="fr-FR" sz="2300" kern="1200" dirty="0"/>
        </a:p>
      </dsp:txBody>
      <dsp:txXfrm>
        <a:off x="0" y="1990197"/>
        <a:ext cx="7239000" cy="538200"/>
      </dsp:txXfrm>
    </dsp:sp>
    <dsp:sp modelId="{B79751C8-564D-4006-9DD1-B05FE9CA0F38}">
      <dsp:nvSpPr>
        <dsp:cNvPr id="0" name=""/>
        <dsp:cNvSpPr/>
      </dsp:nvSpPr>
      <dsp:spPr>
        <a:xfrm>
          <a:off x="0" y="2594637"/>
          <a:ext cx="7239000" cy="538200"/>
        </a:xfrm>
        <a:prstGeom prst="roundRect">
          <a:avLst/>
        </a:prstGeom>
        <a:solidFill>
          <a:schemeClr val="accent4">
            <a:hueOff val="10341531"/>
            <a:satOff val="-26162"/>
            <a:lumOff val="1176"/>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fr-FR" sz="2300" kern="1200" baseline="0" dirty="0" smtClean="0"/>
            <a:t>Communiquer</a:t>
          </a:r>
          <a:endParaRPr lang="fr-FR" sz="2300" kern="1200" dirty="0"/>
        </a:p>
      </dsp:txBody>
      <dsp:txXfrm>
        <a:off x="0" y="2594637"/>
        <a:ext cx="7239000" cy="538200"/>
      </dsp:txXfrm>
    </dsp:sp>
    <dsp:sp modelId="{A16F9A55-962A-421B-81A1-34771C1BE9A7}">
      <dsp:nvSpPr>
        <dsp:cNvPr id="0" name=""/>
        <dsp:cNvSpPr/>
      </dsp:nvSpPr>
      <dsp:spPr>
        <a:xfrm>
          <a:off x="0" y="3199077"/>
          <a:ext cx="7239000" cy="538200"/>
        </a:xfrm>
        <a:prstGeom prst="roundRect">
          <a:avLst/>
        </a:prstGeom>
        <a:solidFill>
          <a:schemeClr val="accent4">
            <a:hueOff val="13788708"/>
            <a:satOff val="-34882"/>
            <a:lumOff val="1568"/>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fr-FR" sz="2300" kern="1200" baseline="0" dirty="0" smtClean="0"/>
            <a:t>Divertissement</a:t>
          </a:r>
          <a:endParaRPr lang="fr-FR" sz="2300" kern="1200" dirty="0"/>
        </a:p>
      </dsp:txBody>
      <dsp:txXfrm>
        <a:off x="0" y="3199077"/>
        <a:ext cx="7239000" cy="538200"/>
      </dsp:txXfrm>
    </dsp:sp>
    <dsp:sp modelId="{1701CB42-BD3B-40FC-A264-C227B6CD7509}">
      <dsp:nvSpPr>
        <dsp:cNvPr id="0" name=""/>
        <dsp:cNvSpPr/>
      </dsp:nvSpPr>
      <dsp:spPr>
        <a:xfrm>
          <a:off x="0" y="3803517"/>
          <a:ext cx="7239000" cy="538200"/>
        </a:xfrm>
        <a:prstGeom prst="roundRect">
          <a:avLst/>
        </a:prstGeom>
        <a:solidFill>
          <a:schemeClr val="accent4">
            <a:hueOff val="17235884"/>
            <a:satOff val="-43603"/>
            <a:lumOff val="196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fr-FR" sz="2300" kern="1200" baseline="0" dirty="0" smtClean="0"/>
            <a:t>Partager des informations, des vidéos et des photos</a:t>
          </a:r>
          <a:endParaRPr lang="fr-FR" sz="2300" kern="1200" dirty="0"/>
        </a:p>
      </dsp:txBody>
      <dsp:txXfrm>
        <a:off x="0" y="3803517"/>
        <a:ext cx="7239000" cy="53820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4D6CC0-AF94-43D0-A17E-649CE9F82537}">
      <dsp:nvSpPr>
        <dsp:cNvPr id="0" name=""/>
        <dsp:cNvSpPr/>
      </dsp:nvSpPr>
      <dsp:spPr>
        <a:xfrm>
          <a:off x="1463190" y="0"/>
          <a:ext cx="4312620" cy="4312620"/>
        </a:xfrm>
        <a:prstGeom prst="diamond">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C0C9F2-BCF6-46F5-B11B-284D6861C90A}">
      <dsp:nvSpPr>
        <dsp:cNvPr id="0" name=""/>
        <dsp:cNvSpPr/>
      </dsp:nvSpPr>
      <dsp:spPr>
        <a:xfrm>
          <a:off x="1872888" y="409698"/>
          <a:ext cx="1681921" cy="1681921"/>
        </a:xfrm>
        <a:prstGeom prst="roundRect">
          <a:avLst/>
        </a:prstGeom>
        <a:solidFill>
          <a:schemeClr val="dk2">
            <a:hueOff val="0"/>
            <a:satOff val="0"/>
            <a:lumOff val="0"/>
            <a:alphaOff val="0"/>
          </a:schemeClr>
        </a:solidFill>
        <a:ln w="400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fr-FR" sz="1300" kern="1200" baseline="0" dirty="0" err="1" smtClean="0"/>
            <a:t>Facebook</a:t>
          </a:r>
          <a:r>
            <a:rPr lang="fr-FR" sz="1300" kern="1200" baseline="0" dirty="0" smtClean="0"/>
            <a:t> est un moyen qui permet de faire connaitre notre culture à travers le monde</a:t>
          </a:r>
          <a:endParaRPr lang="fr-FR" sz="1300" kern="1200" dirty="0"/>
        </a:p>
      </dsp:txBody>
      <dsp:txXfrm>
        <a:off x="1872888" y="409698"/>
        <a:ext cx="1681921" cy="1681921"/>
      </dsp:txXfrm>
    </dsp:sp>
    <dsp:sp modelId="{FD0DFF1F-A15B-4F98-94AD-ED9147AAB4C8}">
      <dsp:nvSpPr>
        <dsp:cNvPr id="0" name=""/>
        <dsp:cNvSpPr/>
      </dsp:nvSpPr>
      <dsp:spPr>
        <a:xfrm>
          <a:off x="3684189" y="409698"/>
          <a:ext cx="1681921" cy="1681921"/>
        </a:xfrm>
        <a:prstGeom prst="roundRect">
          <a:avLst/>
        </a:prstGeom>
        <a:solidFill>
          <a:schemeClr val="dk2">
            <a:hueOff val="0"/>
            <a:satOff val="0"/>
            <a:lumOff val="0"/>
            <a:alphaOff val="0"/>
          </a:schemeClr>
        </a:solidFill>
        <a:ln w="400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fr-FR" sz="1300" kern="1200" baseline="0" dirty="0" smtClean="0"/>
            <a:t>L’utilisation de </a:t>
          </a:r>
          <a:r>
            <a:rPr lang="fr-FR" sz="1300" kern="1200" baseline="0" dirty="0" err="1" smtClean="0"/>
            <a:t>Facebook</a:t>
          </a:r>
          <a:r>
            <a:rPr lang="fr-FR" sz="1300" kern="1200" baseline="0" dirty="0" smtClean="0"/>
            <a:t> peut servir à découvrir d’autres personnes qui partagent la même langue et la même culture</a:t>
          </a:r>
          <a:endParaRPr lang="fr-FR" sz="1300" kern="1200" dirty="0"/>
        </a:p>
      </dsp:txBody>
      <dsp:txXfrm>
        <a:off x="3684189" y="409698"/>
        <a:ext cx="1681921" cy="1681921"/>
      </dsp:txXfrm>
    </dsp:sp>
    <dsp:sp modelId="{FC80B94D-52CA-434F-BC36-A9DFD94420A0}">
      <dsp:nvSpPr>
        <dsp:cNvPr id="0" name=""/>
        <dsp:cNvSpPr/>
      </dsp:nvSpPr>
      <dsp:spPr>
        <a:xfrm>
          <a:off x="1872888" y="2220999"/>
          <a:ext cx="1681921" cy="1681921"/>
        </a:xfrm>
        <a:prstGeom prst="roundRect">
          <a:avLst/>
        </a:prstGeom>
        <a:solidFill>
          <a:schemeClr val="dk2">
            <a:hueOff val="0"/>
            <a:satOff val="0"/>
            <a:lumOff val="0"/>
            <a:alphaOff val="0"/>
          </a:schemeClr>
        </a:solidFill>
        <a:ln w="400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fr-FR" sz="1300" kern="1200" baseline="0" dirty="0" smtClean="0"/>
            <a:t>Je pense qu’il faut ajouter notre langue maternelle « le Kabyle » pour mieux communiquer avec nos amis et nos proches.</a:t>
          </a:r>
          <a:endParaRPr lang="fr-FR" sz="1300" kern="1200" dirty="0"/>
        </a:p>
      </dsp:txBody>
      <dsp:txXfrm>
        <a:off x="1872888" y="2220999"/>
        <a:ext cx="1681921" cy="1681921"/>
      </dsp:txXfrm>
    </dsp:sp>
    <dsp:sp modelId="{9DE6FA54-D0A2-49D0-B55D-501F16DFC3F2}">
      <dsp:nvSpPr>
        <dsp:cNvPr id="0" name=""/>
        <dsp:cNvSpPr/>
      </dsp:nvSpPr>
      <dsp:spPr>
        <a:xfrm>
          <a:off x="3684189" y="2220999"/>
          <a:ext cx="1681921" cy="1681921"/>
        </a:xfrm>
        <a:prstGeom prst="roundRect">
          <a:avLst/>
        </a:prstGeom>
        <a:solidFill>
          <a:schemeClr val="dk2">
            <a:hueOff val="0"/>
            <a:satOff val="0"/>
            <a:lumOff val="0"/>
            <a:alphaOff val="0"/>
          </a:schemeClr>
        </a:solidFill>
        <a:ln w="400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fr-FR" sz="1300" kern="1200" baseline="0" dirty="0" err="1" smtClean="0"/>
            <a:t>Facebook</a:t>
          </a:r>
          <a:r>
            <a:rPr lang="fr-FR" sz="1300" kern="1200" baseline="0" dirty="0" smtClean="0"/>
            <a:t> permet de créer des groups d’amis qui partagent les mêmes passions comme la musique.</a:t>
          </a:r>
          <a:endParaRPr lang="fr-FR" sz="1300" kern="1200" baseline="0" dirty="0"/>
        </a:p>
      </dsp:txBody>
      <dsp:txXfrm>
        <a:off x="3684189" y="2220999"/>
        <a:ext cx="1681921" cy="168192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349D803-CE43-4180-9E67-9423102FCC51}" type="datetimeFigureOut">
              <a:rPr lang="fr-FR" smtClean="0"/>
              <a:pPr/>
              <a:t>28/11/2018</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763B0C8-A620-479E-BBCC-BCFC0C8025BE}"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349D803-CE43-4180-9E67-9423102FCC51}" type="datetimeFigureOut">
              <a:rPr lang="fr-FR" smtClean="0"/>
              <a:pPr/>
              <a:t>28/11/2018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763B0C8-A620-479E-BBCC-BCFC0C8025B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7349D803-CE43-4180-9E67-9423102FCC51}" type="datetimeFigureOut">
              <a:rPr lang="fr-FR" smtClean="0"/>
              <a:pPr/>
              <a:t>28/11/2018</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763B0C8-A620-479E-BBCC-BCFC0C8025B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349D803-CE43-4180-9E67-9423102FCC51}" type="datetimeFigureOut">
              <a:rPr lang="fr-FR" smtClean="0"/>
              <a:pPr/>
              <a:t>28/11/2018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763B0C8-A620-479E-BBCC-BCFC0C8025B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349D803-CE43-4180-9E67-9423102FCC51}" type="datetimeFigureOut">
              <a:rPr lang="fr-FR" smtClean="0"/>
              <a:pPr/>
              <a:t>28/11/2018</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7763B0C8-A620-479E-BBCC-BCFC0C8025BE}"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349D803-CE43-4180-9E67-9423102FCC51}" type="datetimeFigureOut">
              <a:rPr lang="fr-FR" smtClean="0"/>
              <a:pPr/>
              <a:t>28/11/2018</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7763B0C8-A620-479E-BBCC-BCFC0C8025B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7349D803-CE43-4180-9E67-9423102FCC51}" type="datetimeFigureOut">
              <a:rPr lang="fr-FR" smtClean="0"/>
              <a:pPr/>
              <a:t>28/11/2018</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7763B0C8-A620-479E-BBCC-BCFC0C8025B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7349D803-CE43-4180-9E67-9423102FCC51}" type="datetimeFigureOut">
              <a:rPr lang="fr-FR" smtClean="0"/>
              <a:pPr/>
              <a:t>28/11/2018</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7763B0C8-A620-479E-BBCC-BCFC0C8025B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7349D803-CE43-4180-9E67-9423102FCC51}" type="datetimeFigureOut">
              <a:rPr lang="fr-FR" smtClean="0"/>
              <a:pPr/>
              <a:t>28/11/2018</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7763B0C8-A620-479E-BBCC-BCFC0C8025B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349D803-CE43-4180-9E67-9423102FCC51}" type="datetimeFigureOut">
              <a:rPr lang="fr-FR" smtClean="0"/>
              <a:pPr/>
              <a:t>28/11/2018</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7763B0C8-A620-479E-BBCC-BCFC0C8025B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7349D803-CE43-4180-9E67-9423102FCC51}" type="datetimeFigureOut">
              <a:rPr lang="fr-FR" smtClean="0"/>
              <a:pPr/>
              <a:t>28/11/2018</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7763B0C8-A620-479E-BBCC-BCFC0C8025BE}" type="slidenum">
              <a:rPr lang="fr-FR" smtClean="0"/>
              <a:pPr/>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349D803-CE43-4180-9E67-9423102FCC51}" type="datetimeFigureOut">
              <a:rPr lang="fr-FR" smtClean="0"/>
              <a:pPr/>
              <a:t>28/11/2018</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763B0C8-A620-479E-BBCC-BCFC0C8025B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366868" y="533400"/>
            <a:ext cx="5105400" cy="2609848"/>
          </a:xfrm>
        </p:spPr>
        <p:txBody>
          <a:bodyPr/>
          <a:lstStyle/>
          <a:p>
            <a:pPr algn="ctr"/>
            <a:r>
              <a:rPr lang="fr-FR" sz="2800" dirty="0" smtClean="0"/>
              <a:t/>
            </a:r>
            <a:br>
              <a:rPr lang="fr-FR" sz="2800" dirty="0" smtClean="0"/>
            </a:br>
            <a:r>
              <a:rPr lang="fr-FR" sz="2800" dirty="0" smtClean="0"/>
              <a:t/>
            </a:r>
            <a:br>
              <a:rPr lang="fr-FR" sz="2800" dirty="0" smtClean="0"/>
            </a:br>
            <a:r>
              <a:rPr lang="fr-FR" sz="2800" dirty="0" smtClean="0"/>
              <a:t/>
            </a:r>
            <a:br>
              <a:rPr lang="fr-FR" sz="2800" dirty="0" smtClean="0"/>
            </a:br>
            <a:r>
              <a:rPr lang="fr-FR" sz="2800" dirty="0" smtClean="0"/>
              <a:t>La Place de Tamazight sur les Réseaux Sociaux</a:t>
            </a:r>
            <a:br>
              <a:rPr lang="fr-FR" sz="2800" dirty="0" smtClean="0"/>
            </a:br>
            <a:endParaRPr lang="fr-FR" sz="2800" dirty="0"/>
          </a:p>
        </p:txBody>
      </p:sp>
      <p:sp>
        <p:nvSpPr>
          <p:cNvPr id="3" name="Sous-titre 2"/>
          <p:cNvSpPr>
            <a:spLocks noGrp="1"/>
          </p:cNvSpPr>
          <p:nvPr>
            <p:ph type="subTitle" idx="1"/>
          </p:nvPr>
        </p:nvSpPr>
        <p:spPr>
          <a:xfrm>
            <a:off x="3354442" y="2857496"/>
            <a:ext cx="5114778" cy="1783616"/>
          </a:xfrm>
        </p:spPr>
        <p:txBody>
          <a:bodyPr>
            <a:normAutofit/>
          </a:bodyPr>
          <a:lstStyle/>
          <a:p>
            <a:endParaRPr lang="fr-FR" b="1" dirty="0" smtClean="0"/>
          </a:p>
          <a:p>
            <a:pPr algn="ctr"/>
            <a:r>
              <a:rPr lang="fr-FR" b="1" dirty="0" smtClean="0"/>
              <a:t>Dr. ALIOUCHOUCHE-KACI Fadhila </a:t>
            </a:r>
          </a:p>
          <a:p>
            <a:pPr algn="ctr"/>
            <a:r>
              <a:rPr lang="en-US" dirty="0" smtClean="0"/>
              <a:t>fadhelakaci@yahoo.fr</a:t>
            </a:r>
          </a:p>
          <a:p>
            <a:pPr algn="ctr"/>
            <a:endParaRPr lang="fr-FR" dirty="0" smtClean="0"/>
          </a:p>
          <a:p>
            <a:endParaRPr lang="fr-FR" dirty="0"/>
          </a:p>
        </p:txBody>
      </p:sp>
      <p:pic>
        <p:nvPicPr>
          <p:cNvPr id="1026" name="Picture 2"/>
          <p:cNvPicPr>
            <a:picLocks noChangeAspect="1" noChangeArrowheads="1"/>
          </p:cNvPicPr>
          <p:nvPr/>
        </p:nvPicPr>
        <p:blipFill>
          <a:blip r:embed="rId2" cstate="print"/>
          <a:srcRect/>
          <a:stretch>
            <a:fillRect/>
          </a:stretch>
        </p:blipFill>
        <p:spPr bwMode="auto">
          <a:xfrm>
            <a:off x="0" y="0"/>
            <a:ext cx="1562100" cy="10477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1571600" y="0"/>
            <a:ext cx="3000399" cy="1008000"/>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cstate="print"/>
          <a:srcRect/>
          <a:stretch>
            <a:fillRect/>
          </a:stretch>
        </p:blipFill>
        <p:spPr bwMode="auto">
          <a:xfrm>
            <a:off x="4572000" y="0"/>
            <a:ext cx="1819540" cy="972000"/>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cstate="print"/>
          <a:srcRect/>
          <a:stretch>
            <a:fillRect/>
          </a:stretch>
        </p:blipFill>
        <p:spPr bwMode="auto">
          <a:xfrm>
            <a:off x="6357950" y="0"/>
            <a:ext cx="1500198" cy="952500"/>
          </a:xfrm>
          <a:prstGeom prst="rect">
            <a:avLst/>
          </a:prstGeom>
          <a:noFill/>
          <a:ln w="9525">
            <a:noFill/>
            <a:miter lim="800000"/>
            <a:headEnd/>
            <a:tailEnd/>
          </a:ln>
          <a:effectLst/>
        </p:spPr>
      </p:pic>
      <p:sp>
        <p:nvSpPr>
          <p:cNvPr id="9" name="Rectangle 8"/>
          <p:cNvSpPr/>
          <p:nvPr/>
        </p:nvSpPr>
        <p:spPr>
          <a:xfrm>
            <a:off x="2928926" y="4143380"/>
            <a:ext cx="5715040" cy="1754326"/>
          </a:xfrm>
          <a:prstGeom prst="rect">
            <a:avLst/>
          </a:prstGeom>
        </p:spPr>
        <p:txBody>
          <a:bodyPr wrap="square">
            <a:spAutoFit/>
          </a:bodyPr>
          <a:lstStyle/>
          <a:p>
            <a:pPr algn="ctr"/>
            <a:r>
              <a:rPr lang="fr-FR" dirty="0" smtClean="0"/>
              <a:t>Vers une didactique des langues maternelles :</a:t>
            </a:r>
          </a:p>
          <a:p>
            <a:pPr algn="ctr"/>
            <a:r>
              <a:rPr lang="fr-FR" dirty="0" smtClean="0"/>
              <a:t> quel impact sur l’enseignement de tamazight et</a:t>
            </a:r>
          </a:p>
          <a:p>
            <a:pPr algn="ctr"/>
            <a:r>
              <a:rPr lang="fr-FR" dirty="0" smtClean="0"/>
              <a:t>sa promotion ? Quel est le rôle du numérique pour favoriser sa diffusion  ?</a:t>
            </a:r>
          </a:p>
          <a:p>
            <a:pPr algn="ctr"/>
            <a:r>
              <a:rPr lang="fr-FR" dirty="0" smtClean="0"/>
              <a:t>Université Mouloud Mammeri Tizi-Ouzou, </a:t>
            </a:r>
          </a:p>
          <a:p>
            <a:pPr algn="ctr"/>
            <a:r>
              <a:rPr lang="fr-FR" dirty="0" smtClean="0"/>
              <a:t>Les 28 et 29 Novembre 2018</a:t>
            </a:r>
            <a:endParaRPr lang="fr-FR" dirty="0"/>
          </a:p>
        </p:txBody>
      </p:sp>
      <p:pic>
        <p:nvPicPr>
          <p:cNvPr id="1031" name="Picture 7" descr="RÃ©sultat de recherche d'images pour &quot;logo universitÃ© de tizi ouzou&quot;"/>
          <p:cNvPicPr>
            <a:picLocks noChangeAspect="1" noChangeArrowheads="1"/>
          </p:cNvPicPr>
          <p:nvPr/>
        </p:nvPicPr>
        <p:blipFill>
          <a:blip r:embed="rId6" cstate="print"/>
          <a:srcRect/>
          <a:stretch>
            <a:fillRect/>
          </a:stretch>
        </p:blipFill>
        <p:spPr bwMode="auto">
          <a:xfrm>
            <a:off x="7786710" y="0"/>
            <a:ext cx="1357290" cy="936000"/>
          </a:xfrm>
          <a:prstGeom prst="rect">
            <a:avLst/>
          </a:prstGeom>
          <a:noFill/>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200" dirty="0" smtClean="0">
                <a:latin typeface="Times New Roman" pitchFamily="18" charset="0"/>
                <a:cs typeface="Times New Roman" pitchFamily="18" charset="0"/>
              </a:rPr>
              <a:t>Résultats et commentaires :</a:t>
            </a:r>
            <a:br>
              <a:rPr lang="fr-FR" sz="2200" dirty="0" smtClean="0">
                <a:latin typeface="Times New Roman" pitchFamily="18" charset="0"/>
                <a:cs typeface="Times New Roman" pitchFamily="18" charset="0"/>
              </a:rPr>
            </a:br>
            <a:r>
              <a:rPr lang="fr-FR" sz="2200" dirty="0" smtClean="0">
                <a:latin typeface="Times New Roman" pitchFamily="18" charset="0"/>
                <a:cs typeface="Times New Roman" pitchFamily="18" charset="0"/>
              </a:rPr>
              <a:t> Résultats obtenus via le questionnaire :</a:t>
            </a:r>
            <a:r>
              <a:rPr lang="fr-FR" dirty="0" smtClean="0"/>
              <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fontScale="85000" lnSpcReduction="20000"/>
          </a:bodyPr>
          <a:lstStyle/>
          <a:p>
            <a:pPr algn="just"/>
            <a:r>
              <a:rPr lang="fr-FR" b="1" dirty="0" smtClean="0">
                <a:latin typeface="Times New Roman" pitchFamily="18" charset="0"/>
                <a:cs typeface="Times New Roman" pitchFamily="18" charset="0"/>
              </a:rPr>
              <a:t>Caractéristiques de l’échantillon</a:t>
            </a:r>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Nos enquêtés sont des lycéens dont l’âge varie de 16 à 21 ans, ils sont en classe de terminale option langues étrangères.</a:t>
            </a:r>
          </a:p>
          <a:p>
            <a:pPr algn="just"/>
            <a:r>
              <a:rPr lang="fr-FR" dirty="0" smtClean="0">
                <a:latin typeface="Times New Roman" pitchFamily="18" charset="0"/>
                <a:cs typeface="Times New Roman" pitchFamily="18" charset="0"/>
              </a:rPr>
              <a:t>L’échantillon de notre étude se compose de 30 élèves de terminale, dont 17 filles  (56.66 %) et 13 garçons (43.34%) </a:t>
            </a:r>
          </a:p>
          <a:p>
            <a:pPr algn="just"/>
            <a:r>
              <a:rPr lang="fr-FR" dirty="0" smtClean="0">
                <a:latin typeface="Times New Roman" pitchFamily="18" charset="0"/>
                <a:cs typeface="Times New Roman" pitchFamily="18" charset="0"/>
              </a:rPr>
              <a:t>Notre étude porte sur des lycéens inscrits au lycée </a:t>
            </a:r>
            <a:r>
              <a:rPr lang="fr-FR" dirty="0" err="1" smtClean="0">
                <a:latin typeface="Times New Roman" pitchFamily="18" charset="0"/>
                <a:cs typeface="Times New Roman" pitchFamily="18" charset="0"/>
              </a:rPr>
              <a:t>Chouhada</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Zennache</a:t>
            </a:r>
            <a:r>
              <a:rPr lang="fr-FR" dirty="0" smtClean="0">
                <a:latin typeface="Times New Roman" pitchFamily="18" charset="0"/>
                <a:cs typeface="Times New Roman" pitchFamily="18" charset="0"/>
              </a:rPr>
              <a:t> de la ville de Bejaia ce qui explique le pourcentage élevé d’enquêtés dont la langue maternelle est le Kabyle soit 93.33%.  Cependant nous avons aussi 02 élèves dont la langue maternelle est l’arabe soit  06.67 %.</a:t>
            </a:r>
          </a:p>
          <a:p>
            <a:pPr algn="just"/>
            <a:r>
              <a:rPr lang="fr-FR" dirty="0" smtClean="0">
                <a:latin typeface="Times New Roman" pitchFamily="18" charset="0"/>
                <a:cs typeface="Times New Roman" pitchFamily="18" charset="0"/>
              </a:rPr>
              <a:t>Selon les données collectées auprès des lycéens, il ressort qu’une grande majorité consulte les réseaux sociaux soit 86.66% des enquêtés. Ce phénomène s’explique par d’une part la simplicité dans leur utilisation et d’une autre part par l’effet de groupe, c'est-à-dire faire comme tous les autres lycéens au risque d’être exclus du groupe.</a:t>
            </a:r>
          </a:p>
          <a:p>
            <a:pPr algn="just"/>
            <a:endParaRPr lang="fr-FR" dirty="0" smtClean="0">
              <a:latin typeface="Times New Roman" pitchFamily="18" charset="0"/>
              <a:cs typeface="Times New Roman" pitchFamily="18" charset="0"/>
            </a:endParaRPr>
          </a:p>
          <a:p>
            <a:endParaRPr lang="fr-FR"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7239000" cy="1500198"/>
          </a:xfrm>
        </p:spPr>
        <p:txBody>
          <a:bodyPr>
            <a:normAutofit fontScale="90000"/>
          </a:bodyPr>
          <a:lstStyle/>
          <a:p>
            <a:r>
              <a:rPr lang="fr-FR" sz="2200" dirty="0" smtClean="0">
                <a:latin typeface="Times New Roman" pitchFamily="18" charset="0"/>
                <a:cs typeface="Times New Roman" pitchFamily="18" charset="0"/>
              </a:rPr>
              <a:t>Section 2 : Analyse et interprétation des données du questionnaire à propos de l’utilisation de «  </a:t>
            </a:r>
            <a:r>
              <a:rPr lang="fr-FR" sz="2200" dirty="0" err="1" smtClean="0">
                <a:latin typeface="Times New Roman" pitchFamily="18" charset="0"/>
                <a:cs typeface="Times New Roman" pitchFamily="18" charset="0"/>
              </a:rPr>
              <a:t>Facebook</a:t>
            </a:r>
            <a:r>
              <a:rPr lang="fr-FR" sz="2200" dirty="0" smtClean="0">
                <a:latin typeface="Times New Roman" pitchFamily="18" charset="0"/>
                <a:cs typeface="Times New Roman" pitchFamily="18" charset="0"/>
              </a:rPr>
              <a:t> »:</a:t>
            </a:r>
            <a:r>
              <a:rPr lang="fr-FR" dirty="0" smtClean="0"/>
              <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fontScale="77500" lnSpcReduction="20000"/>
          </a:bodyPr>
          <a:lstStyle/>
          <a:p>
            <a:r>
              <a:rPr lang="fr-FR" dirty="0" smtClean="0">
                <a:latin typeface="Times New Roman" pitchFamily="18" charset="0"/>
                <a:cs typeface="Times New Roman" pitchFamily="18" charset="0"/>
              </a:rPr>
              <a:t>A travers le monde, les jeunes de 16-20 sont les plus actifs sur ce réseau social (</a:t>
            </a:r>
            <a:r>
              <a:rPr lang="fr-FR" dirty="0" err="1" smtClean="0">
                <a:latin typeface="Times New Roman" pitchFamily="18" charset="0"/>
                <a:cs typeface="Times New Roman" pitchFamily="18" charset="0"/>
              </a:rPr>
              <a:t>Facebook</a:t>
            </a:r>
            <a:r>
              <a:rPr lang="fr-FR" dirty="0" smtClean="0">
                <a:latin typeface="Times New Roman" pitchFamily="18" charset="0"/>
                <a:cs typeface="Times New Roman" pitchFamily="18" charset="0"/>
              </a:rPr>
              <a:t>), les résultats de notre enquête confirme cette tendance puisque  80 % des élèves révèlent avoir un compte </a:t>
            </a:r>
            <a:r>
              <a:rPr lang="fr-FR" dirty="0" err="1" smtClean="0">
                <a:latin typeface="Times New Roman" pitchFamily="18" charset="0"/>
                <a:cs typeface="Times New Roman" pitchFamily="18" charset="0"/>
              </a:rPr>
              <a:t>Facebook</a:t>
            </a:r>
            <a:r>
              <a:rPr lang="fr-FR" dirty="0" smtClean="0">
                <a:latin typeface="Times New Roman" pitchFamily="18" charset="0"/>
                <a:cs typeface="Times New Roman" pitchFamily="18" charset="0"/>
              </a:rPr>
              <a:t>  contre seulement 20 %  qui eux ont déclaré ne pas avoir de compte.</a:t>
            </a:r>
          </a:p>
          <a:p>
            <a:r>
              <a:rPr lang="fr-FR" dirty="0" smtClean="0">
                <a:latin typeface="Times New Roman" pitchFamily="18" charset="0"/>
                <a:cs typeface="Times New Roman" pitchFamily="18" charset="0"/>
              </a:rPr>
              <a:t>Les enquêtés qui ont répondu affirmativement à la question précédente, soit 24 lycéens se connectent tous à </a:t>
            </a:r>
            <a:r>
              <a:rPr lang="fr-FR" dirty="0" err="1" smtClean="0">
                <a:latin typeface="Times New Roman" pitchFamily="18" charset="0"/>
                <a:cs typeface="Times New Roman" pitchFamily="18" charset="0"/>
              </a:rPr>
              <a:t>Facebook</a:t>
            </a:r>
            <a:r>
              <a:rPr lang="fr-FR" dirty="0" smtClean="0">
                <a:latin typeface="Times New Roman" pitchFamily="18" charset="0"/>
                <a:cs typeface="Times New Roman" pitchFamily="18" charset="0"/>
              </a:rPr>
              <a:t>.</a:t>
            </a:r>
          </a:p>
          <a:p>
            <a:r>
              <a:rPr lang="fr-FR" dirty="0" smtClean="0">
                <a:latin typeface="Times New Roman" pitchFamily="18" charset="0"/>
                <a:cs typeface="Times New Roman" pitchFamily="18" charset="0"/>
              </a:rPr>
              <a:t>Concernant la moyenne de temps passée sur </a:t>
            </a:r>
            <a:r>
              <a:rPr lang="fr-FR" dirty="0" err="1" smtClean="0">
                <a:latin typeface="Times New Roman" pitchFamily="18" charset="0"/>
                <a:cs typeface="Times New Roman" pitchFamily="18" charset="0"/>
              </a:rPr>
              <a:t>Facebook</a:t>
            </a:r>
            <a:r>
              <a:rPr lang="fr-FR" dirty="0" smtClean="0">
                <a:latin typeface="Times New Roman" pitchFamily="18" charset="0"/>
                <a:cs typeface="Times New Roman" pitchFamily="18" charset="0"/>
              </a:rPr>
              <a:t>, la majorité des participants soit 54.16   % ont affirmé passer moins d’une heure, une heure pour 08.34 %, deux heures pour 25% et seulement 12.5 % des enquêtés ont déclaré passer plus de trois heures.</a:t>
            </a:r>
          </a:p>
          <a:p>
            <a:r>
              <a:rPr lang="fr-FR" dirty="0" smtClean="0">
                <a:latin typeface="Times New Roman" pitchFamily="18" charset="0"/>
                <a:cs typeface="Times New Roman" pitchFamily="18" charset="0"/>
              </a:rPr>
              <a:t>La majorité des lycéens qui ont affirmé avoir un compte </a:t>
            </a:r>
            <a:r>
              <a:rPr lang="fr-FR" dirty="0" err="1" smtClean="0">
                <a:latin typeface="Times New Roman" pitchFamily="18" charset="0"/>
                <a:cs typeface="Times New Roman" pitchFamily="18" charset="0"/>
              </a:rPr>
              <a:t>Facebook</a:t>
            </a:r>
            <a:r>
              <a:rPr lang="fr-FR" dirty="0" smtClean="0">
                <a:latin typeface="Times New Roman" pitchFamily="18" charset="0"/>
                <a:cs typeface="Times New Roman" pitchFamily="18" charset="0"/>
              </a:rPr>
              <a:t> utilise la langue tamazight soit 58.34%, pour 25% la langue la plus utilisée est le français et pour 16.66%  des enquêtés c’est l’arabe dialectal. Nous observons d’après les résultats obtenus pour cette question que l’arabe classique qui pourtant est la langue la plus utilisée au lycée puisque  la majorité des enseignements se fait en arabe n’est utilisé par aucun lycéen. </a:t>
            </a:r>
          </a:p>
          <a:p>
            <a:endParaRPr lang="fr-FR" dirty="0" smtClean="0"/>
          </a:p>
          <a:p>
            <a:endParaRPr lang="fr-FR"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28604"/>
            <a:ext cx="7239000" cy="1500190"/>
          </a:xfrm>
        </p:spPr>
        <p:txBody>
          <a:bodyPr>
            <a:normAutofit fontScale="90000"/>
          </a:bodyPr>
          <a:lstStyle/>
          <a:p>
            <a:r>
              <a:rPr lang="fr-FR" sz="2700" dirty="0" smtClean="0">
                <a:latin typeface="Times New Roman" pitchFamily="18" charset="0"/>
                <a:cs typeface="Times New Roman" pitchFamily="18" charset="0"/>
              </a:rPr>
              <a:t>Les motifs évoqués par les enquêtés concernant l’utilisation de </a:t>
            </a:r>
            <a:r>
              <a:rPr lang="fr-FR" sz="2700" dirty="0" err="1" smtClean="0">
                <a:latin typeface="Times New Roman" pitchFamily="18" charset="0"/>
                <a:cs typeface="Times New Roman" pitchFamily="18" charset="0"/>
              </a:rPr>
              <a:t>facebook</a:t>
            </a:r>
            <a:r>
              <a:rPr lang="fr-FR" sz="2700" dirty="0" smtClean="0">
                <a:latin typeface="Times New Roman" pitchFamily="18" charset="0"/>
                <a:cs typeface="Times New Roman" pitchFamily="18" charset="0"/>
              </a:rPr>
              <a:t>  sont les suivants</a:t>
            </a:r>
            <a:r>
              <a:rPr lang="fr-FR" dirty="0" smtClean="0"/>
              <a:t> :</a:t>
            </a:r>
            <a:br>
              <a:rPr lang="fr-FR" dirty="0" smtClean="0"/>
            </a:br>
            <a:endParaRPr lang="fr-FR" dirty="0"/>
          </a:p>
        </p:txBody>
      </p:sp>
      <p:graphicFrame>
        <p:nvGraphicFramePr>
          <p:cNvPr id="6" name="Espace réservé du contenu 5"/>
          <p:cNvGraphicFramePr>
            <a:graphicFrameLocks noGrp="1"/>
          </p:cNvGraphicFramePr>
          <p:nvPr>
            <p:ph idx="1"/>
          </p:nvPr>
        </p:nvGraphicFramePr>
        <p:xfrm>
          <a:off x="457200" y="1609416"/>
          <a:ext cx="7239000" cy="4846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graphicEl>
                                              <a:dgm id="{367B4A98-5730-42CB-BAB2-8366F483D1BD}"/>
                                            </p:graphicEl>
                                          </p:spTgt>
                                        </p:tgtEl>
                                        <p:attrNameLst>
                                          <p:attrName>style.visibility</p:attrName>
                                        </p:attrNameLst>
                                      </p:cBhvr>
                                      <p:to>
                                        <p:strVal val="visible"/>
                                      </p:to>
                                    </p:set>
                                    <p:anim calcmode="lin" valueType="num">
                                      <p:cBhvr additive="base">
                                        <p:cTn id="7" dur="500" fill="hold"/>
                                        <p:tgtEl>
                                          <p:spTgt spid="6">
                                            <p:graphicEl>
                                              <a:dgm id="{367B4A98-5730-42CB-BAB2-8366F483D1BD}"/>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graphicEl>
                                              <a:dgm id="{367B4A98-5730-42CB-BAB2-8366F483D1BD}"/>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graphicEl>
                                              <a:dgm id="{18D4E68B-D944-4328-97A2-EAF845991A22}"/>
                                            </p:graphicEl>
                                          </p:spTgt>
                                        </p:tgtEl>
                                        <p:attrNameLst>
                                          <p:attrName>style.visibility</p:attrName>
                                        </p:attrNameLst>
                                      </p:cBhvr>
                                      <p:to>
                                        <p:strVal val="visible"/>
                                      </p:to>
                                    </p:set>
                                    <p:anim calcmode="lin" valueType="num">
                                      <p:cBhvr additive="base">
                                        <p:cTn id="13" dur="500" fill="hold"/>
                                        <p:tgtEl>
                                          <p:spTgt spid="6">
                                            <p:graphicEl>
                                              <a:dgm id="{18D4E68B-D944-4328-97A2-EAF845991A22}"/>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graphicEl>
                                              <a:dgm id="{18D4E68B-D944-4328-97A2-EAF845991A22}"/>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graphicEl>
                                              <a:dgm id="{0D0EF069-97A8-4040-93BC-153E02B4D120}"/>
                                            </p:graphicEl>
                                          </p:spTgt>
                                        </p:tgtEl>
                                        <p:attrNameLst>
                                          <p:attrName>style.visibility</p:attrName>
                                        </p:attrNameLst>
                                      </p:cBhvr>
                                      <p:to>
                                        <p:strVal val="visible"/>
                                      </p:to>
                                    </p:set>
                                    <p:anim calcmode="lin" valueType="num">
                                      <p:cBhvr additive="base">
                                        <p:cTn id="19" dur="500" fill="hold"/>
                                        <p:tgtEl>
                                          <p:spTgt spid="6">
                                            <p:graphicEl>
                                              <a:dgm id="{0D0EF069-97A8-4040-93BC-153E02B4D120}"/>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graphicEl>
                                              <a:dgm id="{0D0EF069-97A8-4040-93BC-153E02B4D120}"/>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graphicEl>
                                              <a:dgm id="{B79751C8-564D-4006-9DD1-B05FE9CA0F38}"/>
                                            </p:graphicEl>
                                          </p:spTgt>
                                        </p:tgtEl>
                                        <p:attrNameLst>
                                          <p:attrName>style.visibility</p:attrName>
                                        </p:attrNameLst>
                                      </p:cBhvr>
                                      <p:to>
                                        <p:strVal val="visible"/>
                                      </p:to>
                                    </p:set>
                                    <p:anim calcmode="lin" valueType="num">
                                      <p:cBhvr additive="base">
                                        <p:cTn id="25" dur="500" fill="hold"/>
                                        <p:tgtEl>
                                          <p:spTgt spid="6">
                                            <p:graphicEl>
                                              <a:dgm id="{B79751C8-564D-4006-9DD1-B05FE9CA0F38}"/>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graphicEl>
                                              <a:dgm id="{B79751C8-564D-4006-9DD1-B05FE9CA0F38}"/>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graphicEl>
                                              <a:dgm id="{A16F9A55-962A-421B-81A1-34771C1BE9A7}"/>
                                            </p:graphicEl>
                                          </p:spTgt>
                                        </p:tgtEl>
                                        <p:attrNameLst>
                                          <p:attrName>style.visibility</p:attrName>
                                        </p:attrNameLst>
                                      </p:cBhvr>
                                      <p:to>
                                        <p:strVal val="visible"/>
                                      </p:to>
                                    </p:set>
                                    <p:anim calcmode="lin" valueType="num">
                                      <p:cBhvr additive="base">
                                        <p:cTn id="31" dur="500" fill="hold"/>
                                        <p:tgtEl>
                                          <p:spTgt spid="6">
                                            <p:graphicEl>
                                              <a:dgm id="{A16F9A55-962A-421B-81A1-34771C1BE9A7}"/>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graphicEl>
                                              <a:dgm id="{A16F9A55-962A-421B-81A1-34771C1BE9A7}"/>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graphicEl>
                                              <a:dgm id="{1701CB42-BD3B-40FC-A264-C227B6CD7509}"/>
                                            </p:graphicEl>
                                          </p:spTgt>
                                        </p:tgtEl>
                                        <p:attrNameLst>
                                          <p:attrName>style.visibility</p:attrName>
                                        </p:attrNameLst>
                                      </p:cBhvr>
                                      <p:to>
                                        <p:strVal val="visible"/>
                                      </p:to>
                                    </p:set>
                                    <p:anim calcmode="lin" valueType="num">
                                      <p:cBhvr additive="base">
                                        <p:cTn id="37" dur="500" fill="hold"/>
                                        <p:tgtEl>
                                          <p:spTgt spid="6">
                                            <p:graphicEl>
                                              <a:dgm id="{1701CB42-BD3B-40FC-A264-C227B6CD7509}"/>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graphicEl>
                                              <a:dgm id="{1701CB42-BD3B-40FC-A264-C227B6CD7509}"/>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290"/>
            <a:ext cx="7239000" cy="2391758"/>
          </a:xfrm>
        </p:spPr>
        <p:txBody>
          <a:bodyPr>
            <a:normAutofit fontScale="90000"/>
          </a:bodyPr>
          <a:lstStyle/>
          <a:p>
            <a:r>
              <a:rPr lang="fr-FR" sz="2200" dirty="0" smtClean="0">
                <a:latin typeface="Times New Roman" pitchFamily="18" charset="0"/>
                <a:cs typeface="Times New Roman" pitchFamily="18" charset="0"/>
              </a:rPr>
              <a:t/>
            </a:r>
            <a:br>
              <a:rPr lang="fr-FR" sz="2200" dirty="0" smtClean="0">
                <a:latin typeface="Times New Roman" pitchFamily="18" charset="0"/>
                <a:cs typeface="Times New Roman" pitchFamily="18" charset="0"/>
              </a:rPr>
            </a:br>
            <a:r>
              <a:rPr lang="fr-FR" sz="2200" dirty="0" smtClean="0">
                <a:latin typeface="Times New Roman" pitchFamily="18" charset="0"/>
                <a:cs typeface="Times New Roman" pitchFamily="18" charset="0"/>
              </a:rPr>
              <a:t>Section 3 :</a:t>
            </a:r>
            <a:br>
              <a:rPr lang="fr-FR" sz="2200" dirty="0" smtClean="0">
                <a:latin typeface="Times New Roman" pitchFamily="18" charset="0"/>
                <a:cs typeface="Times New Roman" pitchFamily="18" charset="0"/>
              </a:rPr>
            </a:br>
            <a:r>
              <a:rPr lang="fr-FR" sz="2200" dirty="0" smtClean="0">
                <a:latin typeface="Times New Roman" pitchFamily="18" charset="0"/>
                <a:cs typeface="Times New Roman" pitchFamily="18" charset="0"/>
              </a:rPr>
              <a:t>Cette troisième section est un espace réservé aux </a:t>
            </a:r>
            <a:r>
              <a:rPr lang="fr-FR" sz="2200" dirty="0" smtClean="0">
                <a:latin typeface="Times New Roman" pitchFamily="18" charset="0"/>
                <a:cs typeface="Times New Roman" pitchFamily="18" charset="0"/>
              </a:rPr>
              <a:t>opinions</a:t>
            </a: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des élèves concernant l’utilisation de leur langue maternelle, le Kabyle sur </a:t>
            </a:r>
            <a:r>
              <a:rPr lang="fr-FR" sz="2200" dirty="0" err="1" smtClean="0">
                <a:latin typeface="Times New Roman" pitchFamily="18" charset="0"/>
                <a:cs typeface="Times New Roman" pitchFamily="18" charset="0"/>
              </a:rPr>
              <a:t>Facebook</a:t>
            </a:r>
            <a:r>
              <a:rPr lang="fr-FR" sz="2200" dirty="0" smtClean="0">
                <a:latin typeface="Times New Roman" pitchFamily="18" charset="0"/>
                <a:cs typeface="Times New Roman" pitchFamily="18" charset="0"/>
              </a:rPr>
              <a:t>, nous avons retenu quelques opinions.</a:t>
            </a:r>
            <a:r>
              <a:rPr lang="fr-FR" dirty="0" smtClean="0"/>
              <a:t/>
            </a:r>
            <a:br>
              <a:rPr lang="fr-FR" dirty="0" smtClean="0"/>
            </a:br>
            <a:endParaRPr lang="fr-FR" dirty="0"/>
          </a:p>
        </p:txBody>
      </p:sp>
      <p:graphicFrame>
        <p:nvGraphicFramePr>
          <p:cNvPr id="4" name="Espace réservé du contenu 3"/>
          <p:cNvGraphicFramePr>
            <a:graphicFrameLocks noGrp="1"/>
          </p:cNvGraphicFramePr>
          <p:nvPr>
            <p:ph idx="1"/>
          </p:nvPr>
        </p:nvGraphicFramePr>
        <p:xfrm>
          <a:off x="457200" y="2143116"/>
          <a:ext cx="7239000" cy="43126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C14D6CC0-AF94-43D0-A17E-649CE9F82537}"/>
                                            </p:graphicEl>
                                          </p:spTgt>
                                        </p:tgtEl>
                                        <p:attrNameLst>
                                          <p:attrName>style.visibility</p:attrName>
                                        </p:attrNameLst>
                                      </p:cBhvr>
                                      <p:to>
                                        <p:strVal val="visible"/>
                                      </p:to>
                                    </p:set>
                                    <p:anim calcmode="lin" valueType="num">
                                      <p:cBhvr additive="base">
                                        <p:cTn id="7" dur="500" fill="hold"/>
                                        <p:tgtEl>
                                          <p:spTgt spid="4">
                                            <p:graphicEl>
                                              <a:dgm id="{C14D6CC0-AF94-43D0-A17E-649CE9F82537}"/>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C14D6CC0-AF94-43D0-A17E-649CE9F82537}"/>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E9C0C9F2-BCF6-46F5-B11B-284D6861C90A}"/>
                                            </p:graphicEl>
                                          </p:spTgt>
                                        </p:tgtEl>
                                        <p:attrNameLst>
                                          <p:attrName>style.visibility</p:attrName>
                                        </p:attrNameLst>
                                      </p:cBhvr>
                                      <p:to>
                                        <p:strVal val="visible"/>
                                      </p:to>
                                    </p:set>
                                    <p:anim calcmode="lin" valueType="num">
                                      <p:cBhvr additive="base">
                                        <p:cTn id="13" dur="500" fill="hold"/>
                                        <p:tgtEl>
                                          <p:spTgt spid="4">
                                            <p:graphicEl>
                                              <a:dgm id="{E9C0C9F2-BCF6-46F5-B11B-284D6861C90A}"/>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E9C0C9F2-BCF6-46F5-B11B-284D6861C90A}"/>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FD0DFF1F-A15B-4F98-94AD-ED9147AAB4C8}"/>
                                            </p:graphicEl>
                                          </p:spTgt>
                                        </p:tgtEl>
                                        <p:attrNameLst>
                                          <p:attrName>style.visibility</p:attrName>
                                        </p:attrNameLst>
                                      </p:cBhvr>
                                      <p:to>
                                        <p:strVal val="visible"/>
                                      </p:to>
                                    </p:set>
                                    <p:anim calcmode="lin" valueType="num">
                                      <p:cBhvr additive="base">
                                        <p:cTn id="19" dur="500" fill="hold"/>
                                        <p:tgtEl>
                                          <p:spTgt spid="4">
                                            <p:graphicEl>
                                              <a:dgm id="{FD0DFF1F-A15B-4F98-94AD-ED9147AAB4C8}"/>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FD0DFF1F-A15B-4F98-94AD-ED9147AAB4C8}"/>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graphicEl>
                                              <a:dgm id="{FC80B94D-52CA-434F-BC36-A9DFD94420A0}"/>
                                            </p:graphicEl>
                                          </p:spTgt>
                                        </p:tgtEl>
                                        <p:attrNameLst>
                                          <p:attrName>style.visibility</p:attrName>
                                        </p:attrNameLst>
                                      </p:cBhvr>
                                      <p:to>
                                        <p:strVal val="visible"/>
                                      </p:to>
                                    </p:set>
                                    <p:anim calcmode="lin" valueType="num">
                                      <p:cBhvr additive="base">
                                        <p:cTn id="25" dur="500" fill="hold"/>
                                        <p:tgtEl>
                                          <p:spTgt spid="4">
                                            <p:graphicEl>
                                              <a:dgm id="{FC80B94D-52CA-434F-BC36-A9DFD94420A0}"/>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FC80B94D-52CA-434F-BC36-A9DFD94420A0}"/>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graphicEl>
                                              <a:dgm id="{9DE6FA54-D0A2-49D0-B55D-501F16DFC3F2}"/>
                                            </p:graphicEl>
                                          </p:spTgt>
                                        </p:tgtEl>
                                        <p:attrNameLst>
                                          <p:attrName>style.visibility</p:attrName>
                                        </p:attrNameLst>
                                      </p:cBhvr>
                                      <p:to>
                                        <p:strVal val="visible"/>
                                      </p:to>
                                    </p:set>
                                    <p:anim calcmode="lin" valueType="num">
                                      <p:cBhvr additive="base">
                                        <p:cTn id="31" dur="500" fill="hold"/>
                                        <p:tgtEl>
                                          <p:spTgt spid="4">
                                            <p:graphicEl>
                                              <a:dgm id="{9DE6FA54-D0A2-49D0-B55D-501F16DFC3F2}"/>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graphicEl>
                                              <a:dgm id="{9DE6FA54-D0A2-49D0-B55D-501F16DFC3F2}"/>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290"/>
            <a:ext cx="7239000" cy="1963130"/>
          </a:xfrm>
        </p:spPr>
        <p:txBody>
          <a:bodyPr>
            <a:normAutofit fontScale="90000"/>
          </a:bodyPr>
          <a:lstStyle/>
          <a:p>
            <a:pPr lvl="0"/>
            <a:r>
              <a:rPr lang="fr-FR" sz="2200" dirty="0" smtClean="0">
                <a:latin typeface="Times New Roman" pitchFamily="18" charset="0"/>
                <a:cs typeface="Times New Roman" pitchFamily="18" charset="0"/>
              </a:rPr>
              <a:t>Résultats obtenus lors de l’analyse du corpus :</a:t>
            </a:r>
            <a:br>
              <a:rPr lang="fr-FR" sz="2200" dirty="0" smtClean="0">
                <a:latin typeface="Times New Roman" pitchFamily="18" charset="0"/>
                <a:cs typeface="Times New Roman" pitchFamily="18" charset="0"/>
              </a:rPr>
            </a:br>
            <a:r>
              <a:rPr lang="fr-FR" sz="2200" dirty="0" smtClean="0">
                <a:latin typeface="Times New Roman" pitchFamily="18" charset="0"/>
                <a:cs typeface="Times New Roman" pitchFamily="18" charset="0"/>
              </a:rPr>
              <a:t>Notre corpus se compose d’échanges entre des lycéennes du même échantillon qui utilisent quotidiennement </a:t>
            </a:r>
            <a:r>
              <a:rPr lang="fr-FR" sz="2200" dirty="0" err="1" smtClean="0">
                <a:latin typeface="Times New Roman" pitchFamily="18" charset="0"/>
                <a:cs typeface="Times New Roman" pitchFamily="18" charset="0"/>
              </a:rPr>
              <a:t>Facebook</a:t>
            </a:r>
            <a:r>
              <a:rPr lang="fr-FR" sz="2200" dirty="0" smtClean="0">
                <a:latin typeface="Times New Roman" pitchFamily="18" charset="0"/>
                <a:cs typeface="Times New Roman" pitchFamily="18" charset="0"/>
              </a:rPr>
              <a:t>.</a:t>
            </a:r>
            <a:r>
              <a:rPr lang="fr-FR" dirty="0" smtClean="0"/>
              <a:t/>
            </a:r>
            <a:br>
              <a:rPr lang="fr-FR" dirty="0" smtClean="0"/>
            </a:br>
            <a:endParaRPr lang="fr-FR" dirty="0"/>
          </a:p>
        </p:txBody>
      </p:sp>
      <p:sp>
        <p:nvSpPr>
          <p:cNvPr id="3" name="Espace réservé du contenu 2"/>
          <p:cNvSpPr>
            <a:spLocks noGrp="1"/>
          </p:cNvSpPr>
          <p:nvPr>
            <p:ph idx="1"/>
          </p:nvPr>
        </p:nvSpPr>
        <p:spPr>
          <a:xfrm>
            <a:off x="457200" y="1857364"/>
            <a:ext cx="7239000" cy="4598372"/>
          </a:xfrm>
        </p:spPr>
        <p:txBody>
          <a:bodyPr>
            <a:normAutofit fontScale="92500"/>
          </a:bodyPr>
          <a:lstStyle/>
          <a:p>
            <a:r>
              <a:rPr lang="fr-FR" b="1" dirty="0" smtClean="0"/>
              <a:t>Conversation N°1</a:t>
            </a:r>
            <a:endParaRPr lang="fr-FR" dirty="0" smtClean="0"/>
          </a:p>
          <a:p>
            <a:r>
              <a:rPr lang="fr-FR" b="1" dirty="0" smtClean="0"/>
              <a:t>A : </a:t>
            </a:r>
            <a:r>
              <a:rPr lang="fr-FR" dirty="0" err="1" smtClean="0"/>
              <a:t>Hhh</a:t>
            </a:r>
            <a:r>
              <a:rPr lang="fr-FR" dirty="0" smtClean="0"/>
              <a:t> </a:t>
            </a:r>
            <a:r>
              <a:rPr lang="fr-FR" dirty="0" err="1" smtClean="0"/>
              <a:t>amek</a:t>
            </a:r>
            <a:r>
              <a:rPr lang="fr-FR" dirty="0" smtClean="0"/>
              <a:t> </a:t>
            </a:r>
            <a:r>
              <a:rPr lang="fr-FR" dirty="0" err="1" smtClean="0"/>
              <a:t>tfukdh</a:t>
            </a:r>
            <a:r>
              <a:rPr lang="fr-FR" dirty="0" smtClean="0"/>
              <a:t> la révision pour les compo ?</a:t>
            </a:r>
          </a:p>
          <a:p>
            <a:r>
              <a:rPr lang="fr-FR" b="1" dirty="0" smtClean="0"/>
              <a:t>B</a:t>
            </a:r>
            <a:r>
              <a:rPr lang="fr-FR" dirty="0" smtClean="0"/>
              <a:t> </a:t>
            </a:r>
            <a:r>
              <a:rPr lang="fr-FR" b="1" dirty="0" smtClean="0"/>
              <a:t>:</a:t>
            </a:r>
            <a:r>
              <a:rPr lang="fr-FR" dirty="0" smtClean="0"/>
              <a:t> </a:t>
            </a:r>
            <a:r>
              <a:rPr lang="fr-FR" dirty="0" err="1" smtClean="0"/>
              <a:t>Wlh</a:t>
            </a:r>
            <a:r>
              <a:rPr lang="fr-FR" dirty="0" smtClean="0"/>
              <a:t> </a:t>
            </a:r>
            <a:r>
              <a:rPr lang="fr-FR" dirty="0" err="1" smtClean="0"/>
              <a:t>mavdhigh</a:t>
            </a:r>
            <a:r>
              <a:rPr lang="fr-FR" dirty="0" smtClean="0"/>
              <a:t>, </a:t>
            </a:r>
            <a:r>
              <a:rPr lang="fr-FR" dirty="0" err="1" smtClean="0"/>
              <a:t>lligh</a:t>
            </a:r>
            <a:r>
              <a:rPr lang="fr-FR" dirty="0" smtClean="0"/>
              <a:t> </a:t>
            </a:r>
            <a:r>
              <a:rPr lang="fr-FR" dirty="0" err="1" smtClean="0"/>
              <a:t>akk</a:t>
            </a:r>
            <a:r>
              <a:rPr lang="fr-FR" dirty="0" smtClean="0"/>
              <a:t> D’ménage </a:t>
            </a:r>
            <a:r>
              <a:rPr lang="fr-FR" dirty="0" err="1" smtClean="0"/>
              <a:t>Ikemmi</a:t>
            </a:r>
            <a:r>
              <a:rPr lang="fr-FR" dirty="0" smtClean="0"/>
              <a:t>?</a:t>
            </a:r>
          </a:p>
          <a:p>
            <a:r>
              <a:rPr lang="fr-FR" b="1" dirty="0" smtClean="0"/>
              <a:t>A:</a:t>
            </a:r>
            <a:r>
              <a:rPr lang="fr-FR" dirty="0" smtClean="0"/>
              <a:t> </a:t>
            </a:r>
            <a:r>
              <a:rPr lang="fr-FR" dirty="0" err="1" smtClean="0"/>
              <a:t>Hhh</a:t>
            </a:r>
            <a:r>
              <a:rPr lang="fr-FR" dirty="0" smtClean="0"/>
              <a:t> kifkif </a:t>
            </a:r>
            <a:r>
              <a:rPr lang="fr-FR" dirty="0" err="1" smtClean="0"/>
              <a:t>thura</a:t>
            </a:r>
            <a:r>
              <a:rPr lang="fr-FR" dirty="0" smtClean="0"/>
              <a:t> </a:t>
            </a:r>
            <a:r>
              <a:rPr lang="fr-FR" dirty="0" err="1" smtClean="0"/>
              <a:t>aravdhough</a:t>
            </a:r>
            <a:endParaRPr lang="fr-FR" dirty="0" smtClean="0"/>
          </a:p>
          <a:p>
            <a:r>
              <a:rPr lang="fr-FR" b="1" dirty="0" smtClean="0"/>
              <a:t>B:</a:t>
            </a:r>
            <a:r>
              <a:rPr lang="fr-FR" dirty="0" smtClean="0"/>
              <a:t> Kifkif </a:t>
            </a:r>
            <a:r>
              <a:rPr lang="fr-FR" dirty="0" err="1" smtClean="0"/>
              <a:t>ihi</a:t>
            </a:r>
            <a:r>
              <a:rPr lang="fr-FR" dirty="0" smtClean="0"/>
              <a:t> hé </a:t>
            </a:r>
            <a:r>
              <a:rPr lang="fr-FR" dirty="0" err="1" smtClean="0"/>
              <a:t>hqa</a:t>
            </a:r>
            <a:r>
              <a:rPr lang="fr-FR" dirty="0" smtClean="0"/>
              <a:t> l’histoire-géo </a:t>
            </a:r>
            <a:r>
              <a:rPr lang="fr-FR" dirty="0" err="1" smtClean="0"/>
              <a:t>achou</a:t>
            </a:r>
            <a:r>
              <a:rPr lang="fr-FR" dirty="0" smtClean="0"/>
              <a:t> </a:t>
            </a:r>
            <a:r>
              <a:rPr lang="fr-FR" dirty="0" err="1" smtClean="0"/>
              <a:t>iwendena</a:t>
            </a:r>
            <a:r>
              <a:rPr lang="fr-FR" dirty="0" smtClean="0"/>
              <a:t> </a:t>
            </a:r>
            <a:r>
              <a:rPr lang="fr-FR" dirty="0" err="1" smtClean="0"/>
              <a:t>adhikchem</a:t>
            </a:r>
            <a:r>
              <a:rPr lang="fr-FR" dirty="0" smtClean="0"/>
              <a:t>? Parce que kifkif le programme normalement. </a:t>
            </a:r>
            <a:r>
              <a:rPr lang="en-US" dirty="0" err="1" smtClean="0"/>
              <a:t>Thenayaghd</a:t>
            </a:r>
            <a:r>
              <a:rPr lang="en-US" dirty="0" smtClean="0"/>
              <a:t> </a:t>
            </a:r>
            <a:r>
              <a:rPr lang="en-US" dirty="0" err="1" smtClean="0"/>
              <a:t>yiwen</a:t>
            </a:r>
            <a:r>
              <a:rPr lang="en-US" dirty="0" smtClean="0"/>
              <a:t> </a:t>
            </a:r>
            <a:r>
              <a:rPr lang="en-US" dirty="0" err="1" smtClean="0"/>
              <a:t>ausujet</a:t>
            </a:r>
            <a:r>
              <a:rPr lang="en-US" dirty="0" smtClean="0"/>
              <a:t>.</a:t>
            </a:r>
            <a:endParaRPr lang="fr-FR" dirty="0" smtClean="0"/>
          </a:p>
          <a:p>
            <a:r>
              <a:rPr lang="en-US" b="1" dirty="0" smtClean="0"/>
              <a:t>A:</a:t>
            </a:r>
            <a:r>
              <a:rPr lang="en-US" dirty="0" smtClean="0"/>
              <a:t> </a:t>
            </a:r>
            <a:r>
              <a:rPr lang="en-US" dirty="0" err="1" smtClean="0"/>
              <a:t>Ah?uruhagh</a:t>
            </a:r>
            <a:r>
              <a:rPr lang="en-US" dirty="0" smtClean="0"/>
              <a:t> </a:t>
            </a:r>
            <a:r>
              <a:rPr lang="en-US" dirty="0" err="1" smtClean="0"/>
              <a:t>ara</a:t>
            </a:r>
            <a:r>
              <a:rPr lang="en-US" dirty="0" smtClean="0"/>
              <a:t> </a:t>
            </a:r>
            <a:r>
              <a:rPr lang="en-US" dirty="0" err="1" smtClean="0"/>
              <a:t>mais</a:t>
            </a:r>
            <a:r>
              <a:rPr lang="en-US" dirty="0" smtClean="0"/>
              <a:t> </a:t>
            </a:r>
            <a:r>
              <a:rPr lang="en-US" dirty="0" err="1" smtClean="0"/>
              <a:t>nand</a:t>
            </a:r>
            <a:r>
              <a:rPr lang="en-US" dirty="0" smtClean="0"/>
              <a:t> </a:t>
            </a:r>
            <a:r>
              <a:rPr lang="en-US" dirty="0" err="1" smtClean="0"/>
              <a:t>koulech</a:t>
            </a:r>
            <a:r>
              <a:rPr lang="en-US" dirty="0" smtClean="0"/>
              <a:t> </a:t>
            </a:r>
            <a:r>
              <a:rPr lang="en-US" dirty="0" err="1" smtClean="0"/>
              <a:t>adidou</a:t>
            </a:r>
            <a:r>
              <a:rPr lang="en-US" dirty="0" smtClean="0"/>
              <a:t>.</a:t>
            </a:r>
            <a:endParaRPr lang="fr-FR" dirty="0" smtClean="0"/>
          </a:p>
          <a:p>
            <a:r>
              <a:rPr lang="en-US" b="1" dirty="0" smtClean="0"/>
              <a:t>B: </a:t>
            </a:r>
            <a:r>
              <a:rPr lang="en-US" dirty="0" err="1" smtClean="0"/>
              <a:t>Thanmirth</a:t>
            </a:r>
            <a:endParaRPr lang="fr-FR" dirty="0" smtClean="0"/>
          </a:p>
          <a:p>
            <a:endParaRPr lang="fr-FR" dirty="0"/>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Analyse et commentaires:</a:t>
            </a:r>
            <a:br>
              <a:rPr lang="fr-FR" dirty="0" smtClean="0"/>
            </a:br>
            <a:endParaRPr lang="fr-FR" dirty="0"/>
          </a:p>
        </p:txBody>
      </p:sp>
      <p:sp>
        <p:nvSpPr>
          <p:cNvPr id="3" name="Espace réservé du contenu 2"/>
          <p:cNvSpPr>
            <a:spLocks noGrp="1"/>
          </p:cNvSpPr>
          <p:nvPr>
            <p:ph idx="1"/>
          </p:nvPr>
        </p:nvSpPr>
        <p:spPr>
          <a:xfrm>
            <a:off x="457200" y="1000108"/>
            <a:ext cx="7239000" cy="5455628"/>
          </a:xfrm>
        </p:spPr>
        <p:txBody>
          <a:bodyPr>
            <a:normAutofit/>
          </a:bodyPr>
          <a:lstStyle/>
          <a:p>
            <a:r>
              <a:rPr lang="fr-FR" dirty="0" smtClean="0">
                <a:latin typeface="Times New Roman" pitchFamily="18" charset="0"/>
                <a:cs typeface="Times New Roman" pitchFamily="18" charset="0"/>
              </a:rPr>
              <a:t>Dans notre corpus nous observons une alternance codique Français-Kabyle avec la dominance de la langue amazighe représentée par le Kabyle qui est la variante la plus utilisée et répandue dans la région de Bejaia. Nous observons également l’utilisation d’abréviations et de la graphie latine lors de la transcription cela est dû essentiellement à l’absence de la langue amazighe sur le clavier du téléphone. Le but de l’utilisation de </a:t>
            </a:r>
            <a:r>
              <a:rPr lang="fr-FR" dirty="0" err="1" smtClean="0">
                <a:latin typeface="Times New Roman" pitchFamily="18" charset="0"/>
                <a:cs typeface="Times New Roman" pitchFamily="18" charset="0"/>
              </a:rPr>
              <a:t>Facebook</a:t>
            </a:r>
            <a:r>
              <a:rPr lang="fr-FR" dirty="0" smtClean="0">
                <a:latin typeface="Times New Roman" pitchFamily="18" charset="0"/>
                <a:cs typeface="Times New Roman" pitchFamily="18" charset="0"/>
              </a:rPr>
              <a:t> étant juste de communiquer et d’échanger des informations, les lycéens ne prennent pas en considération la graphie exacte en rédigeant leurs messages.</a:t>
            </a:r>
          </a:p>
          <a:p>
            <a:endParaRPr lang="fr-FR"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Conclusion</a:t>
            </a:r>
            <a:br>
              <a:rPr lang="fr-FR" dirty="0" smtClean="0"/>
            </a:br>
            <a:endParaRPr lang="fr-FR" dirty="0"/>
          </a:p>
        </p:txBody>
      </p:sp>
      <p:sp>
        <p:nvSpPr>
          <p:cNvPr id="3" name="Espace réservé du contenu 2"/>
          <p:cNvSpPr>
            <a:spLocks noGrp="1"/>
          </p:cNvSpPr>
          <p:nvPr>
            <p:ph idx="1"/>
          </p:nvPr>
        </p:nvSpPr>
        <p:spPr>
          <a:xfrm>
            <a:off x="457200" y="928670"/>
            <a:ext cx="7239000" cy="5527066"/>
          </a:xfrm>
        </p:spPr>
        <p:txBody>
          <a:bodyPr>
            <a:normAutofit fontScale="92500" lnSpcReduction="10000"/>
          </a:bodyPr>
          <a:lstStyle/>
          <a:p>
            <a:r>
              <a:rPr lang="fr-FR" dirty="0" smtClean="0">
                <a:latin typeface="Times New Roman" pitchFamily="18" charset="0"/>
                <a:cs typeface="Times New Roman" pitchFamily="18" charset="0"/>
              </a:rPr>
              <a:t>A  la lumière des résultats obtenus à travers le questionnaire et l’analyse du corpus, nous arrivons à deux constats :</a:t>
            </a:r>
          </a:p>
          <a:p>
            <a:pPr lvl="0"/>
            <a:r>
              <a:rPr lang="fr-FR" dirty="0" smtClean="0">
                <a:latin typeface="Times New Roman" pitchFamily="18" charset="0"/>
                <a:cs typeface="Times New Roman" pitchFamily="18" charset="0"/>
              </a:rPr>
              <a:t>Les réseaux sociaux numériques, notamment </a:t>
            </a:r>
            <a:r>
              <a:rPr lang="fr-FR" dirty="0" err="1" smtClean="0">
                <a:latin typeface="Times New Roman" pitchFamily="18" charset="0"/>
                <a:cs typeface="Times New Roman" pitchFamily="18" charset="0"/>
              </a:rPr>
              <a:t>Facebook</a:t>
            </a:r>
            <a:r>
              <a:rPr lang="fr-FR" dirty="0" smtClean="0">
                <a:latin typeface="Times New Roman" pitchFamily="18" charset="0"/>
                <a:cs typeface="Times New Roman" pitchFamily="18" charset="0"/>
              </a:rPr>
              <a:t> sont omniprésents dans le quotidien des jeunes algériens. </a:t>
            </a:r>
          </a:p>
          <a:p>
            <a:pPr lvl="0" algn="just"/>
            <a:r>
              <a:rPr lang="fr-FR" dirty="0" smtClean="0">
                <a:latin typeface="Times New Roman" pitchFamily="18" charset="0"/>
                <a:cs typeface="Times New Roman" pitchFamily="18" charset="0"/>
              </a:rPr>
              <a:t>Bien que depuis ses premiers pas à l’école, l’élève algérien ait baigné dans un  environnement linguistique riche et varié, cependant, quant il s’agit de s’exprimer en dehors du cadre académique, il préfère sa langue maternelle. En effet, les résultats de notre étude indiquent que la langue la plus utilisée par les jeunes lycéens sur le réseau social </a:t>
            </a:r>
            <a:r>
              <a:rPr lang="fr-FR" dirty="0" err="1" smtClean="0">
                <a:latin typeface="Times New Roman" pitchFamily="18" charset="0"/>
                <a:cs typeface="Times New Roman" pitchFamily="18" charset="0"/>
              </a:rPr>
              <a:t>Facebook</a:t>
            </a:r>
            <a:r>
              <a:rPr lang="fr-FR" dirty="0" smtClean="0">
                <a:latin typeface="Times New Roman" pitchFamily="18" charset="0"/>
                <a:cs typeface="Times New Roman" pitchFamily="18" charset="0"/>
              </a:rPr>
              <a:t> est principalement le Kabyle transcrit en graphiques latines avec quelques expressions en langue française. </a:t>
            </a:r>
          </a:p>
          <a:p>
            <a:endParaRPr lang="fr-FR" dirty="0"/>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RÃ©sultat de recherche d'images pour &quot;merci pour votre attention&quot;"/>
          <p:cNvPicPr>
            <a:picLocks noGrp="1"/>
          </p:cNvPicPr>
          <p:nvPr>
            <p:ph idx="1"/>
          </p:nvPr>
        </p:nvPicPr>
        <p:blipFill>
          <a:blip r:embed="rId2" cstate="print"/>
          <a:srcRect/>
          <a:stretch>
            <a:fillRect/>
          </a:stretch>
        </p:blipFill>
        <p:spPr bwMode="auto">
          <a:xfrm>
            <a:off x="1" y="0"/>
            <a:ext cx="8143900" cy="685800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39000" cy="680068"/>
          </a:xfrm>
        </p:spPr>
        <p:txBody>
          <a:bodyPr/>
          <a:lstStyle/>
          <a:p>
            <a:r>
              <a:rPr lang="fr-FR" dirty="0" smtClean="0"/>
              <a:t>INTRODUCTION</a:t>
            </a:r>
            <a:endParaRPr lang="fr-FR" dirty="0"/>
          </a:p>
        </p:txBody>
      </p:sp>
      <p:sp>
        <p:nvSpPr>
          <p:cNvPr id="3" name="Espace réservé du contenu 2"/>
          <p:cNvSpPr>
            <a:spLocks noGrp="1"/>
          </p:cNvSpPr>
          <p:nvPr>
            <p:ph idx="1"/>
          </p:nvPr>
        </p:nvSpPr>
        <p:spPr>
          <a:xfrm>
            <a:off x="214282" y="1000108"/>
            <a:ext cx="7929618" cy="5455628"/>
          </a:xfrm>
        </p:spPr>
        <p:txBody>
          <a:bodyPr>
            <a:normAutofit fontScale="85000" lnSpcReduction="20000"/>
          </a:bodyPr>
          <a:lstStyle/>
          <a:p>
            <a:pPr algn="just"/>
            <a:r>
              <a:rPr lang="fr-FR" dirty="0" smtClean="0">
                <a:latin typeface="Times New Roman" pitchFamily="18" charset="0"/>
                <a:cs typeface="Times New Roman" pitchFamily="18" charset="0"/>
              </a:rPr>
              <a:t>Depuis maintenant plus d’une décennie, les réseaux sociaux ont fait leur apparition, modifiant au passage le mode de communication entre les être humains. En effet, de nos jours </a:t>
            </a:r>
            <a:r>
              <a:rPr lang="fr-FR" dirty="0" err="1" smtClean="0">
                <a:latin typeface="Times New Roman" pitchFamily="18" charset="0"/>
                <a:cs typeface="Times New Roman" pitchFamily="18" charset="0"/>
              </a:rPr>
              <a:t>Facebook</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Twitter</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Youtube</a:t>
            </a:r>
            <a:r>
              <a:rPr lang="fr-FR" dirty="0" smtClean="0">
                <a:latin typeface="Times New Roman" pitchFamily="18" charset="0"/>
                <a:cs typeface="Times New Roman" pitchFamily="18" charset="0"/>
              </a:rPr>
              <a:t> et bien d’autres réseaux font désormais partie de notre vie quotidienne. Le paysage linguistique algérien étant composé de plusieurs langues, les échanges entre les jeunes algériens sur les réseaux sociaux se font dans ces différentes langues à savoir : le français, l’arabe classique, l’arabe dialectal et tamazight avec toutes ses variantes. Cependant, dans ce contexte multilingue, le taux d’utilisation de ces langues varie. Dans cette étude, nous nous intéressons aux  pratiques langagières des lycéens dans un cadre virtuel, notamment celui du réseau social : </a:t>
            </a:r>
            <a:r>
              <a:rPr lang="fr-FR" dirty="0" err="1" smtClean="0">
                <a:latin typeface="Times New Roman" pitchFamily="18" charset="0"/>
                <a:cs typeface="Times New Roman" pitchFamily="18" charset="0"/>
              </a:rPr>
              <a:t>Facebook</a:t>
            </a:r>
            <a:r>
              <a:rPr lang="fr-FR" dirty="0" smtClean="0">
                <a:latin typeface="Times New Roman" pitchFamily="18" charset="0"/>
                <a:cs typeface="Times New Roman" pitchFamily="18" charset="0"/>
              </a:rPr>
              <a:t>  avec un intérêt particulier à la place qu’occupe la langue tamazight,  le Kabyle plus précisément puisque c’est la variété la plus utilisée et répandue dans la région de Bejaia. Les sujets en question sont 30 élèves de classe terminale inscrits au titre de l’année scolaire 2018-2019 au sein du Lycée </a:t>
            </a:r>
            <a:r>
              <a:rPr lang="fr-FR" dirty="0" err="1" smtClean="0">
                <a:latin typeface="Times New Roman" pitchFamily="18" charset="0"/>
                <a:cs typeface="Times New Roman" pitchFamily="18" charset="0"/>
              </a:rPr>
              <a:t>Chouhada</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Zennache</a:t>
            </a:r>
            <a:r>
              <a:rPr lang="fr-FR" dirty="0" smtClean="0">
                <a:latin typeface="Times New Roman" pitchFamily="18" charset="0"/>
                <a:cs typeface="Times New Roman" pitchFamily="18" charset="0"/>
              </a:rPr>
              <a:t>, situé à Bejaia ville.</a:t>
            </a:r>
            <a:endParaRPr lang="fr-FR"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39000" cy="1680200"/>
          </a:xfrm>
        </p:spPr>
        <p:txBody>
          <a:bodyPr>
            <a:normAutofit fontScale="90000"/>
          </a:bodyPr>
          <a:lstStyle/>
          <a:p>
            <a:r>
              <a:rPr lang="fr-FR" sz="2000" dirty="0" smtClean="0">
                <a:latin typeface="Times New Roman" pitchFamily="18" charset="0"/>
                <a:cs typeface="Times New Roman" pitchFamily="18" charset="0"/>
              </a:rPr>
              <a:t>A travers un questionnaire adressé aux élèves susmentionnés, et l’analyse des contenus de leurs pages </a:t>
            </a:r>
            <a:r>
              <a:rPr lang="fr-FR" sz="2000" dirty="0" err="1" smtClean="0">
                <a:latin typeface="Times New Roman" pitchFamily="18" charset="0"/>
                <a:cs typeface="Times New Roman" pitchFamily="18" charset="0"/>
              </a:rPr>
              <a:t>Facebook</a:t>
            </a:r>
            <a:r>
              <a:rPr lang="fr-FR" sz="2000" dirty="0" smtClean="0">
                <a:latin typeface="Times New Roman" pitchFamily="18" charset="0"/>
                <a:cs typeface="Times New Roman" pitchFamily="18" charset="0"/>
              </a:rPr>
              <a:t>, nous essayerons de répondre aux questions suivantes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p>
        </p:txBody>
      </p:sp>
      <p:graphicFrame>
        <p:nvGraphicFramePr>
          <p:cNvPr id="4" name="Espace réservé du contenu 3"/>
          <p:cNvGraphicFramePr>
            <a:graphicFrameLocks noGrp="1"/>
          </p:cNvGraphicFramePr>
          <p:nvPr>
            <p:ph idx="1"/>
          </p:nvPr>
        </p:nvGraphicFramePr>
        <p:xfrm>
          <a:off x="457200" y="1609416"/>
          <a:ext cx="7239000" cy="4846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4042B79C-9705-45BD-9B50-C5BCEF16CF09}"/>
                                            </p:graphicEl>
                                          </p:spTgt>
                                        </p:tgtEl>
                                        <p:attrNameLst>
                                          <p:attrName>style.visibility</p:attrName>
                                        </p:attrNameLst>
                                      </p:cBhvr>
                                      <p:to>
                                        <p:strVal val="visible"/>
                                      </p:to>
                                    </p:set>
                                    <p:anim calcmode="lin" valueType="num">
                                      <p:cBhvr additive="base">
                                        <p:cTn id="7" dur="500" fill="hold"/>
                                        <p:tgtEl>
                                          <p:spTgt spid="4">
                                            <p:graphicEl>
                                              <a:dgm id="{4042B79C-9705-45BD-9B50-C5BCEF16CF09}"/>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4042B79C-9705-45BD-9B50-C5BCEF16CF09}"/>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AE996CE6-06F6-45F6-905E-3E126D1D7BFA}"/>
                                            </p:graphicEl>
                                          </p:spTgt>
                                        </p:tgtEl>
                                        <p:attrNameLst>
                                          <p:attrName>style.visibility</p:attrName>
                                        </p:attrNameLst>
                                      </p:cBhvr>
                                      <p:to>
                                        <p:strVal val="visible"/>
                                      </p:to>
                                    </p:set>
                                    <p:anim calcmode="lin" valueType="num">
                                      <p:cBhvr additive="base">
                                        <p:cTn id="13" dur="500" fill="hold"/>
                                        <p:tgtEl>
                                          <p:spTgt spid="4">
                                            <p:graphicEl>
                                              <a:dgm id="{AE996CE6-06F6-45F6-905E-3E126D1D7BFA}"/>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AE996CE6-06F6-45F6-905E-3E126D1D7BFA}"/>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39000" cy="680068"/>
          </a:xfrm>
        </p:spPr>
        <p:txBody>
          <a:bodyPr/>
          <a:lstStyle/>
          <a:p>
            <a:r>
              <a:rPr lang="fr-FR" dirty="0" smtClean="0"/>
              <a:t>Plan </a:t>
            </a:r>
            <a:endParaRPr lang="fr-FR" dirty="0"/>
          </a:p>
        </p:txBody>
      </p:sp>
      <p:sp>
        <p:nvSpPr>
          <p:cNvPr id="3" name="Espace réservé du contenu 2"/>
          <p:cNvSpPr>
            <a:spLocks noGrp="1"/>
          </p:cNvSpPr>
          <p:nvPr>
            <p:ph idx="1"/>
          </p:nvPr>
        </p:nvSpPr>
        <p:spPr>
          <a:xfrm>
            <a:off x="457200" y="1071546"/>
            <a:ext cx="7239000" cy="5384190"/>
          </a:xfrm>
        </p:spPr>
        <p:txBody>
          <a:bodyPr/>
          <a:lstStyle/>
          <a:p>
            <a:r>
              <a:rPr lang="fr-FR" sz="2800" dirty="0" smtClean="0">
                <a:latin typeface="Times New Roman" pitchFamily="18" charset="0"/>
                <a:cs typeface="Times New Roman" pitchFamily="18" charset="0"/>
              </a:rPr>
              <a:t>Introduction </a:t>
            </a:r>
          </a:p>
          <a:p>
            <a:r>
              <a:rPr lang="fr-FR" sz="2800" dirty="0" smtClean="0">
                <a:latin typeface="Times New Roman" pitchFamily="18" charset="0"/>
                <a:cs typeface="Times New Roman" pitchFamily="18" charset="0"/>
              </a:rPr>
              <a:t>Le paysage linguistique algérien</a:t>
            </a:r>
          </a:p>
          <a:p>
            <a:r>
              <a:rPr lang="fr-FR" sz="2800" dirty="0" smtClean="0">
                <a:latin typeface="Times New Roman" pitchFamily="18" charset="0"/>
                <a:cs typeface="Times New Roman" pitchFamily="18" charset="0"/>
              </a:rPr>
              <a:t>Les réseaux sociaux: </a:t>
            </a:r>
            <a:r>
              <a:rPr lang="fr-FR" sz="2800" dirty="0" err="1" smtClean="0">
                <a:latin typeface="Times New Roman" pitchFamily="18" charset="0"/>
                <a:cs typeface="Times New Roman" pitchFamily="18" charset="0"/>
              </a:rPr>
              <a:t>Facebook</a:t>
            </a:r>
            <a:endParaRPr lang="fr-FR"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Etude et enquête de terrain</a:t>
            </a:r>
          </a:p>
          <a:p>
            <a:r>
              <a:rPr lang="fr-FR" sz="2800" dirty="0" smtClean="0">
                <a:latin typeface="Times New Roman" pitchFamily="18" charset="0"/>
                <a:cs typeface="Times New Roman" pitchFamily="18" charset="0"/>
              </a:rPr>
              <a:t>Cadrage méthodologique</a:t>
            </a:r>
          </a:p>
          <a:p>
            <a:r>
              <a:rPr lang="fr-FR" sz="2800" dirty="0" smtClean="0">
                <a:latin typeface="Times New Roman" pitchFamily="18" charset="0"/>
                <a:cs typeface="Times New Roman" pitchFamily="18" charset="0"/>
              </a:rPr>
              <a:t>Echantillon et Outils de recherche </a:t>
            </a:r>
          </a:p>
          <a:p>
            <a:r>
              <a:rPr lang="fr-FR" sz="2800" dirty="0" smtClean="0">
                <a:latin typeface="Times New Roman" pitchFamily="18" charset="0"/>
                <a:cs typeface="Times New Roman" pitchFamily="18" charset="0"/>
              </a:rPr>
              <a:t>Résultats et commentaires </a:t>
            </a:r>
          </a:p>
          <a:p>
            <a:r>
              <a:rPr lang="fr-FR" sz="2800" dirty="0" smtClean="0">
                <a:latin typeface="Times New Roman" pitchFamily="18" charset="0"/>
                <a:cs typeface="Times New Roman" pitchFamily="18" charset="0"/>
              </a:rPr>
              <a:t>Conclusion</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14290"/>
            <a:ext cx="8143900" cy="1357298"/>
          </a:xfrm>
        </p:spPr>
        <p:txBody>
          <a:bodyPr>
            <a:normAutofit fontScale="90000"/>
          </a:bodyPr>
          <a:lstStyle/>
          <a:p>
            <a:r>
              <a:rPr lang="fr-FR" sz="2200" dirty="0" smtClean="0">
                <a:latin typeface="Times New Roman" pitchFamily="18" charset="0"/>
                <a:cs typeface="Times New Roman" pitchFamily="18" charset="0"/>
              </a:rPr>
              <a:t/>
            </a:r>
            <a:br>
              <a:rPr lang="fr-FR" sz="2200" dirty="0" smtClean="0">
                <a:latin typeface="Times New Roman" pitchFamily="18" charset="0"/>
                <a:cs typeface="Times New Roman" pitchFamily="18" charset="0"/>
              </a:rPr>
            </a:br>
            <a:r>
              <a:rPr lang="fr-FR" sz="2200" dirty="0" smtClean="0">
                <a:latin typeface="Times New Roman" pitchFamily="18" charset="0"/>
                <a:cs typeface="Times New Roman" pitchFamily="18" charset="0"/>
              </a:rPr>
              <a:t>La situation sociolinguistique en Algérie</a:t>
            </a:r>
            <a:br>
              <a:rPr lang="fr-FR" sz="2200" dirty="0" smtClean="0">
                <a:latin typeface="Times New Roman" pitchFamily="18" charset="0"/>
                <a:cs typeface="Times New Roman" pitchFamily="18" charset="0"/>
              </a:rPr>
            </a:br>
            <a:r>
              <a:rPr lang="fr-FR" sz="2200" dirty="0" smtClean="0">
                <a:latin typeface="Times New Roman" pitchFamily="18" charset="0"/>
                <a:cs typeface="Times New Roman" pitchFamily="18" charset="0"/>
              </a:rPr>
              <a:t>Le paysage linguistique algérien se caractérise</a:t>
            </a:r>
            <a:br>
              <a:rPr lang="fr-FR" sz="2200" dirty="0" smtClean="0">
                <a:latin typeface="Times New Roman" pitchFamily="18" charset="0"/>
                <a:cs typeface="Times New Roman" pitchFamily="18" charset="0"/>
              </a:rPr>
            </a:br>
            <a:r>
              <a:rPr lang="fr-FR" sz="2200" dirty="0" smtClean="0">
                <a:latin typeface="Times New Roman" pitchFamily="18" charset="0"/>
                <a:cs typeface="Times New Roman" pitchFamily="18" charset="0"/>
              </a:rPr>
              <a:t>par la coexistence de plusieurs langues :</a:t>
            </a:r>
            <a:r>
              <a:rPr lang="fr-FR" sz="2200" dirty="0" smtClean="0"/>
              <a:t> </a:t>
            </a:r>
            <a:r>
              <a:rPr lang="fr-FR" dirty="0" smtClean="0"/>
              <a:t/>
            </a:r>
            <a:br>
              <a:rPr lang="fr-FR" dirty="0" smtClean="0"/>
            </a:br>
            <a:endParaRPr lang="fr-FR" dirty="0"/>
          </a:p>
        </p:txBody>
      </p:sp>
      <p:graphicFrame>
        <p:nvGraphicFramePr>
          <p:cNvPr id="4" name="Espace réservé du contenu 3"/>
          <p:cNvGraphicFramePr>
            <a:graphicFrameLocks noGrp="1"/>
          </p:cNvGraphicFramePr>
          <p:nvPr>
            <p:ph idx="1"/>
          </p:nvPr>
        </p:nvGraphicFramePr>
        <p:xfrm>
          <a:off x="142844" y="1214422"/>
          <a:ext cx="7858180" cy="5203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539748BD-5FDF-4822-8D7B-EB1DD2CA13A4}"/>
                                            </p:graphicEl>
                                          </p:spTgt>
                                        </p:tgtEl>
                                        <p:attrNameLst>
                                          <p:attrName>style.visibility</p:attrName>
                                        </p:attrNameLst>
                                      </p:cBhvr>
                                      <p:to>
                                        <p:strVal val="visible"/>
                                      </p:to>
                                    </p:set>
                                    <p:animEffect transition="in" filter="wipe(down)">
                                      <p:cBhvr>
                                        <p:cTn id="7" dur="500"/>
                                        <p:tgtEl>
                                          <p:spTgt spid="4">
                                            <p:graphicEl>
                                              <a:dgm id="{539748BD-5FDF-4822-8D7B-EB1DD2CA13A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7E496BC4-4157-48F6-A740-37685656F215}"/>
                                            </p:graphicEl>
                                          </p:spTgt>
                                        </p:tgtEl>
                                        <p:attrNameLst>
                                          <p:attrName>style.visibility</p:attrName>
                                        </p:attrNameLst>
                                      </p:cBhvr>
                                      <p:to>
                                        <p:strVal val="visible"/>
                                      </p:to>
                                    </p:set>
                                    <p:animEffect transition="in" filter="wipe(down)">
                                      <p:cBhvr>
                                        <p:cTn id="12" dur="500"/>
                                        <p:tgtEl>
                                          <p:spTgt spid="4">
                                            <p:graphicEl>
                                              <a:dgm id="{7E496BC4-4157-48F6-A740-37685656F215}"/>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graphicEl>
                                              <a:dgm id="{40C8C12A-E8AA-4EC3-871C-EDAB27F0C8F5}"/>
                                            </p:graphicEl>
                                          </p:spTgt>
                                        </p:tgtEl>
                                        <p:attrNameLst>
                                          <p:attrName>style.visibility</p:attrName>
                                        </p:attrNameLst>
                                      </p:cBhvr>
                                      <p:to>
                                        <p:strVal val="visible"/>
                                      </p:to>
                                    </p:set>
                                    <p:animEffect transition="in" filter="wipe(down)">
                                      <p:cBhvr>
                                        <p:cTn id="17" dur="500"/>
                                        <p:tgtEl>
                                          <p:spTgt spid="4">
                                            <p:graphicEl>
                                              <a:dgm id="{40C8C12A-E8AA-4EC3-871C-EDAB27F0C8F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graphicEl>
                                              <a:dgm id="{9D0F3798-2E01-408E-98A7-3EB19134E67D}"/>
                                            </p:graphicEl>
                                          </p:spTgt>
                                        </p:tgtEl>
                                        <p:attrNameLst>
                                          <p:attrName>style.visibility</p:attrName>
                                        </p:attrNameLst>
                                      </p:cBhvr>
                                      <p:to>
                                        <p:strVal val="visible"/>
                                      </p:to>
                                    </p:set>
                                    <p:animEffect transition="in" filter="wipe(down)">
                                      <p:cBhvr>
                                        <p:cTn id="22" dur="500"/>
                                        <p:tgtEl>
                                          <p:spTgt spid="4">
                                            <p:graphicEl>
                                              <a:dgm id="{9D0F3798-2E01-408E-98A7-3EB19134E67D}"/>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graphicEl>
                                              <a:dgm id="{D60E516B-1158-4F18-85C9-D4EEB0340F48}"/>
                                            </p:graphicEl>
                                          </p:spTgt>
                                        </p:tgtEl>
                                        <p:attrNameLst>
                                          <p:attrName>style.visibility</p:attrName>
                                        </p:attrNameLst>
                                      </p:cBhvr>
                                      <p:to>
                                        <p:strVal val="visible"/>
                                      </p:to>
                                    </p:set>
                                    <p:animEffect transition="in" filter="wipe(down)">
                                      <p:cBhvr>
                                        <p:cTn id="27" dur="500"/>
                                        <p:tgtEl>
                                          <p:spTgt spid="4">
                                            <p:graphicEl>
                                              <a:dgm id="{D60E516B-1158-4F18-85C9-D4EEB0340F4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700" dirty="0" smtClean="0">
                <a:latin typeface="Times New Roman" pitchFamily="18" charset="0"/>
                <a:cs typeface="Times New Roman" pitchFamily="18" charset="0"/>
              </a:rPr>
              <a:t>Les réseaux sociaux numériques</a:t>
            </a:r>
            <a:r>
              <a:rPr lang="fr-FR" dirty="0" smtClean="0"/>
              <a:t/>
            </a:r>
            <a:br>
              <a:rPr lang="fr-FR" dirty="0" smtClean="0"/>
            </a:br>
            <a:endParaRPr lang="fr-FR" dirty="0"/>
          </a:p>
        </p:txBody>
      </p:sp>
      <p:sp>
        <p:nvSpPr>
          <p:cNvPr id="3" name="Espace réservé du contenu 2"/>
          <p:cNvSpPr>
            <a:spLocks noGrp="1"/>
          </p:cNvSpPr>
          <p:nvPr>
            <p:ph idx="1"/>
          </p:nvPr>
        </p:nvSpPr>
        <p:spPr>
          <a:xfrm>
            <a:off x="457200" y="1000108"/>
            <a:ext cx="7239000" cy="5455628"/>
          </a:xfrm>
        </p:spPr>
        <p:txBody>
          <a:bodyPr/>
          <a:lstStyle/>
          <a:p>
            <a:r>
              <a:rPr lang="fr-FR" dirty="0" smtClean="0"/>
              <a:t>« </a:t>
            </a:r>
            <a:r>
              <a:rPr lang="fr-FR" i="1" dirty="0" smtClean="0"/>
              <a:t>Un réseau social désigne un ensemble de personnes réunies par un lien social. À La fin des années 1990 des réseaux sociaux sont apparus sur internet, réunissant des personnes via des services d’échanges personnalisées, chacun pouvant décider de lire les messages de tel ou tel autre utilisateur. »</a:t>
            </a:r>
            <a:endParaRPr lang="fr-FR" dirty="0" smtClean="0"/>
          </a:p>
          <a:p>
            <a:endParaRPr lang="fr-FR"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239000" cy="1071546"/>
          </a:xfrm>
        </p:spPr>
        <p:txBody>
          <a:bodyPr>
            <a:normAutofit fontScale="90000"/>
          </a:bodyPr>
          <a:lstStyle/>
          <a:p>
            <a:r>
              <a:rPr lang="fr-FR" dirty="0" err="1" smtClean="0"/>
              <a:t>Facebook</a:t>
            </a:r>
            <a:r>
              <a:rPr lang="fr-FR" dirty="0" smtClean="0"/>
              <a:t> :</a:t>
            </a:r>
            <a:br>
              <a:rPr lang="fr-FR" dirty="0" smtClean="0"/>
            </a:br>
            <a:endParaRPr lang="fr-FR" dirty="0"/>
          </a:p>
        </p:txBody>
      </p:sp>
      <p:sp>
        <p:nvSpPr>
          <p:cNvPr id="3" name="Espace réservé du contenu 2"/>
          <p:cNvSpPr>
            <a:spLocks noGrp="1"/>
          </p:cNvSpPr>
          <p:nvPr>
            <p:ph idx="1"/>
          </p:nvPr>
        </p:nvSpPr>
        <p:spPr>
          <a:xfrm>
            <a:off x="457200" y="642918"/>
            <a:ext cx="7543824" cy="5812818"/>
          </a:xfrm>
        </p:spPr>
        <p:txBody>
          <a:bodyPr>
            <a:normAutofit/>
          </a:bodyPr>
          <a:lstStyle/>
          <a:p>
            <a:pPr algn="just"/>
            <a:r>
              <a:rPr lang="fr-FR" sz="2800" dirty="0" smtClean="0">
                <a:latin typeface="Times New Roman" pitchFamily="18" charset="0"/>
                <a:cs typeface="Times New Roman" pitchFamily="18" charset="0"/>
              </a:rPr>
              <a:t>Fondé en 2004 par Mark </a:t>
            </a:r>
            <a:r>
              <a:rPr lang="fr-FR" sz="2800" dirty="0" err="1" smtClean="0">
                <a:latin typeface="Times New Roman" pitchFamily="18" charset="0"/>
                <a:cs typeface="Times New Roman" pitchFamily="18" charset="0"/>
              </a:rPr>
              <a:t>Zuckergerg</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Facebook</a:t>
            </a:r>
            <a:r>
              <a:rPr lang="fr-FR" sz="2800" dirty="0" smtClean="0">
                <a:latin typeface="Times New Roman" pitchFamily="18" charset="0"/>
                <a:cs typeface="Times New Roman" pitchFamily="18" charset="0"/>
              </a:rPr>
              <a:t> est considéré comme le réseau social contant le plus d’abonnés avec, en 2015, un chiffre avoisinant les 1.04 milliards d’utilisateurs actifs quotidiens.</a:t>
            </a:r>
          </a:p>
          <a:p>
            <a:pPr algn="just"/>
            <a:r>
              <a:rPr lang="fr-FR" sz="2800" dirty="0" smtClean="0">
                <a:latin typeface="Times New Roman" pitchFamily="18" charset="0"/>
                <a:cs typeface="Times New Roman" pitchFamily="18" charset="0"/>
              </a:rPr>
              <a:t>Ce réseau social qui à l’origine avait comme but de réunir des étudiants ayant fréquenté l’Université d’Harvard s’est vite transformé en un réseau mettant en contact des individus des quatre coins du monde. Le </a:t>
            </a:r>
            <a:r>
              <a:rPr lang="fr-FR" sz="2800" dirty="0" err="1" smtClean="0">
                <a:latin typeface="Times New Roman" pitchFamily="18" charset="0"/>
                <a:cs typeface="Times New Roman" pitchFamily="18" charset="0"/>
              </a:rPr>
              <a:t>Facebook</a:t>
            </a:r>
            <a:r>
              <a:rPr lang="fr-FR" sz="2800" dirty="0" smtClean="0">
                <a:latin typeface="Times New Roman" pitchFamily="18" charset="0"/>
                <a:cs typeface="Times New Roman" pitchFamily="18" charset="0"/>
              </a:rPr>
              <a:t> est défini comme </a:t>
            </a:r>
            <a:r>
              <a:rPr lang="fr-FR" sz="2800" i="1" dirty="0" smtClean="0">
                <a:solidFill>
                  <a:srgbClr val="C00000"/>
                </a:solidFill>
                <a:latin typeface="Times New Roman" pitchFamily="18" charset="0"/>
                <a:cs typeface="Times New Roman" pitchFamily="18" charset="0"/>
              </a:rPr>
              <a:t>«un réseau social sur internet permettant à toute personne possédant un compte de créer son profil et d’y publier des informations»</a:t>
            </a:r>
            <a:endParaRPr lang="fr-FR" sz="2800" dirty="0" smtClean="0">
              <a:solidFill>
                <a:srgbClr val="C00000"/>
              </a:solidFill>
              <a:latin typeface="Times New Roman" pitchFamily="18" charset="0"/>
              <a:cs typeface="Times New Roman" pitchFamily="18" charset="0"/>
            </a:endParaRPr>
          </a:p>
          <a:p>
            <a:endParaRPr lang="fr-FR"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dirty="0" smtClean="0">
                <a:latin typeface="Times New Roman" pitchFamily="18" charset="0"/>
                <a:cs typeface="Times New Roman" pitchFamily="18" charset="0"/>
              </a:rPr>
              <a:t>Cadrage Méthodologique DE NOTRE </a:t>
            </a:r>
            <a:r>
              <a:rPr lang="fr-FR" sz="3100" dirty="0" err="1" smtClean="0">
                <a:latin typeface="Times New Roman" pitchFamily="18" charset="0"/>
                <a:cs typeface="Times New Roman" pitchFamily="18" charset="0"/>
              </a:rPr>
              <a:t>ETUDe</a:t>
            </a:r>
            <a:r>
              <a:rPr lang="fr-FR" sz="3100" dirty="0" smtClean="0">
                <a:latin typeface="Times New Roman" pitchFamily="18" charset="0"/>
                <a:cs typeface="Times New Roman" pitchFamily="18" charset="0"/>
              </a:rPr>
              <a:t>:</a:t>
            </a:r>
            <a:r>
              <a:rPr lang="fr-FR" dirty="0" smtClean="0"/>
              <a:t/>
            </a:r>
            <a:br>
              <a:rPr lang="fr-FR" dirty="0" smtClean="0"/>
            </a:br>
            <a:endParaRPr lang="fr-FR" dirty="0"/>
          </a:p>
        </p:txBody>
      </p:sp>
      <p:graphicFrame>
        <p:nvGraphicFramePr>
          <p:cNvPr id="5" name="Espace réservé du contenu 4"/>
          <p:cNvGraphicFramePr>
            <a:graphicFrameLocks noGrp="1"/>
          </p:cNvGraphicFramePr>
          <p:nvPr>
            <p:ph idx="1"/>
          </p:nvPr>
        </p:nvGraphicFramePr>
        <p:xfrm>
          <a:off x="457200" y="1116644"/>
          <a:ext cx="7239000" cy="5384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graphicEl>
                                              <a:dgm id="{7D40CD1D-0CBE-4F8B-AE31-67BE297AEA3E}"/>
                                            </p:graphicEl>
                                          </p:spTgt>
                                        </p:tgtEl>
                                        <p:attrNameLst>
                                          <p:attrName>style.visibility</p:attrName>
                                        </p:attrNameLst>
                                      </p:cBhvr>
                                      <p:to>
                                        <p:strVal val="visible"/>
                                      </p:to>
                                    </p:set>
                                    <p:animEffect transition="in" filter="wipe(down)">
                                      <p:cBhvr>
                                        <p:cTn id="7" dur="500"/>
                                        <p:tgtEl>
                                          <p:spTgt spid="5">
                                            <p:graphicEl>
                                              <a:dgm id="{7D40CD1D-0CBE-4F8B-AE31-67BE297AEA3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graphicEl>
                                              <a:dgm id="{65A6EA14-6DAB-4B71-93EF-13F6355B4413}"/>
                                            </p:graphicEl>
                                          </p:spTgt>
                                        </p:tgtEl>
                                        <p:attrNameLst>
                                          <p:attrName>style.visibility</p:attrName>
                                        </p:attrNameLst>
                                      </p:cBhvr>
                                      <p:to>
                                        <p:strVal val="visible"/>
                                      </p:to>
                                    </p:set>
                                    <p:animEffect transition="in" filter="wipe(down)">
                                      <p:cBhvr>
                                        <p:cTn id="12" dur="500"/>
                                        <p:tgtEl>
                                          <p:spTgt spid="5">
                                            <p:graphicEl>
                                              <a:dgm id="{65A6EA14-6DAB-4B71-93EF-13F6355B441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7239000" cy="1963130"/>
          </a:xfrm>
        </p:spPr>
        <p:txBody>
          <a:bodyPr>
            <a:normAutofit fontScale="90000"/>
          </a:bodyPr>
          <a:lstStyle/>
          <a:p>
            <a:r>
              <a:rPr lang="fr-FR" sz="2700" dirty="0" smtClean="0">
                <a:latin typeface="Times New Roman" pitchFamily="18" charset="0"/>
                <a:cs typeface="Times New Roman" pitchFamily="18" charset="0"/>
              </a:rPr>
              <a:t>Outils de recherche :</a:t>
            </a:r>
            <a:br>
              <a:rPr lang="fr-FR" sz="2700" dirty="0" smtClean="0">
                <a:latin typeface="Times New Roman" pitchFamily="18" charset="0"/>
                <a:cs typeface="Times New Roman" pitchFamily="18" charset="0"/>
              </a:rPr>
            </a:br>
            <a:r>
              <a:rPr lang="fr-FR" sz="2700" dirty="0" smtClean="0">
                <a:latin typeface="Times New Roman" pitchFamily="18" charset="0"/>
                <a:cs typeface="Times New Roman" pitchFamily="18" charset="0"/>
              </a:rPr>
              <a:t>Dans le cadre de la présente étude nous avons opté pour deux outils de recherche : </a:t>
            </a:r>
            <a:r>
              <a:rPr lang="fr-FR" dirty="0" smtClean="0"/>
              <a:t/>
            </a:r>
            <a:br>
              <a:rPr lang="fr-FR" dirty="0" smtClean="0"/>
            </a:br>
            <a:endParaRPr lang="fr-FR" dirty="0"/>
          </a:p>
        </p:txBody>
      </p:sp>
      <p:graphicFrame>
        <p:nvGraphicFramePr>
          <p:cNvPr id="5" name="Espace réservé du contenu 4"/>
          <p:cNvGraphicFramePr>
            <a:graphicFrameLocks noGrp="1"/>
          </p:cNvGraphicFramePr>
          <p:nvPr>
            <p:ph idx="1"/>
          </p:nvPr>
        </p:nvGraphicFramePr>
        <p:xfrm>
          <a:off x="457200" y="1500174"/>
          <a:ext cx="7239000" cy="4955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C0FD6E0F-D861-4A1E-BA11-2160A26111AF}"/>
                                            </p:graphicEl>
                                          </p:spTgt>
                                        </p:tgtEl>
                                        <p:attrNameLst>
                                          <p:attrName>style.visibility</p:attrName>
                                        </p:attrNameLst>
                                      </p:cBhvr>
                                      <p:to>
                                        <p:strVal val="visible"/>
                                      </p:to>
                                    </p:set>
                                    <p:anim calcmode="lin" valueType="num">
                                      <p:cBhvr additive="base">
                                        <p:cTn id="7" dur="500" fill="hold"/>
                                        <p:tgtEl>
                                          <p:spTgt spid="5">
                                            <p:graphicEl>
                                              <a:dgm id="{C0FD6E0F-D861-4A1E-BA11-2160A26111AF}"/>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C0FD6E0F-D861-4A1E-BA11-2160A26111AF}"/>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46B39263-74CF-48F0-9D8E-01720D35EEC2}"/>
                                            </p:graphicEl>
                                          </p:spTgt>
                                        </p:tgtEl>
                                        <p:attrNameLst>
                                          <p:attrName>style.visibility</p:attrName>
                                        </p:attrNameLst>
                                      </p:cBhvr>
                                      <p:to>
                                        <p:strVal val="visible"/>
                                      </p:to>
                                    </p:set>
                                    <p:anim calcmode="lin" valueType="num">
                                      <p:cBhvr additive="base">
                                        <p:cTn id="13" dur="500" fill="hold"/>
                                        <p:tgtEl>
                                          <p:spTgt spid="5">
                                            <p:graphicEl>
                                              <a:dgm id="{46B39263-74CF-48F0-9D8E-01720D35EEC2}"/>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46B39263-74CF-48F0-9D8E-01720D35EEC2}"/>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179</TotalTime>
  <Words>1106</Words>
  <Application>Microsoft Office PowerPoint</Application>
  <PresentationFormat>Affichage à l'écran (4:3)</PresentationFormat>
  <Paragraphs>76</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Opulent</vt:lpstr>
      <vt:lpstr>   La Place de Tamazight sur les Réseaux Sociaux </vt:lpstr>
      <vt:lpstr>INTRODUCTION</vt:lpstr>
      <vt:lpstr>A travers un questionnaire adressé aux élèves susmentionnés, et l’analyse des contenus de leurs pages Facebook, nous essayerons de répondre aux questions suivantes : </vt:lpstr>
      <vt:lpstr>Plan </vt:lpstr>
      <vt:lpstr> La situation sociolinguistique en Algérie Le paysage linguistique algérien se caractérise par la coexistence de plusieurs langues :  </vt:lpstr>
      <vt:lpstr>Les réseaux sociaux numériques </vt:lpstr>
      <vt:lpstr>Facebook : </vt:lpstr>
      <vt:lpstr>Cadrage Méthodologique DE NOTRE ETUDe: </vt:lpstr>
      <vt:lpstr>Outils de recherche : Dans le cadre de la présente étude nous avons opté pour deux outils de recherche :  </vt:lpstr>
      <vt:lpstr>Résultats et commentaires :  Résultats obtenus via le questionnaire : </vt:lpstr>
      <vt:lpstr>Section 2 : Analyse et interprétation des données du questionnaire à propos de l’utilisation de «  Facebook »: </vt:lpstr>
      <vt:lpstr>Les motifs évoqués par les enquêtés concernant l’utilisation de facebook  sont les suivants : </vt:lpstr>
      <vt:lpstr> Section 3 : Cette troisième section est un espace réservé aux opinions des élèves concernant l’utilisation de leur langue maternelle, le Kabyle sur Facebook, nous avons retenu quelques opinions. </vt:lpstr>
      <vt:lpstr>Résultats obtenus lors de l’analyse du corpus : Notre corpus se compose d’échanges entre des lycéennes du même échantillon qui utilisent quotidiennement Facebook. </vt:lpstr>
      <vt:lpstr>Analyse et commentaires: </vt:lpstr>
      <vt:lpstr>Conclusion </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La Place de Tamazight sur les Réseaux Sociaux </dc:title>
  <dc:creator>PC</dc:creator>
  <cp:lastModifiedBy>DeLL</cp:lastModifiedBy>
  <cp:revision>7</cp:revision>
  <dcterms:created xsi:type="dcterms:W3CDTF">2018-11-23T22:40:04Z</dcterms:created>
  <dcterms:modified xsi:type="dcterms:W3CDTF">2018-11-28T14:38:33Z</dcterms:modified>
</cp:coreProperties>
</file>