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charts/chart6.xml" ContentType="application/vnd.openxmlformats-officedocument.drawingml.chart+xml"/>
  <Override PartName="/ppt/diagrams/layout1.xml" ContentType="application/vnd.openxmlformats-officedocument.drawingml.diagramLayout+xml"/>
  <Default Extension="xlsx" ContentType="application/vnd.openxmlformats-officedocument.spreadsheetml.sheet"/>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4"/>
  </p:notesMasterIdLst>
  <p:sldIdLst>
    <p:sldId id="257" r:id="rId2"/>
    <p:sldId id="258" r:id="rId3"/>
    <p:sldId id="294" r:id="rId4"/>
    <p:sldId id="284" r:id="rId5"/>
    <p:sldId id="259" r:id="rId6"/>
    <p:sldId id="293" r:id="rId7"/>
    <p:sldId id="292" r:id="rId8"/>
    <p:sldId id="266" r:id="rId9"/>
    <p:sldId id="267" r:id="rId10"/>
    <p:sldId id="270" r:id="rId11"/>
    <p:sldId id="273" r:id="rId12"/>
    <p:sldId id="285" r:id="rId13"/>
    <p:sldId id="272" r:id="rId14"/>
    <p:sldId id="286" r:id="rId15"/>
    <p:sldId id="287" r:id="rId16"/>
    <p:sldId id="288" r:id="rId17"/>
    <p:sldId id="275" r:id="rId18"/>
    <p:sldId id="290" r:id="rId19"/>
    <p:sldId id="291" r:id="rId20"/>
    <p:sldId id="280" r:id="rId21"/>
    <p:sldId id="281" r:id="rId22"/>
    <p:sldId id="269" r:id="rId2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WEET" initials="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691" autoAdjust="0"/>
    <p:restoredTop sz="94660"/>
  </p:normalViewPr>
  <p:slideViewPr>
    <p:cSldViewPr>
      <p:cViewPr>
        <p:scale>
          <a:sx n="70" d="100"/>
          <a:sy n="70" d="100"/>
        </p:scale>
        <p:origin x="-1338" y="-3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Feuille_Microsoft_Office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Feuille_Microsoft_Office_Excel2.xlsx"/></Relationships>
</file>

<file path=ppt/charts/_rels/chart3.xml.rels><?xml version="1.0" encoding="UTF-8" standalone="yes"?>
<Relationships xmlns="http://schemas.openxmlformats.org/package/2006/relationships"><Relationship Id="rId1" Type="http://schemas.openxmlformats.org/officeDocument/2006/relationships/package" Target="../embeddings/Feuille_Microsoft_Office_Excel3.xlsx"/></Relationships>
</file>

<file path=ppt/charts/_rels/chart4.xml.rels><?xml version="1.0" encoding="UTF-8" standalone="yes"?>
<Relationships xmlns="http://schemas.openxmlformats.org/package/2006/relationships"><Relationship Id="rId1" Type="http://schemas.openxmlformats.org/officeDocument/2006/relationships/package" Target="../embeddings/Feuille_Microsoft_Office_Excel4.xlsx"/></Relationships>
</file>

<file path=ppt/charts/_rels/chart5.xml.rels><?xml version="1.0" encoding="UTF-8" standalone="yes"?>
<Relationships xmlns="http://schemas.openxmlformats.org/package/2006/relationships"><Relationship Id="rId1" Type="http://schemas.openxmlformats.org/officeDocument/2006/relationships/package" Target="../embeddings/Feuille_Microsoft_Office_Excel5.xlsx"/></Relationships>
</file>

<file path=ppt/charts/_rels/chart6.xml.rels><?xml version="1.0" encoding="UTF-8" standalone="yes"?>
<Relationships xmlns="http://schemas.openxmlformats.org/package/2006/relationships"><Relationship Id="rId1" Type="http://schemas.openxmlformats.org/officeDocument/2006/relationships/package" Target="../embeddings/Feuille_Microsoft_Office_Excel6.xlsx"/></Relationships>
</file>

<file path=ppt/charts/chart1.xml><?xml version="1.0" encoding="utf-8"?>
<c:chartSpace xmlns:c="http://schemas.openxmlformats.org/drawingml/2006/chart" xmlns:a="http://schemas.openxmlformats.org/drawingml/2006/main" xmlns:r="http://schemas.openxmlformats.org/officeDocument/2006/relationships">
  <c:lang val="fr-FR"/>
  <c:chart>
    <c:view3D>
      <c:rAngAx val="1"/>
    </c:view3D>
    <c:plotArea>
      <c:layout/>
      <c:bar3DChart>
        <c:barDir val="col"/>
        <c:grouping val="clustered"/>
        <c:ser>
          <c:idx val="0"/>
          <c:order val="0"/>
          <c:tx>
            <c:strRef>
              <c:f>Feuil1!$B$1</c:f>
              <c:strCache>
                <c:ptCount val="1"/>
                <c:pt idx="0">
                  <c:v>Yes</c:v>
                </c:pt>
              </c:strCache>
            </c:strRef>
          </c:tx>
          <c:cat>
            <c:strRef>
              <c:f>Feuil1!$A$2:$A$5</c:f>
              <c:strCache>
                <c:ptCount val="3"/>
                <c:pt idx="0">
                  <c:v>Adolescents(15-20)</c:v>
                </c:pt>
                <c:pt idx="1">
                  <c:v>Adolescents(21-25)</c:v>
                </c:pt>
                <c:pt idx="2">
                  <c:v>Adults (30-40)</c:v>
                </c:pt>
              </c:strCache>
            </c:strRef>
          </c:cat>
          <c:val>
            <c:numRef>
              <c:f>Feuil1!$B$2:$B$5</c:f>
              <c:numCache>
                <c:formatCode>0%</c:formatCode>
                <c:ptCount val="4"/>
                <c:pt idx="0">
                  <c:v>5.0000000000000031E-2</c:v>
                </c:pt>
                <c:pt idx="1">
                  <c:v>0.15000000000000008</c:v>
                </c:pt>
                <c:pt idx="2">
                  <c:v>0.12000000000000002</c:v>
                </c:pt>
              </c:numCache>
            </c:numRef>
          </c:val>
        </c:ser>
        <c:ser>
          <c:idx val="1"/>
          <c:order val="1"/>
          <c:tx>
            <c:strRef>
              <c:f>Feuil1!$C$1</c:f>
              <c:strCache>
                <c:ptCount val="1"/>
                <c:pt idx="0">
                  <c:v>No</c:v>
                </c:pt>
              </c:strCache>
            </c:strRef>
          </c:tx>
          <c:cat>
            <c:strRef>
              <c:f>Feuil1!$A$2:$A$5</c:f>
              <c:strCache>
                <c:ptCount val="3"/>
                <c:pt idx="0">
                  <c:v>Adolescents(15-20)</c:v>
                </c:pt>
                <c:pt idx="1">
                  <c:v>Adolescents(21-25)</c:v>
                </c:pt>
                <c:pt idx="2">
                  <c:v>Adults (30-40)</c:v>
                </c:pt>
              </c:strCache>
            </c:strRef>
          </c:cat>
          <c:val>
            <c:numRef>
              <c:f>Feuil1!$C$2:$C$5</c:f>
              <c:numCache>
                <c:formatCode>0%</c:formatCode>
                <c:ptCount val="4"/>
                <c:pt idx="0">
                  <c:v>0.60000000000000031</c:v>
                </c:pt>
                <c:pt idx="1">
                  <c:v>0.30000000000000016</c:v>
                </c:pt>
                <c:pt idx="2">
                  <c:v>0.65000000000000036</c:v>
                </c:pt>
              </c:numCache>
            </c:numRef>
          </c:val>
        </c:ser>
        <c:ser>
          <c:idx val="2"/>
          <c:order val="2"/>
          <c:tx>
            <c:strRef>
              <c:f>Feuil1!$D$1</c:f>
              <c:strCache>
                <c:ptCount val="1"/>
                <c:pt idx="0">
                  <c:v>Sometimes</c:v>
                </c:pt>
              </c:strCache>
            </c:strRef>
          </c:tx>
          <c:cat>
            <c:strRef>
              <c:f>Feuil1!$A$2:$A$5</c:f>
              <c:strCache>
                <c:ptCount val="3"/>
                <c:pt idx="0">
                  <c:v>Adolescents(15-20)</c:v>
                </c:pt>
                <c:pt idx="1">
                  <c:v>Adolescents(21-25)</c:v>
                </c:pt>
                <c:pt idx="2">
                  <c:v>Adults (30-40)</c:v>
                </c:pt>
              </c:strCache>
            </c:strRef>
          </c:cat>
          <c:val>
            <c:numRef>
              <c:f>Feuil1!$D$2:$D$5</c:f>
              <c:numCache>
                <c:formatCode>0%</c:formatCode>
                <c:ptCount val="4"/>
                <c:pt idx="0">
                  <c:v>0.35000000000000014</c:v>
                </c:pt>
                <c:pt idx="1">
                  <c:v>0.55000000000000004</c:v>
                </c:pt>
                <c:pt idx="2">
                  <c:v>0.13</c:v>
                </c:pt>
              </c:numCache>
            </c:numRef>
          </c:val>
        </c:ser>
        <c:shape val="cylinder"/>
        <c:axId val="77067392"/>
        <c:axId val="77068928"/>
        <c:axId val="0"/>
      </c:bar3DChart>
      <c:catAx>
        <c:axId val="77067392"/>
        <c:scaling>
          <c:orientation val="minMax"/>
        </c:scaling>
        <c:axPos val="b"/>
        <c:tickLblPos val="nextTo"/>
        <c:txPr>
          <a:bodyPr/>
          <a:lstStyle/>
          <a:p>
            <a:pPr>
              <a:defRPr sz="2000">
                <a:solidFill>
                  <a:schemeClr val="tx1">
                    <a:lumMod val="95000"/>
                    <a:lumOff val="5000"/>
                  </a:schemeClr>
                </a:solidFill>
                <a:latin typeface="Times New Roman" pitchFamily="18" charset="0"/>
                <a:cs typeface="Times New Roman" pitchFamily="18" charset="0"/>
              </a:defRPr>
            </a:pPr>
            <a:endParaRPr lang="fr-FR"/>
          </a:p>
        </c:txPr>
        <c:crossAx val="77068928"/>
        <c:crosses val="autoZero"/>
        <c:auto val="1"/>
        <c:lblAlgn val="ctr"/>
        <c:lblOffset val="100"/>
      </c:catAx>
      <c:valAx>
        <c:axId val="77068928"/>
        <c:scaling>
          <c:orientation val="minMax"/>
        </c:scaling>
        <c:axPos val="l"/>
        <c:majorGridlines/>
        <c:numFmt formatCode="0%" sourceLinked="1"/>
        <c:tickLblPos val="nextTo"/>
        <c:crossAx val="77067392"/>
        <c:crosses val="autoZero"/>
        <c:crossBetween val="between"/>
      </c:valAx>
    </c:plotArea>
    <c:legend>
      <c:legendPos val="r"/>
      <c:layout/>
      <c:txPr>
        <a:bodyPr/>
        <a:lstStyle/>
        <a:p>
          <a:pPr>
            <a:defRPr sz="2400"/>
          </a:pPr>
          <a:endParaRPr lang="fr-FR"/>
        </a:p>
      </c:txPr>
    </c:legend>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fr-FR"/>
  <c:chart>
    <c:title>
      <c:tx>
        <c:rich>
          <a:bodyPr/>
          <a:lstStyle/>
          <a:p>
            <a:pPr>
              <a:defRPr sz="2000"/>
            </a:pPr>
            <a:r>
              <a:rPr lang="en-US" sz="2000"/>
              <a:t>Adults using new expressions</a:t>
            </a:r>
          </a:p>
        </c:rich>
      </c:tx>
      <c:layout/>
    </c:title>
    <c:view3D>
      <c:rotX val="30"/>
      <c:perspective val="30"/>
    </c:view3D>
    <c:plotArea>
      <c:layout/>
      <c:pie3DChart>
        <c:varyColors val="1"/>
        <c:ser>
          <c:idx val="0"/>
          <c:order val="0"/>
          <c:tx>
            <c:strRef>
              <c:f>Feuil1!$B$1</c:f>
              <c:strCache>
                <c:ptCount val="1"/>
                <c:pt idx="0">
                  <c:v>Adults using new expressions</c:v>
                </c:pt>
              </c:strCache>
            </c:strRef>
          </c:tx>
          <c:explosion val="25"/>
          <c:cat>
            <c:strRef>
              <c:f>Feuil1!$A$2:$A$5</c:f>
              <c:strCache>
                <c:ptCount val="3"/>
                <c:pt idx="0">
                  <c:v>Yes 2%</c:v>
                </c:pt>
                <c:pt idx="1">
                  <c:v>No 80%</c:v>
                </c:pt>
                <c:pt idx="2">
                  <c:v>Sometimes 18%</c:v>
                </c:pt>
              </c:strCache>
            </c:strRef>
          </c:cat>
          <c:val>
            <c:numRef>
              <c:f>Feuil1!$B$2:$B$5</c:f>
              <c:numCache>
                <c:formatCode>0%</c:formatCode>
                <c:ptCount val="4"/>
                <c:pt idx="0">
                  <c:v>2.0000000000000011E-2</c:v>
                </c:pt>
                <c:pt idx="1">
                  <c:v>0.8</c:v>
                </c:pt>
                <c:pt idx="2">
                  <c:v>0.18000000000000008</c:v>
                </c:pt>
              </c:numCache>
            </c:numRef>
          </c:val>
        </c:ser>
      </c:pie3DChart>
    </c:plotArea>
    <c:legend>
      <c:legendPos val="r"/>
      <c:legendEntry>
        <c:idx val="3"/>
        <c:delete val="1"/>
      </c:legendEntry>
      <c:layout/>
      <c:txPr>
        <a:bodyPr/>
        <a:lstStyle/>
        <a:p>
          <a:pPr>
            <a:defRPr sz="1600"/>
          </a:pPr>
          <a:endParaRPr lang="fr-FR"/>
        </a:p>
      </c:txPr>
    </c:legend>
    <c:plotVisOnly val="1"/>
  </c:chart>
  <c:spPr>
    <a:solidFill>
      <a:schemeClr val="lt1"/>
    </a:solidFill>
    <a:ln w="25400" cap="flat" cmpd="sng" algn="ctr">
      <a:solidFill>
        <a:schemeClr val="accent2"/>
      </a:solidFill>
      <a:prstDash val="solid"/>
    </a:ln>
    <a:effectLst/>
  </c:spPr>
  <c:txPr>
    <a:bodyPr/>
    <a:lstStyle/>
    <a:p>
      <a:pPr>
        <a:defRPr>
          <a:solidFill>
            <a:schemeClr val="dk1"/>
          </a:solidFill>
          <a:latin typeface="+mn-lt"/>
          <a:ea typeface="+mn-ea"/>
          <a:cs typeface="+mn-cs"/>
        </a:defRPr>
      </a:pPr>
      <a:endParaRPr lang="fr-FR"/>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fr-FR"/>
  <c:chart>
    <c:title>
      <c:tx>
        <c:rich>
          <a:bodyPr/>
          <a:lstStyle/>
          <a:p>
            <a:pPr>
              <a:defRPr sz="2000"/>
            </a:pPr>
            <a:r>
              <a:rPr lang="en-US" sz="2000" dirty="0"/>
              <a:t>Early </a:t>
            </a:r>
            <a:r>
              <a:rPr lang="en-US" sz="2000" dirty="0" smtClean="0"/>
              <a:t>Adolescents </a:t>
            </a:r>
            <a:r>
              <a:rPr lang="en-US" sz="2000" dirty="0"/>
              <a:t>using new expressions</a:t>
            </a:r>
          </a:p>
        </c:rich>
      </c:tx>
      <c:layout>
        <c:manualLayout>
          <c:xMode val="edge"/>
          <c:yMode val="edge"/>
          <c:x val="0.20833360864856917"/>
          <c:y val="5.4869684499314134E-2"/>
        </c:manualLayout>
      </c:layout>
    </c:title>
    <c:view3D>
      <c:rotX val="30"/>
      <c:perspective val="30"/>
    </c:view3D>
    <c:plotArea>
      <c:layout/>
      <c:pie3DChart>
        <c:varyColors val="1"/>
        <c:ser>
          <c:idx val="0"/>
          <c:order val="0"/>
          <c:tx>
            <c:strRef>
              <c:f>Feuil1!$B$1</c:f>
              <c:strCache>
                <c:ptCount val="1"/>
                <c:pt idx="0">
                  <c:v>Adults using new expressions</c:v>
                </c:pt>
              </c:strCache>
            </c:strRef>
          </c:tx>
          <c:explosion val="25"/>
          <c:cat>
            <c:strRef>
              <c:f>Feuil1!$A$2:$A$5</c:f>
              <c:strCache>
                <c:ptCount val="3"/>
                <c:pt idx="0">
                  <c:v>Yes 77%</c:v>
                </c:pt>
                <c:pt idx="1">
                  <c:v>No 0%</c:v>
                </c:pt>
                <c:pt idx="2">
                  <c:v>Sometimes 13%</c:v>
                </c:pt>
              </c:strCache>
            </c:strRef>
          </c:cat>
          <c:val>
            <c:numRef>
              <c:f>Feuil1!$B$2:$B$5</c:f>
              <c:numCache>
                <c:formatCode>0%</c:formatCode>
                <c:ptCount val="4"/>
                <c:pt idx="0">
                  <c:v>0.77000000000000035</c:v>
                </c:pt>
                <c:pt idx="1">
                  <c:v>0</c:v>
                </c:pt>
                <c:pt idx="2">
                  <c:v>0.13</c:v>
                </c:pt>
              </c:numCache>
            </c:numRef>
          </c:val>
        </c:ser>
      </c:pie3DChart>
    </c:plotArea>
    <c:legend>
      <c:legendPos val="r"/>
      <c:legendEntry>
        <c:idx val="3"/>
        <c:delete val="1"/>
      </c:legendEntry>
      <c:layout/>
      <c:txPr>
        <a:bodyPr/>
        <a:lstStyle/>
        <a:p>
          <a:pPr>
            <a:defRPr sz="1600"/>
          </a:pPr>
          <a:endParaRPr lang="fr-FR"/>
        </a:p>
      </c:txPr>
    </c:legend>
    <c:plotVisOnly val="1"/>
  </c:chart>
  <c:spPr>
    <a:solidFill>
      <a:schemeClr val="lt1"/>
    </a:solidFill>
    <a:ln w="25400" cap="flat" cmpd="sng" algn="ctr">
      <a:solidFill>
        <a:schemeClr val="accent2"/>
      </a:solidFill>
      <a:prstDash val="solid"/>
    </a:ln>
    <a:effectLst/>
  </c:spPr>
  <c:txPr>
    <a:bodyPr/>
    <a:lstStyle/>
    <a:p>
      <a:pPr>
        <a:defRPr>
          <a:solidFill>
            <a:schemeClr val="dk1"/>
          </a:solidFill>
          <a:latin typeface="+mn-lt"/>
          <a:ea typeface="+mn-ea"/>
          <a:cs typeface="+mn-cs"/>
        </a:defRPr>
      </a:pPr>
      <a:endParaRPr lang="fr-FR"/>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fr-FR"/>
  <c:chart>
    <c:title>
      <c:tx>
        <c:rich>
          <a:bodyPr/>
          <a:lstStyle/>
          <a:p>
            <a:pPr>
              <a:defRPr sz="2000"/>
            </a:pPr>
            <a:r>
              <a:rPr lang="en-US" sz="2000" dirty="0"/>
              <a:t>Late Adolescents using new expressions</a:t>
            </a:r>
          </a:p>
        </c:rich>
      </c:tx>
      <c:layout>
        <c:manualLayout>
          <c:xMode val="edge"/>
          <c:yMode val="edge"/>
          <c:x val="0.20833345373112869"/>
          <c:y val="3.292181069958848E-2"/>
        </c:manualLayout>
      </c:layout>
    </c:title>
    <c:view3D>
      <c:rotX val="30"/>
      <c:perspective val="30"/>
    </c:view3D>
    <c:plotArea>
      <c:layout/>
      <c:pie3DChart>
        <c:varyColors val="1"/>
        <c:ser>
          <c:idx val="0"/>
          <c:order val="0"/>
          <c:tx>
            <c:strRef>
              <c:f>Feuil1!$B$1</c:f>
              <c:strCache>
                <c:ptCount val="1"/>
                <c:pt idx="0">
                  <c:v>Adults using new expressions</c:v>
                </c:pt>
              </c:strCache>
            </c:strRef>
          </c:tx>
          <c:explosion val="25"/>
          <c:cat>
            <c:strRef>
              <c:f>Feuil1!$A$2:$A$5</c:f>
              <c:strCache>
                <c:ptCount val="3"/>
                <c:pt idx="0">
                  <c:v>Yes 65%</c:v>
                </c:pt>
                <c:pt idx="1">
                  <c:v>No 5%</c:v>
                </c:pt>
                <c:pt idx="2">
                  <c:v>Sometimes 30%</c:v>
                </c:pt>
              </c:strCache>
            </c:strRef>
          </c:cat>
          <c:val>
            <c:numRef>
              <c:f>Feuil1!$B$2:$B$5</c:f>
              <c:numCache>
                <c:formatCode>0%</c:formatCode>
                <c:ptCount val="4"/>
                <c:pt idx="0">
                  <c:v>0.65000000000000036</c:v>
                </c:pt>
                <c:pt idx="1">
                  <c:v>0.05</c:v>
                </c:pt>
                <c:pt idx="2">
                  <c:v>0.30000000000000016</c:v>
                </c:pt>
              </c:numCache>
            </c:numRef>
          </c:val>
        </c:ser>
      </c:pie3DChart>
    </c:plotArea>
    <c:legend>
      <c:legendPos val="r"/>
      <c:legendEntry>
        <c:idx val="2"/>
        <c:txPr>
          <a:bodyPr/>
          <a:lstStyle/>
          <a:p>
            <a:pPr>
              <a:defRPr sz="1500"/>
            </a:pPr>
            <a:endParaRPr lang="fr-FR"/>
          </a:p>
        </c:txPr>
      </c:legendEntry>
      <c:legendEntry>
        <c:idx val="3"/>
        <c:delete val="1"/>
      </c:legendEntry>
      <c:layout>
        <c:manualLayout>
          <c:xMode val="edge"/>
          <c:yMode val="edge"/>
          <c:x val="0.64827677834245179"/>
          <c:y val="0.3737454156051403"/>
          <c:w val="0.35172322165754832"/>
          <c:h val="0.49632198549791468"/>
        </c:manualLayout>
      </c:layout>
      <c:txPr>
        <a:bodyPr/>
        <a:lstStyle/>
        <a:p>
          <a:pPr>
            <a:defRPr sz="1600"/>
          </a:pPr>
          <a:endParaRPr lang="fr-FR"/>
        </a:p>
      </c:txPr>
    </c:legend>
    <c:plotVisOnly val="1"/>
  </c:chart>
  <c:spPr>
    <a:solidFill>
      <a:schemeClr val="lt1"/>
    </a:solidFill>
    <a:ln w="25400" cap="flat" cmpd="sng" algn="ctr">
      <a:solidFill>
        <a:schemeClr val="accent2"/>
      </a:solidFill>
      <a:prstDash val="solid"/>
    </a:ln>
    <a:effectLst/>
  </c:spPr>
  <c:txPr>
    <a:bodyPr/>
    <a:lstStyle/>
    <a:p>
      <a:pPr>
        <a:defRPr>
          <a:solidFill>
            <a:schemeClr val="dk1"/>
          </a:solidFill>
          <a:latin typeface="+mn-lt"/>
          <a:ea typeface="+mn-ea"/>
          <a:cs typeface="+mn-cs"/>
        </a:defRPr>
      </a:pPr>
      <a:endParaRPr lang="fr-FR"/>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fr-FR"/>
  <c:chart>
    <c:title>
      <c:layout/>
      <c:spPr>
        <a:gradFill>
          <a:gsLst>
            <a:gs pos="0">
              <a:srgbClr val="FFEFD1"/>
            </a:gs>
            <a:gs pos="64999">
              <a:srgbClr val="F0EBD5"/>
            </a:gs>
            <a:gs pos="100000">
              <a:srgbClr val="D1C39F"/>
            </a:gs>
          </a:gsLst>
          <a:lin ang="5400000" scaled="0"/>
        </a:gradFill>
      </c:spPr>
      <c:txPr>
        <a:bodyPr/>
        <a:lstStyle/>
        <a:p>
          <a:pPr>
            <a:defRPr sz="2400">
              <a:latin typeface="Times New Roman" pitchFamily="18" charset="0"/>
              <a:cs typeface="Times New Roman" pitchFamily="18" charset="0"/>
            </a:defRPr>
          </a:pPr>
          <a:endParaRPr lang="fr-FR"/>
        </a:p>
      </c:txPr>
    </c:title>
    <c:view3D>
      <c:rotX val="30"/>
      <c:perspective val="30"/>
    </c:view3D>
    <c:plotArea>
      <c:layout/>
      <c:pie3DChart>
        <c:varyColors val="1"/>
        <c:ser>
          <c:idx val="0"/>
          <c:order val="0"/>
          <c:tx>
            <c:strRef>
              <c:f>Feuil1!$B$1</c:f>
              <c:strCache>
                <c:ptCount val="1"/>
                <c:pt idx="0">
                  <c:v>Female adolescent language source</c:v>
                </c:pt>
              </c:strCache>
            </c:strRef>
          </c:tx>
          <c:explosion val="25"/>
          <c:cat>
            <c:strRef>
              <c:f>Feuil1!$A$2:$A$5</c:f>
              <c:strCache>
                <c:ptCount val="4"/>
                <c:pt idx="0">
                  <c:v>Internet</c:v>
                </c:pt>
                <c:pt idx="1">
                  <c:v>Music</c:v>
                </c:pt>
                <c:pt idx="2">
                  <c:v>TV</c:v>
                </c:pt>
                <c:pt idx="3">
                  <c:v>Street</c:v>
                </c:pt>
              </c:strCache>
            </c:strRef>
          </c:cat>
          <c:val>
            <c:numRef>
              <c:f>Feuil1!$B$2:$B$5</c:f>
              <c:numCache>
                <c:formatCode>0%</c:formatCode>
                <c:ptCount val="4"/>
                <c:pt idx="0">
                  <c:v>0.30000000000000032</c:v>
                </c:pt>
                <c:pt idx="1">
                  <c:v>0.29000000000000031</c:v>
                </c:pt>
                <c:pt idx="2">
                  <c:v>0.25</c:v>
                </c:pt>
                <c:pt idx="3">
                  <c:v>0.13</c:v>
                </c:pt>
              </c:numCache>
            </c:numRef>
          </c:val>
        </c:ser>
      </c:pie3DChart>
    </c:plotArea>
    <c:legend>
      <c:legendPos val="r"/>
      <c:layout/>
      <c:txPr>
        <a:bodyPr/>
        <a:lstStyle/>
        <a:p>
          <a:pPr>
            <a:defRPr sz="1800">
              <a:latin typeface="Times New Roman" pitchFamily="18" charset="0"/>
              <a:cs typeface="Times New Roman" pitchFamily="18" charset="0"/>
            </a:defRPr>
          </a:pPr>
          <a:endParaRPr lang="fr-FR"/>
        </a:p>
      </c:txPr>
    </c:legend>
    <c:plotVisOnly val="1"/>
  </c:chart>
  <c:spPr>
    <a:solidFill>
      <a:schemeClr val="lt1"/>
    </a:solidFill>
    <a:ln w="25400" cap="flat" cmpd="sng" algn="ctr">
      <a:solidFill>
        <a:schemeClr val="accent3"/>
      </a:solidFill>
      <a:prstDash val="solid"/>
    </a:ln>
    <a:effectLst/>
  </c:spPr>
  <c:txPr>
    <a:bodyPr/>
    <a:lstStyle/>
    <a:p>
      <a:pPr>
        <a:defRPr>
          <a:solidFill>
            <a:schemeClr val="dk1"/>
          </a:solidFill>
          <a:latin typeface="+mn-lt"/>
          <a:ea typeface="+mn-ea"/>
          <a:cs typeface="+mn-cs"/>
        </a:defRPr>
      </a:pPr>
      <a:endParaRPr lang="fr-FR"/>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fr-FR"/>
  <c:chart>
    <c:title>
      <c:tx>
        <c:rich>
          <a:bodyPr/>
          <a:lstStyle/>
          <a:p>
            <a:pPr>
              <a:defRPr/>
            </a:pPr>
            <a:r>
              <a:rPr lang="en-US" sz="2400" dirty="0">
                <a:latin typeface="Times New Roman" pitchFamily="18" charset="0"/>
                <a:cs typeface="Times New Roman" pitchFamily="18" charset="0"/>
              </a:rPr>
              <a:t>Male adolescent language source</a:t>
            </a:r>
          </a:p>
        </c:rich>
      </c:tx>
      <c:layout/>
      <c:spPr>
        <a:gradFill>
          <a:gsLst>
            <a:gs pos="0">
              <a:srgbClr val="FFEFD1"/>
            </a:gs>
            <a:gs pos="64999">
              <a:srgbClr val="F0EBD5"/>
            </a:gs>
            <a:gs pos="100000">
              <a:srgbClr val="D1C39F"/>
            </a:gs>
          </a:gsLst>
          <a:lin ang="5400000" scaled="0"/>
        </a:gradFill>
      </c:spPr>
    </c:title>
    <c:view3D>
      <c:rotX val="30"/>
      <c:perspective val="30"/>
    </c:view3D>
    <c:plotArea>
      <c:layout/>
      <c:pie3DChart>
        <c:varyColors val="1"/>
        <c:ser>
          <c:idx val="0"/>
          <c:order val="0"/>
          <c:tx>
            <c:strRef>
              <c:f>Feuil1!$B$1</c:f>
              <c:strCache>
                <c:ptCount val="1"/>
                <c:pt idx="0">
                  <c:v>Male adolescent language source</c:v>
                </c:pt>
              </c:strCache>
            </c:strRef>
          </c:tx>
          <c:explosion val="25"/>
          <c:cat>
            <c:strRef>
              <c:f>Feuil1!$A$2:$A$5</c:f>
              <c:strCache>
                <c:ptCount val="4"/>
                <c:pt idx="0">
                  <c:v>Internet</c:v>
                </c:pt>
                <c:pt idx="1">
                  <c:v>Music</c:v>
                </c:pt>
                <c:pt idx="2">
                  <c:v>TV</c:v>
                </c:pt>
                <c:pt idx="3">
                  <c:v>Street</c:v>
                </c:pt>
              </c:strCache>
            </c:strRef>
          </c:cat>
          <c:val>
            <c:numRef>
              <c:f>Feuil1!$B$2:$B$5</c:f>
              <c:numCache>
                <c:formatCode>0%</c:formatCode>
                <c:ptCount val="4"/>
                <c:pt idx="0">
                  <c:v>0.35000000000000031</c:v>
                </c:pt>
                <c:pt idx="1">
                  <c:v>0.30000000000000032</c:v>
                </c:pt>
                <c:pt idx="2">
                  <c:v>0.05</c:v>
                </c:pt>
                <c:pt idx="3">
                  <c:v>0.30000000000000032</c:v>
                </c:pt>
              </c:numCache>
            </c:numRef>
          </c:val>
        </c:ser>
      </c:pie3DChart>
    </c:plotArea>
    <c:legend>
      <c:legendPos val="r"/>
      <c:layout/>
      <c:txPr>
        <a:bodyPr/>
        <a:lstStyle/>
        <a:p>
          <a:pPr>
            <a:defRPr sz="1800">
              <a:latin typeface="Times New Roman" pitchFamily="18" charset="0"/>
              <a:cs typeface="Times New Roman" pitchFamily="18" charset="0"/>
            </a:defRPr>
          </a:pPr>
          <a:endParaRPr lang="fr-FR"/>
        </a:p>
      </c:txPr>
    </c:legend>
    <c:plotVisOnly val="1"/>
  </c:chart>
  <c:spPr>
    <a:solidFill>
      <a:schemeClr val="lt1"/>
    </a:solidFill>
    <a:ln w="25400" cap="flat" cmpd="sng" algn="ctr">
      <a:solidFill>
        <a:schemeClr val="accent3"/>
      </a:solidFill>
      <a:prstDash val="solid"/>
    </a:ln>
    <a:effectLst/>
  </c:spPr>
  <c:txPr>
    <a:bodyPr/>
    <a:lstStyle/>
    <a:p>
      <a:pPr>
        <a:defRPr>
          <a:solidFill>
            <a:schemeClr val="dk1"/>
          </a:solidFill>
          <a:latin typeface="+mn-lt"/>
          <a:ea typeface="+mn-ea"/>
          <a:cs typeface="+mn-cs"/>
        </a:defRPr>
      </a:pPr>
      <a:endParaRPr lang="fr-FR"/>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78397BC-8F9A-4EA8-B796-33DA0D06A31B}" type="doc">
      <dgm:prSet loTypeId="urn:microsoft.com/office/officeart/2005/8/layout/pyramid2" loCatId="pyramid" qsTypeId="urn:microsoft.com/office/officeart/2005/8/quickstyle/simple1" qsCatId="simple" csTypeId="urn:microsoft.com/office/officeart/2005/8/colors/accent1_2" csCatId="accent1" phldr="1"/>
      <dgm:spPr/>
    </dgm:pt>
    <dgm:pt modelId="{0961861C-5FF8-4DA5-8C76-CB23741EBA8B}">
      <dgm:prSet phldrT="[Texte]" custT="1"/>
      <dgm:spPr/>
      <dgm:t>
        <a:bodyPr/>
        <a:lstStyle/>
        <a:p>
          <a:r>
            <a:rPr lang="fr-FR" sz="1400" dirty="0" smtClean="0">
              <a:latin typeface="Times New Roman" pitchFamily="18" charset="0"/>
              <a:cs typeface="Times New Roman" pitchFamily="18" charset="0"/>
            </a:rPr>
            <a:t>Triangulation</a:t>
          </a:r>
          <a:endParaRPr lang="fr-FR" sz="1400" dirty="0">
            <a:latin typeface="Times New Roman" pitchFamily="18" charset="0"/>
            <a:cs typeface="Times New Roman" pitchFamily="18" charset="0"/>
          </a:endParaRPr>
        </a:p>
      </dgm:t>
    </dgm:pt>
    <dgm:pt modelId="{6698F758-83B2-4846-8689-EA43998B070D}" type="parTrans" cxnId="{68BB0D16-54CA-45C5-9DC1-CC50045CE847}">
      <dgm:prSet/>
      <dgm:spPr/>
      <dgm:t>
        <a:bodyPr/>
        <a:lstStyle/>
        <a:p>
          <a:endParaRPr lang="fr-FR"/>
        </a:p>
      </dgm:t>
    </dgm:pt>
    <dgm:pt modelId="{BA2A7D29-51BB-4080-8744-C0EAA163EFD9}" type="sibTrans" cxnId="{68BB0D16-54CA-45C5-9DC1-CC50045CE847}">
      <dgm:prSet/>
      <dgm:spPr/>
      <dgm:t>
        <a:bodyPr/>
        <a:lstStyle/>
        <a:p>
          <a:endParaRPr lang="fr-FR"/>
        </a:p>
      </dgm:t>
    </dgm:pt>
    <dgm:pt modelId="{ED74BAA9-D239-42D0-9696-9A94A9A7F00B}" type="pres">
      <dgm:prSet presAssocID="{478397BC-8F9A-4EA8-B796-33DA0D06A31B}" presName="compositeShape" presStyleCnt="0">
        <dgm:presLayoutVars>
          <dgm:dir/>
          <dgm:resizeHandles/>
        </dgm:presLayoutVars>
      </dgm:prSet>
      <dgm:spPr/>
    </dgm:pt>
    <dgm:pt modelId="{75B0E9E8-73C1-4D66-9046-394EC2830239}" type="pres">
      <dgm:prSet presAssocID="{478397BC-8F9A-4EA8-B796-33DA0D06A31B}" presName="pyramid" presStyleLbl="node1" presStyleIdx="0" presStyleCnt="1"/>
      <dgm:spPr/>
    </dgm:pt>
    <dgm:pt modelId="{8D67F4C0-6548-4707-B594-932311996159}" type="pres">
      <dgm:prSet presAssocID="{478397BC-8F9A-4EA8-B796-33DA0D06A31B}" presName="theList" presStyleCnt="0"/>
      <dgm:spPr/>
    </dgm:pt>
    <dgm:pt modelId="{60CF1E80-986B-4BA9-A192-A8E743277C1C}" type="pres">
      <dgm:prSet presAssocID="{0961861C-5FF8-4DA5-8C76-CB23741EBA8B}" presName="aNode" presStyleLbl="fgAcc1" presStyleIdx="0" presStyleCnt="1" custScaleX="167296" custScaleY="26127" custLinFactNeighborX="13194" custLinFactNeighborY="-4257">
        <dgm:presLayoutVars>
          <dgm:bulletEnabled val="1"/>
        </dgm:presLayoutVars>
      </dgm:prSet>
      <dgm:spPr/>
      <dgm:t>
        <a:bodyPr/>
        <a:lstStyle/>
        <a:p>
          <a:endParaRPr lang="fr-FR"/>
        </a:p>
      </dgm:t>
    </dgm:pt>
    <dgm:pt modelId="{569E5546-6A74-4079-B669-074CB9A8482C}" type="pres">
      <dgm:prSet presAssocID="{0961861C-5FF8-4DA5-8C76-CB23741EBA8B}" presName="aSpace" presStyleCnt="0"/>
      <dgm:spPr/>
    </dgm:pt>
  </dgm:ptLst>
  <dgm:cxnLst>
    <dgm:cxn modelId="{E690B42C-914E-4B1E-B822-F5CF83046227}" type="presOf" srcId="{0961861C-5FF8-4DA5-8C76-CB23741EBA8B}" destId="{60CF1E80-986B-4BA9-A192-A8E743277C1C}" srcOrd="0" destOrd="0" presId="urn:microsoft.com/office/officeart/2005/8/layout/pyramid2"/>
    <dgm:cxn modelId="{622B4B11-989B-4966-8384-14F0C4B0169E}" type="presOf" srcId="{478397BC-8F9A-4EA8-B796-33DA0D06A31B}" destId="{ED74BAA9-D239-42D0-9696-9A94A9A7F00B}" srcOrd="0" destOrd="0" presId="urn:microsoft.com/office/officeart/2005/8/layout/pyramid2"/>
    <dgm:cxn modelId="{68BB0D16-54CA-45C5-9DC1-CC50045CE847}" srcId="{478397BC-8F9A-4EA8-B796-33DA0D06A31B}" destId="{0961861C-5FF8-4DA5-8C76-CB23741EBA8B}" srcOrd="0" destOrd="0" parTransId="{6698F758-83B2-4846-8689-EA43998B070D}" sibTransId="{BA2A7D29-51BB-4080-8744-C0EAA163EFD9}"/>
    <dgm:cxn modelId="{2688EBFF-4583-4EB6-A34D-055AD8036ADB}" type="presParOf" srcId="{ED74BAA9-D239-42D0-9696-9A94A9A7F00B}" destId="{75B0E9E8-73C1-4D66-9046-394EC2830239}" srcOrd="0" destOrd="0" presId="urn:microsoft.com/office/officeart/2005/8/layout/pyramid2"/>
    <dgm:cxn modelId="{ECEE8FEA-2C60-4B0B-8492-44EE29837448}" type="presParOf" srcId="{ED74BAA9-D239-42D0-9696-9A94A9A7F00B}" destId="{8D67F4C0-6548-4707-B594-932311996159}" srcOrd="1" destOrd="0" presId="urn:microsoft.com/office/officeart/2005/8/layout/pyramid2"/>
    <dgm:cxn modelId="{047CE18A-1FD5-43AD-8EFD-C7BFAD82E1DD}" type="presParOf" srcId="{8D67F4C0-6548-4707-B594-932311996159}" destId="{60CF1E80-986B-4BA9-A192-A8E743277C1C}" srcOrd="0" destOrd="0" presId="urn:microsoft.com/office/officeart/2005/8/layout/pyramid2"/>
    <dgm:cxn modelId="{5B8C8E94-123D-4668-928F-F51D08321C71}" type="presParOf" srcId="{8D67F4C0-6548-4707-B594-932311996159}" destId="{569E5546-6A74-4079-B669-074CB9A8482C}" srcOrd="1" destOrd="0" presId="urn:microsoft.com/office/officeart/2005/8/layout/pyramid2"/>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B0E9E8-73C1-4D66-9046-394EC2830239}">
      <dsp:nvSpPr>
        <dsp:cNvPr id="0" name=""/>
        <dsp:cNvSpPr/>
      </dsp:nvSpPr>
      <dsp:spPr>
        <a:xfrm>
          <a:off x="158321" y="0"/>
          <a:ext cx="1125689" cy="1674810"/>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0CF1E80-986B-4BA9-A192-A8E743277C1C}">
      <dsp:nvSpPr>
        <dsp:cNvPr id="0" name=""/>
        <dsp:cNvSpPr/>
      </dsp:nvSpPr>
      <dsp:spPr>
        <a:xfrm>
          <a:off x="571504" y="571503"/>
          <a:ext cx="1224101" cy="350062"/>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FR" sz="1400" kern="1200" dirty="0" smtClean="0">
              <a:latin typeface="Times New Roman" pitchFamily="18" charset="0"/>
              <a:cs typeface="Times New Roman" pitchFamily="18" charset="0"/>
            </a:rPr>
            <a:t>Triangulation</a:t>
          </a:r>
          <a:endParaRPr lang="fr-FR" sz="1400" kern="1200" dirty="0">
            <a:latin typeface="Times New Roman" pitchFamily="18" charset="0"/>
            <a:cs typeface="Times New Roman" pitchFamily="18" charset="0"/>
          </a:endParaRPr>
        </a:p>
      </dsp:txBody>
      <dsp:txXfrm>
        <a:off x="588593" y="588592"/>
        <a:ext cx="1189923" cy="315884"/>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9DDD24-79BA-4C34-93F1-A35C6E789A82}" type="datetimeFigureOut">
              <a:rPr lang="fr-FR" smtClean="0"/>
              <a:pPr/>
              <a:t>29/11/2013</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C82144-D508-4E2D-9AF5-2DCC93F578AE}" type="slidenum">
              <a:rPr lang="fr-FR" smtClean="0"/>
              <a:pPr/>
              <a:t>‹N°›</a:t>
            </a:fld>
            <a:endParaRPr lang="fr-FR"/>
          </a:p>
        </p:txBody>
      </p:sp>
    </p:spTree>
    <p:extLst>
      <p:ext uri="{BB962C8B-B14F-4D97-AF65-F5344CB8AC3E}">
        <p14:creationId xmlns="" xmlns:p14="http://schemas.microsoft.com/office/powerpoint/2010/main" val="411991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D9C82144-D508-4E2D-9AF5-2DCC93F578AE}" type="slidenum">
              <a:rPr lang="fr-FR" smtClean="0"/>
              <a:pPr/>
              <a:t>8</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Ref idx="1002">
        <a:schemeClr val="bg2"/>
      </p:bgRef>
    </p:bg>
    <p:spTree>
      <p:nvGrpSpPr>
        <p:cNvPr id="1" name=""/>
        <p:cNvGrpSpPr/>
        <p:nvPr/>
      </p:nvGrpSpPr>
      <p:grpSpPr>
        <a:xfrm>
          <a:off x="0" y="0"/>
          <a:ext cx="0" cy="0"/>
          <a:chOff x="0" y="0"/>
          <a:chExt cx="0" cy="0"/>
        </a:xfrm>
      </p:grpSpPr>
      <p:sp>
        <p:nvSpPr>
          <p:cNvPr id="9" name="Titr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Cliquez pour modifier le style du titre</a:t>
            </a:r>
            <a:endParaRPr kumimoji="0" lang="en-US"/>
          </a:p>
        </p:txBody>
      </p:sp>
      <p:sp>
        <p:nvSpPr>
          <p:cNvPr id="17" name="Sous-titr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30" name="Espace réservé de la date 29"/>
          <p:cNvSpPr>
            <a:spLocks noGrp="1"/>
          </p:cNvSpPr>
          <p:nvPr>
            <p:ph type="dt" sz="half" idx="10"/>
          </p:nvPr>
        </p:nvSpPr>
        <p:spPr/>
        <p:txBody>
          <a:bodyPr/>
          <a:lstStyle/>
          <a:p>
            <a:fld id="{8BFC84FD-B017-418E-AB20-D5F86E9F7E63}" type="datetimeFigureOut">
              <a:rPr lang="fr-FR" smtClean="0"/>
              <a:pPr/>
              <a:t>29/11/2013</a:t>
            </a:fld>
            <a:endParaRPr lang="fr-FR"/>
          </a:p>
        </p:txBody>
      </p:sp>
      <p:sp>
        <p:nvSpPr>
          <p:cNvPr id="19" name="Espace réservé du pied de page 18"/>
          <p:cNvSpPr>
            <a:spLocks noGrp="1"/>
          </p:cNvSpPr>
          <p:nvPr>
            <p:ph type="ftr" sz="quarter" idx="11"/>
          </p:nvPr>
        </p:nvSpPr>
        <p:spPr/>
        <p:txBody>
          <a:bodyPr/>
          <a:lstStyle/>
          <a:p>
            <a:endParaRPr lang="fr-FR"/>
          </a:p>
        </p:txBody>
      </p:sp>
      <p:sp>
        <p:nvSpPr>
          <p:cNvPr id="27" name="Espace réservé du numéro de diapositive 26"/>
          <p:cNvSpPr>
            <a:spLocks noGrp="1"/>
          </p:cNvSpPr>
          <p:nvPr>
            <p:ph type="sldNum" sz="quarter" idx="12"/>
          </p:nvPr>
        </p:nvSpPr>
        <p:spPr/>
        <p:txBody>
          <a:bodyPr/>
          <a:lstStyle/>
          <a:p>
            <a:fld id="{3818EB81-8C14-4E91-97C8-0B9346F8372A}"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transition>
    <p:pull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8BFC84FD-B017-418E-AB20-D5F86E9F7E63}" type="datetimeFigureOut">
              <a:rPr lang="fr-FR" smtClean="0"/>
              <a:pPr/>
              <a:t>29/11/2013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818EB81-8C14-4E91-97C8-0B9346F8372A}" type="slidenum">
              <a:rPr lang="fr-FR" smtClean="0"/>
              <a:pPr/>
              <a:t>‹N°›</a:t>
            </a:fld>
            <a:endParaRPr lang="fr-FR"/>
          </a:p>
        </p:txBody>
      </p:sp>
    </p:spTree>
  </p:cSld>
  <p:clrMapOvr>
    <a:masterClrMapping/>
  </p:clrMapOvr>
  <p:transition>
    <p:pull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914401"/>
            <a:ext cx="2057400" cy="5211763"/>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914401"/>
            <a:ext cx="6019800" cy="5211763"/>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8BFC84FD-B017-418E-AB20-D5F86E9F7E63}" type="datetimeFigureOut">
              <a:rPr lang="fr-FR" smtClean="0"/>
              <a:pPr/>
              <a:t>29/11/2013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818EB81-8C14-4E91-97C8-0B9346F8372A}" type="slidenum">
              <a:rPr lang="fr-FR" smtClean="0"/>
              <a:pPr/>
              <a:t>‹N°›</a:t>
            </a:fld>
            <a:endParaRPr lang="fr-FR"/>
          </a:p>
        </p:txBody>
      </p:sp>
    </p:spTree>
  </p:cSld>
  <p:clrMapOvr>
    <a:masterClrMapping/>
  </p:clrMapOvr>
  <p:transition>
    <p:pull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8BFC84FD-B017-418E-AB20-D5F86E9F7E63}" type="datetimeFigureOut">
              <a:rPr lang="fr-FR" smtClean="0"/>
              <a:pPr/>
              <a:t>29/11/2013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818EB81-8C14-4E91-97C8-0B9346F8372A}" type="slidenum">
              <a:rPr lang="fr-FR" smtClean="0"/>
              <a:pPr/>
              <a:t>‹N°›</a:t>
            </a:fld>
            <a:endParaRPr lang="fr-FR"/>
          </a:p>
        </p:txBody>
      </p:sp>
    </p:spTree>
  </p:cSld>
  <p:clrMapOvr>
    <a:masterClrMapping/>
  </p:clrMapOvr>
  <p:transition>
    <p:pull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2">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8BFC84FD-B017-418E-AB20-D5F86E9F7E63}" type="datetimeFigureOut">
              <a:rPr lang="fr-FR" smtClean="0"/>
              <a:pPr/>
              <a:t>29/11/2013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818EB81-8C14-4E91-97C8-0B9346F8372A}"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transition>
    <p:pull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8BFC84FD-B017-418E-AB20-D5F86E9F7E63}" type="datetimeFigureOut">
              <a:rPr lang="fr-FR" smtClean="0"/>
              <a:pPr/>
              <a:t>29/11/2013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818EB81-8C14-4E91-97C8-0B9346F8372A}" type="slidenum">
              <a:rPr lang="fr-FR" smtClean="0"/>
              <a:pPr/>
              <a:t>‹N°›</a:t>
            </a:fld>
            <a:endParaRPr lang="fr-FR"/>
          </a:p>
        </p:txBody>
      </p:sp>
    </p:spTree>
  </p:cSld>
  <p:clrMapOvr>
    <a:masterClrMapping/>
  </p:clrMapOvr>
  <p:transition>
    <p:pull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tIns="45720" anchor="b"/>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fld id="{8BFC84FD-B017-418E-AB20-D5F86E9F7E63}" type="datetimeFigureOut">
              <a:rPr lang="fr-FR" smtClean="0"/>
              <a:pPr/>
              <a:t>29/11/2013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3818EB81-8C14-4E91-97C8-0B9346F8372A}" type="slidenum">
              <a:rPr lang="fr-FR" smtClean="0"/>
              <a:pPr/>
              <a:t>‹N°›</a:t>
            </a:fld>
            <a:endParaRPr lang="fr-FR"/>
          </a:p>
        </p:txBody>
      </p:sp>
    </p:spTree>
  </p:cSld>
  <p:clrMapOvr>
    <a:masterClrMapping/>
  </p:clrMapOvr>
  <p:transition>
    <p:pull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8BFC84FD-B017-418E-AB20-D5F86E9F7E63}" type="datetimeFigureOut">
              <a:rPr lang="fr-FR" smtClean="0"/>
              <a:pPr/>
              <a:t>29/11/2013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3818EB81-8C14-4E91-97C8-0B9346F8372A}" type="slidenum">
              <a:rPr lang="fr-FR" smtClean="0"/>
              <a:pPr/>
              <a:t>‹N°›</a:t>
            </a:fld>
            <a:endParaRPr lang="fr-FR"/>
          </a:p>
        </p:txBody>
      </p:sp>
    </p:spTree>
  </p:cSld>
  <p:clrMapOvr>
    <a:masterClrMapping/>
  </p:clrMapOvr>
  <p:transition>
    <p:pull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BFC84FD-B017-418E-AB20-D5F86E9F7E63}" type="datetimeFigureOut">
              <a:rPr lang="fr-FR" smtClean="0"/>
              <a:pPr/>
              <a:t>29/11/2013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3818EB81-8C14-4E91-97C8-0B9346F8372A}" type="slidenum">
              <a:rPr lang="fr-FR" smtClean="0"/>
              <a:pPr/>
              <a:t>‹N°›</a:t>
            </a:fld>
            <a:endParaRPr lang="fr-FR"/>
          </a:p>
        </p:txBody>
      </p:sp>
    </p:spTree>
  </p:cSld>
  <p:clrMapOvr>
    <a:masterClrMapping/>
  </p:clrMapOvr>
  <p:transition>
    <p:pull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8BFC84FD-B017-418E-AB20-D5F86E9F7E63}" type="datetimeFigureOut">
              <a:rPr lang="fr-FR" smtClean="0"/>
              <a:pPr/>
              <a:t>29/11/2013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818EB81-8C14-4E91-97C8-0B9346F8372A}" type="slidenum">
              <a:rPr lang="fr-FR" smtClean="0"/>
              <a:pPr/>
              <a:t>‹N°›</a:t>
            </a:fld>
            <a:endParaRPr lang="fr-FR"/>
          </a:p>
        </p:txBody>
      </p:sp>
    </p:spTree>
  </p:cSld>
  <p:clrMapOvr>
    <a:masterClrMapping/>
  </p:clrMapOvr>
  <p:transition>
    <p:pull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Rogner et arrondir un rectangle à un seul coin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Triangle rect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r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fr-FR" smtClean="0"/>
              <a:t>Cliquez pour modifier le style du titre</a:t>
            </a:r>
            <a:endParaRPr kumimoji="0" lang="en-US"/>
          </a:p>
        </p:txBody>
      </p:sp>
      <p:sp>
        <p:nvSpPr>
          <p:cNvPr id="4" name="Espace réservé du texte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8BFC84FD-B017-418E-AB20-D5F86E9F7E63}" type="datetimeFigureOut">
              <a:rPr lang="fr-FR" smtClean="0"/>
              <a:pPr/>
              <a:t>29/11/2013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a:xfrm>
            <a:off x="8077200" y="6356350"/>
            <a:ext cx="609600" cy="365125"/>
          </a:xfrm>
        </p:spPr>
        <p:txBody>
          <a:bodyPr/>
          <a:lstStyle/>
          <a:p>
            <a:fld id="{3818EB81-8C14-4E91-97C8-0B9346F8372A}" type="slidenum">
              <a:rPr lang="fr-FR" smtClean="0"/>
              <a:pPr/>
              <a:t>‹N°›</a:t>
            </a:fld>
            <a:endParaRPr lang="fr-FR"/>
          </a:p>
        </p:txBody>
      </p:sp>
      <p:sp>
        <p:nvSpPr>
          <p:cNvPr id="3" name="Espace réservé pour une imag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fr-FR" smtClean="0"/>
              <a:t>Cliquez sur l'icône pour ajouter une image</a:t>
            </a:r>
            <a:endParaRPr kumimoji="0" lang="en-US" dirty="0"/>
          </a:p>
        </p:txBody>
      </p:sp>
      <p:sp>
        <p:nvSpPr>
          <p:cNvPr id="10" name="Forme libre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orme libre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p:pull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orme libre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orme libre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Espace réservé du titre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fr-FR" smtClean="0"/>
              <a:t>Cliquez pour modifier le style du titre</a:t>
            </a:r>
            <a:endParaRPr kumimoji="0" lang="en-US"/>
          </a:p>
        </p:txBody>
      </p:sp>
      <p:sp>
        <p:nvSpPr>
          <p:cNvPr id="30" name="Espace réservé du texte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0" name="Espace réservé de la date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8BFC84FD-B017-418E-AB20-D5F86E9F7E63}" type="datetimeFigureOut">
              <a:rPr lang="fr-FR" smtClean="0"/>
              <a:pPr/>
              <a:t>29/11/2013</a:t>
            </a:fld>
            <a:endParaRPr lang="fr-FR"/>
          </a:p>
        </p:txBody>
      </p:sp>
      <p:sp>
        <p:nvSpPr>
          <p:cNvPr id="22" name="Espace réservé du pied de page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fr-FR"/>
          </a:p>
        </p:txBody>
      </p:sp>
      <p:sp>
        <p:nvSpPr>
          <p:cNvPr id="18" name="Espace réservé du numéro de diapositive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3818EB81-8C14-4E91-97C8-0B9346F8372A}" type="slidenum">
              <a:rPr lang="fr-FR" smtClean="0"/>
              <a:pPr/>
              <a:t>‹N°›</a:t>
            </a:fld>
            <a:endParaRPr lang="fr-FR"/>
          </a:p>
        </p:txBody>
      </p:sp>
      <p:grpSp>
        <p:nvGrpSpPr>
          <p:cNvPr id="2" name="Groupe 1"/>
          <p:cNvGrpSpPr/>
          <p:nvPr/>
        </p:nvGrpSpPr>
        <p:grpSpPr>
          <a:xfrm>
            <a:off x="-19017" y="202408"/>
            <a:ext cx="9180548" cy="649224"/>
            <a:chOff x="-19045" y="216550"/>
            <a:chExt cx="9180548" cy="649224"/>
          </a:xfrm>
        </p:grpSpPr>
        <p:sp>
          <p:nvSpPr>
            <p:cNvPr id="12" name="Forme libre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orme libre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pull dir="d"/>
  </p:transition>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7.xml"/><Relationship Id="rId4" Type="http://schemas.openxmlformats.org/officeDocument/2006/relationships/chart" Target="../charts/char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3.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à coins arrondis 2"/>
          <p:cNvSpPr>
            <a:spLocks noChangeArrowheads="1"/>
          </p:cNvSpPr>
          <p:nvPr/>
        </p:nvSpPr>
        <p:spPr bwMode="auto">
          <a:xfrm>
            <a:off x="1857356" y="785794"/>
            <a:ext cx="5214974" cy="1357322"/>
          </a:xfrm>
          <a:prstGeom prst="plaque">
            <a:avLst>
              <a:gd name="adj" fmla="val 16667"/>
            </a:avLst>
          </a:prstGeom>
          <a:gradFill rotWithShape="0">
            <a:gsLst>
              <a:gs pos="0">
                <a:srgbClr val="FFFFFF"/>
              </a:gs>
              <a:gs pos="100000">
                <a:srgbClr val="999999"/>
              </a:gs>
            </a:gsLst>
            <a:lin ang="5400000" scaled="1"/>
          </a:gradFill>
          <a:ln w="38100">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pPr lvl="0" algn="ctr" fontAlgn="base">
              <a:spcBef>
                <a:spcPct val="0"/>
              </a:spcBef>
              <a:spcAft>
                <a:spcPct val="0"/>
              </a:spcAft>
            </a:pPr>
            <a:r>
              <a:rPr lang="en-US" sz="2000" b="1" dirty="0" smtClean="0">
                <a:latin typeface="Times New Roman" pitchFamily="18" charset="0"/>
                <a:cs typeface="Times New Roman" pitchFamily="18" charset="0"/>
              </a:rPr>
              <a:t>Adolescent Language and  Innovation:</a:t>
            </a:r>
          </a:p>
          <a:p>
            <a:pPr lvl="0" algn="ctr" fontAlgn="base">
              <a:spcBef>
                <a:spcPct val="0"/>
              </a:spcBef>
              <a:spcAft>
                <a:spcPct val="0"/>
              </a:spcAft>
            </a:pPr>
            <a:r>
              <a:rPr lang="en-US" sz="2000" b="1" dirty="0" smtClean="0">
                <a:latin typeface="Times New Roman" pitchFamily="18" charset="0"/>
                <a:cs typeface="Times New Roman" pitchFamily="18" charset="0"/>
              </a:rPr>
              <a:t> </a:t>
            </a:r>
          </a:p>
          <a:p>
            <a:pPr lvl="0" algn="ctr" fontAlgn="base">
              <a:spcBef>
                <a:spcPct val="0"/>
              </a:spcBef>
              <a:spcAft>
                <a:spcPct val="0"/>
              </a:spcAft>
            </a:pPr>
            <a:r>
              <a:rPr lang="en-US" sz="2000" b="1" dirty="0" smtClean="0">
                <a:latin typeface="Times New Roman" pitchFamily="18" charset="0"/>
                <a:cs typeface="Times New Roman" pitchFamily="18" charset="0"/>
              </a:rPr>
              <a:t>A Lexical Perspective</a:t>
            </a:r>
            <a:endParaRPr kumimoji="0" lang="fr-FR" sz="2000" b="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8" name="Rectangle 7"/>
          <p:cNvSpPr/>
          <p:nvPr/>
        </p:nvSpPr>
        <p:spPr>
          <a:xfrm>
            <a:off x="142844" y="3857628"/>
            <a:ext cx="8358246" cy="2862322"/>
          </a:xfrm>
          <a:prstGeom prst="rect">
            <a:avLst/>
          </a:prstGeom>
        </p:spPr>
        <p:txBody>
          <a:bodyPr wrap="square">
            <a:spAutoFit/>
          </a:bodyPr>
          <a:lstStyle/>
          <a:p>
            <a:pPr marL="274320" indent="-274320">
              <a:buClr>
                <a:schemeClr val="accent3"/>
              </a:buClr>
              <a:defRPr/>
            </a:pPr>
            <a:endParaRPr lang="en-GB" b="1" u="sng" dirty="0" smtClean="0">
              <a:latin typeface="Times New Roman" pitchFamily="18" charset="0"/>
              <a:cs typeface="Times New Roman" pitchFamily="18" charset="0"/>
            </a:endParaRPr>
          </a:p>
          <a:p>
            <a:pPr marL="274320" indent="-274320">
              <a:buClr>
                <a:schemeClr val="accent3"/>
              </a:buClr>
              <a:defRPr/>
            </a:pPr>
            <a:endParaRPr lang="en-GB" b="1" u="sng" dirty="0" smtClean="0">
              <a:latin typeface="Times New Roman" pitchFamily="18" charset="0"/>
              <a:cs typeface="Times New Roman" pitchFamily="18" charset="0"/>
            </a:endParaRPr>
          </a:p>
          <a:p>
            <a:pPr marL="274320" indent="-274320">
              <a:buClr>
                <a:schemeClr val="accent3"/>
              </a:buClr>
              <a:defRPr/>
            </a:pPr>
            <a:endParaRPr lang="en-GB" b="1" u="sng" dirty="0" smtClean="0">
              <a:latin typeface="Times New Roman" pitchFamily="18" charset="0"/>
              <a:cs typeface="Times New Roman" pitchFamily="18" charset="0"/>
            </a:endParaRPr>
          </a:p>
          <a:p>
            <a:pPr marL="274320" indent="-274320">
              <a:buClr>
                <a:schemeClr val="accent3"/>
              </a:buClr>
              <a:defRPr/>
            </a:pPr>
            <a:endParaRPr lang="en-GB" b="1" u="sng" dirty="0" smtClean="0">
              <a:latin typeface="Times New Roman" pitchFamily="18" charset="0"/>
              <a:cs typeface="Times New Roman" pitchFamily="18" charset="0"/>
            </a:endParaRPr>
          </a:p>
          <a:p>
            <a:pPr marL="274320" indent="-274320">
              <a:buClr>
                <a:schemeClr val="accent3"/>
              </a:buClr>
              <a:defRPr/>
            </a:pPr>
            <a:r>
              <a:rPr lang="en-GB" b="1" dirty="0">
                <a:latin typeface="Times New Roman" pitchFamily="18" charset="0"/>
                <a:cs typeface="Times New Roman" pitchFamily="18" charset="0"/>
              </a:rPr>
              <a:t>		</a:t>
            </a:r>
            <a:endParaRPr lang="fr-FR" dirty="0">
              <a:latin typeface="Times New Roman" pitchFamily="18" charset="0"/>
              <a:cs typeface="Times New Roman" pitchFamily="18" charset="0"/>
            </a:endParaRPr>
          </a:p>
          <a:p>
            <a:pPr marL="274320" indent="-274320">
              <a:buClr>
                <a:schemeClr val="accent3"/>
              </a:buClr>
              <a:defRPr/>
            </a:pPr>
            <a:endParaRPr lang="en-GB" b="1" dirty="0" smtClean="0">
              <a:latin typeface="Times New Roman" pitchFamily="18" charset="0"/>
              <a:cs typeface="Times New Roman" pitchFamily="18" charset="0"/>
            </a:endParaRPr>
          </a:p>
          <a:p>
            <a:pPr marL="274320" indent="-274320">
              <a:buClr>
                <a:schemeClr val="accent3"/>
              </a:buClr>
              <a:defRPr/>
            </a:pPr>
            <a:r>
              <a:rPr lang="en-GB" b="1" dirty="0" smtClean="0">
                <a:latin typeface="Times New Roman" pitchFamily="18" charset="0"/>
                <a:cs typeface="Times New Roman" pitchFamily="18" charset="0"/>
              </a:rPr>
              <a:t>Miss</a:t>
            </a:r>
            <a:r>
              <a:rPr lang="en-GB" b="1" dirty="0">
                <a:latin typeface="Times New Roman" pitchFamily="18" charset="0"/>
                <a:cs typeface="Times New Roman" pitchFamily="18" charset="0"/>
              </a:rPr>
              <a:t>. </a:t>
            </a:r>
            <a:r>
              <a:rPr lang="en-GB" b="1" dirty="0" smtClean="0">
                <a:latin typeface="Times New Roman" pitchFamily="18" charset="0"/>
                <a:cs typeface="Times New Roman" pitchFamily="18" charset="0"/>
              </a:rPr>
              <a:t>BAGUI </a:t>
            </a:r>
            <a:r>
              <a:rPr lang="en-GB" b="1" dirty="0" err="1" smtClean="0">
                <a:latin typeface="Times New Roman" pitchFamily="18" charset="0"/>
                <a:cs typeface="Times New Roman" pitchFamily="18" charset="0"/>
              </a:rPr>
              <a:t>Hayet</a:t>
            </a:r>
            <a:endParaRPr lang="en-GB" b="1" dirty="0" smtClean="0">
              <a:latin typeface="Times New Roman" pitchFamily="18" charset="0"/>
              <a:cs typeface="Times New Roman" pitchFamily="18" charset="0"/>
            </a:endParaRPr>
          </a:p>
          <a:p>
            <a:pPr marL="274320" indent="-274320">
              <a:buClr>
                <a:schemeClr val="accent3"/>
              </a:buClr>
              <a:defRPr/>
            </a:pPr>
            <a:r>
              <a:rPr lang="en-GB" dirty="0" smtClean="0">
                <a:latin typeface="Times New Roman" pitchFamily="18" charset="0"/>
                <a:cs typeface="Times New Roman" pitchFamily="18" charset="0"/>
              </a:rPr>
              <a:t>Assistant Teacher</a:t>
            </a:r>
          </a:p>
          <a:p>
            <a:pPr marL="274320" indent="-274320">
              <a:buClr>
                <a:schemeClr val="accent3"/>
              </a:buClr>
              <a:defRPr/>
            </a:pPr>
            <a:r>
              <a:rPr lang="en-GB" dirty="0" err="1" smtClean="0">
                <a:latin typeface="Times New Roman" pitchFamily="18" charset="0"/>
                <a:cs typeface="Times New Roman" pitchFamily="18" charset="0"/>
              </a:rPr>
              <a:t>Naama</a:t>
            </a:r>
            <a:r>
              <a:rPr lang="en-GB" dirty="0" smtClean="0">
                <a:latin typeface="Times New Roman" pitchFamily="18" charset="0"/>
                <a:cs typeface="Times New Roman" pitchFamily="18" charset="0"/>
              </a:rPr>
              <a:t> University.</a:t>
            </a:r>
          </a:p>
          <a:p>
            <a:pPr marL="274320" indent="-274320" algn="ctr">
              <a:buClr>
                <a:schemeClr val="accent3"/>
              </a:buClr>
              <a:defRPr/>
            </a:pPr>
            <a:r>
              <a:rPr lang="en-GB" b="1" dirty="0" smtClean="0">
                <a:solidFill>
                  <a:schemeClr val="accent2">
                    <a:lumMod val="50000"/>
                  </a:schemeClr>
                </a:solidFill>
                <a:latin typeface="Times New Roman" pitchFamily="18" charset="0"/>
                <a:cs typeface="Times New Roman" pitchFamily="18" charset="0"/>
              </a:rPr>
              <a:t>baguihayet@yahoo.fr           </a:t>
            </a:r>
            <a:r>
              <a:rPr lang="en-GB" dirty="0" smtClean="0">
                <a:latin typeface="Times New Roman" pitchFamily="18" charset="0"/>
                <a:cs typeface="Times New Roman" pitchFamily="18" charset="0"/>
              </a:rPr>
              <a:t>                                          </a:t>
            </a:r>
            <a:endParaRPr lang="fr-FR" dirty="0">
              <a:latin typeface="Times New Roman" pitchFamily="18" charset="0"/>
              <a:cs typeface="Times New Roman" pitchFamily="18" charset="0"/>
            </a:endParaRPr>
          </a:p>
        </p:txBody>
      </p:sp>
      <p:pic>
        <p:nvPicPr>
          <p:cNvPr id="1027" name="Picture 3" descr="C:\Users\S.A.R.L. KIMEDIAS\Desktop\images5.jpg"/>
          <p:cNvPicPr>
            <a:picLocks noChangeAspect="1" noChangeArrowheads="1"/>
          </p:cNvPicPr>
          <p:nvPr/>
        </p:nvPicPr>
        <p:blipFill>
          <a:blip r:embed="rId2"/>
          <a:srcRect/>
          <a:stretch>
            <a:fillRect/>
          </a:stretch>
        </p:blipFill>
        <p:spPr bwMode="auto">
          <a:xfrm>
            <a:off x="2357422" y="2214554"/>
            <a:ext cx="5214974" cy="2928958"/>
          </a:xfrm>
          <a:prstGeom prst="rect">
            <a:avLst/>
          </a:prstGeom>
          <a:noFill/>
        </p:spPr>
      </p:pic>
      <p:pic>
        <p:nvPicPr>
          <p:cNvPr id="1028" name="Picture 4" descr="C:\Users\S.A.R.L. KIMEDIAS\Desktop\images3.jpg"/>
          <p:cNvPicPr>
            <a:picLocks noChangeAspect="1" noChangeArrowheads="1"/>
          </p:cNvPicPr>
          <p:nvPr/>
        </p:nvPicPr>
        <p:blipFill>
          <a:blip r:embed="rId3"/>
          <a:srcRect/>
          <a:stretch>
            <a:fillRect/>
          </a:stretch>
        </p:blipFill>
        <p:spPr bwMode="auto">
          <a:xfrm>
            <a:off x="6500826" y="2214554"/>
            <a:ext cx="2247898" cy="2928958"/>
          </a:xfrm>
          <a:prstGeom prst="rect">
            <a:avLst/>
          </a:prstGeom>
          <a:noFill/>
        </p:spPr>
      </p:pic>
      <p:pic>
        <p:nvPicPr>
          <p:cNvPr id="1029" name="Picture 5" descr="C:\Users\S.A.R.L. KIMEDIAS\Desktop\images4.jpg"/>
          <p:cNvPicPr>
            <a:picLocks noChangeAspect="1" noChangeArrowheads="1"/>
          </p:cNvPicPr>
          <p:nvPr/>
        </p:nvPicPr>
        <p:blipFill>
          <a:blip r:embed="rId4"/>
          <a:srcRect/>
          <a:stretch>
            <a:fillRect/>
          </a:stretch>
        </p:blipFill>
        <p:spPr bwMode="auto">
          <a:xfrm>
            <a:off x="285720" y="2214554"/>
            <a:ext cx="2176492" cy="2952758"/>
          </a:xfrm>
          <a:prstGeom prst="rect">
            <a:avLst/>
          </a:prstGeom>
          <a:noFill/>
        </p:spPr>
      </p:pic>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en-US" sz="3600" b="1" dirty="0" smtClean="0">
                <a:latin typeface="Times New Roman" pitchFamily="18" charset="0"/>
                <a:cs typeface="Times New Roman" pitchFamily="18" charset="0"/>
              </a:rPr>
              <a:t/>
            </a:r>
            <a:br>
              <a:rPr lang="en-US" sz="3600" b="1" dirty="0" smtClean="0">
                <a:latin typeface="Times New Roman" pitchFamily="18" charset="0"/>
                <a:cs typeface="Times New Roman" pitchFamily="18" charset="0"/>
              </a:rPr>
            </a:br>
            <a:r>
              <a:rPr lang="en-US" sz="3600" b="1" dirty="0" smtClean="0">
                <a:latin typeface="Times New Roman" pitchFamily="18" charset="0"/>
                <a:cs typeface="Times New Roman" pitchFamily="18" charset="0"/>
              </a:rPr>
              <a:t/>
            </a:r>
            <a:br>
              <a:rPr lang="en-US" sz="3600" b="1" dirty="0" smtClean="0">
                <a:latin typeface="Times New Roman" pitchFamily="18" charset="0"/>
                <a:cs typeface="Times New Roman" pitchFamily="18" charset="0"/>
              </a:rPr>
            </a:br>
            <a:r>
              <a:rPr lang="en-US" sz="3600" b="1" dirty="0" smtClean="0">
                <a:latin typeface="Times New Roman" pitchFamily="18" charset="0"/>
                <a:cs typeface="Times New Roman" pitchFamily="18" charset="0"/>
              </a:rPr>
              <a:t/>
            </a:r>
            <a:br>
              <a:rPr lang="en-US" sz="3600" b="1" dirty="0" smtClean="0">
                <a:latin typeface="Times New Roman" pitchFamily="18" charset="0"/>
                <a:cs typeface="Times New Roman" pitchFamily="18" charset="0"/>
              </a:rPr>
            </a:br>
            <a:r>
              <a:rPr lang="en-US" sz="3600" b="1" dirty="0" smtClean="0">
                <a:latin typeface="Times New Roman" pitchFamily="18" charset="0"/>
                <a:cs typeface="Times New Roman" pitchFamily="18" charset="0"/>
              </a:rPr>
              <a:t/>
            </a:r>
            <a:br>
              <a:rPr lang="en-US" sz="3600" b="1" dirty="0" smtClean="0">
                <a:latin typeface="Times New Roman" pitchFamily="18" charset="0"/>
                <a:cs typeface="Times New Roman" pitchFamily="18" charset="0"/>
              </a:rPr>
            </a:br>
            <a:r>
              <a:rPr lang="en-US" sz="3600" b="1" dirty="0" smtClean="0">
                <a:latin typeface="Times New Roman" pitchFamily="18" charset="0"/>
                <a:cs typeface="Times New Roman" pitchFamily="18" charset="0"/>
              </a:rPr>
              <a:t/>
            </a:r>
            <a:br>
              <a:rPr lang="en-US" sz="3600" b="1" dirty="0" smtClean="0">
                <a:latin typeface="Times New Roman" pitchFamily="18" charset="0"/>
                <a:cs typeface="Times New Roman" pitchFamily="18" charset="0"/>
              </a:rPr>
            </a:br>
            <a:r>
              <a:rPr lang="en-US" sz="3600" b="1" dirty="0" smtClean="0">
                <a:latin typeface="Times New Roman" pitchFamily="18" charset="0"/>
                <a:cs typeface="Times New Roman" pitchFamily="18" charset="0"/>
              </a:rPr>
              <a:t/>
            </a:r>
            <a:br>
              <a:rPr lang="en-US" sz="3600" b="1" dirty="0" smtClean="0">
                <a:latin typeface="Times New Roman" pitchFamily="18" charset="0"/>
                <a:cs typeface="Times New Roman" pitchFamily="18" charset="0"/>
              </a:rPr>
            </a:br>
            <a:r>
              <a:rPr lang="en-US" sz="3600" b="1" dirty="0" smtClean="0">
                <a:latin typeface="Times New Roman" pitchFamily="18" charset="0"/>
                <a:cs typeface="Times New Roman" pitchFamily="18" charset="0"/>
              </a:rPr>
              <a:t/>
            </a:r>
            <a:br>
              <a:rPr lang="en-US" sz="3600" b="1" dirty="0" smtClean="0">
                <a:latin typeface="Times New Roman" pitchFamily="18" charset="0"/>
                <a:cs typeface="Times New Roman" pitchFamily="18" charset="0"/>
              </a:rPr>
            </a:br>
            <a:r>
              <a:rPr lang="en-US" sz="3600" b="1" dirty="0" smtClean="0">
                <a:latin typeface="Times New Roman" pitchFamily="18" charset="0"/>
                <a:cs typeface="Times New Roman" pitchFamily="18" charset="0"/>
              </a:rPr>
              <a:t/>
            </a:r>
            <a:br>
              <a:rPr lang="en-US" sz="3600" b="1" dirty="0" smtClean="0">
                <a:latin typeface="Times New Roman" pitchFamily="18" charset="0"/>
                <a:cs typeface="Times New Roman" pitchFamily="18" charset="0"/>
              </a:rPr>
            </a:br>
            <a:r>
              <a:rPr lang="fr-FR" sz="2400" dirty="0" smtClean="0">
                <a:latin typeface="Times New Roman" pitchFamily="18" charset="0"/>
                <a:cs typeface="Times New Roman" pitchFamily="18" charset="0"/>
              </a:rPr>
              <a:t/>
            </a:r>
            <a:br>
              <a:rPr lang="fr-FR" sz="2400" dirty="0" smtClean="0">
                <a:latin typeface="Times New Roman" pitchFamily="18" charset="0"/>
                <a:cs typeface="Times New Roman" pitchFamily="18" charset="0"/>
              </a:rPr>
            </a:br>
            <a:endParaRPr lang="fr-FR" sz="2400" dirty="0">
              <a:latin typeface="Times New Roman" pitchFamily="18" charset="0"/>
              <a:cs typeface="Times New Roman" pitchFamily="18" charset="0"/>
            </a:endParaRPr>
          </a:p>
        </p:txBody>
      </p:sp>
      <p:sp>
        <p:nvSpPr>
          <p:cNvPr id="3" name="Espace réservé du contenu 2"/>
          <p:cNvSpPr>
            <a:spLocks noGrp="1"/>
          </p:cNvSpPr>
          <p:nvPr>
            <p:ph idx="1"/>
          </p:nvPr>
        </p:nvSpPr>
        <p:spPr>
          <a:xfrm>
            <a:off x="457200" y="1785926"/>
            <a:ext cx="8229600" cy="5072074"/>
          </a:xfrm>
        </p:spPr>
        <p:txBody>
          <a:bodyPr/>
          <a:lstStyle/>
          <a:p>
            <a:pPr>
              <a:buNone/>
            </a:pPr>
            <a:r>
              <a:rPr lang="fr-FR" sz="2800" dirty="0" smtClean="0">
                <a:solidFill>
                  <a:schemeClr val="bg2">
                    <a:lumMod val="50000"/>
                  </a:schemeClr>
                </a:solidFill>
                <a:latin typeface="Times New Roman" pitchFamily="18" charset="0"/>
                <a:cs typeface="Times New Roman" pitchFamily="18" charset="0"/>
              </a:rPr>
              <a:t>1) </a:t>
            </a:r>
            <a:r>
              <a:rPr lang="fr-FR" sz="2800" b="1" u="sng" dirty="0" smtClean="0">
                <a:solidFill>
                  <a:schemeClr val="bg2">
                    <a:lumMod val="50000"/>
                  </a:schemeClr>
                </a:solidFill>
                <a:latin typeface="Times New Roman" pitchFamily="18" charset="0"/>
                <a:cs typeface="Times New Roman" pitchFamily="18" charset="0"/>
              </a:rPr>
              <a:t>Attitude as an </a:t>
            </a:r>
            <a:r>
              <a:rPr lang="fr-FR" sz="2800" b="1" u="sng" dirty="0" err="1" smtClean="0">
                <a:solidFill>
                  <a:schemeClr val="bg2">
                    <a:lumMod val="50000"/>
                  </a:schemeClr>
                </a:solidFill>
                <a:latin typeface="Times New Roman" pitchFamily="18" charset="0"/>
                <a:cs typeface="Times New Roman" pitchFamily="18" charset="0"/>
              </a:rPr>
              <a:t>incentive</a:t>
            </a:r>
            <a:r>
              <a:rPr lang="fr-FR" sz="2800" b="1" u="sng" dirty="0" smtClean="0">
                <a:solidFill>
                  <a:schemeClr val="bg2">
                    <a:lumMod val="50000"/>
                  </a:schemeClr>
                </a:solidFill>
                <a:latin typeface="Times New Roman" pitchFamily="18" charset="0"/>
                <a:cs typeface="Times New Roman" pitchFamily="18" charset="0"/>
              </a:rPr>
              <a:t> </a:t>
            </a:r>
            <a:r>
              <a:rPr lang="fr-FR" sz="2800" b="1" u="sng" dirty="0" err="1" smtClean="0">
                <a:solidFill>
                  <a:schemeClr val="bg2">
                    <a:lumMod val="50000"/>
                  </a:schemeClr>
                </a:solidFill>
                <a:latin typeface="Times New Roman" pitchFamily="18" charset="0"/>
                <a:cs typeface="Times New Roman" pitchFamily="18" charset="0"/>
              </a:rPr>
              <a:t>paradigm</a:t>
            </a:r>
            <a:endParaRPr lang="fr-FR" sz="2800" b="1" u="sng" dirty="0" smtClean="0">
              <a:solidFill>
                <a:schemeClr val="bg2">
                  <a:lumMod val="50000"/>
                </a:schemeClr>
              </a:solidFill>
              <a:latin typeface="Times New Roman" pitchFamily="18" charset="0"/>
              <a:cs typeface="Times New Roman" pitchFamily="18" charset="0"/>
            </a:endParaRPr>
          </a:p>
          <a:p>
            <a:pPr>
              <a:buNone/>
            </a:pPr>
            <a:endParaRPr lang="fr-FR" dirty="0"/>
          </a:p>
        </p:txBody>
      </p:sp>
      <p:sp>
        <p:nvSpPr>
          <p:cNvPr id="4" name="Rectangle 3"/>
          <p:cNvSpPr/>
          <p:nvPr/>
        </p:nvSpPr>
        <p:spPr>
          <a:xfrm>
            <a:off x="1142976" y="857232"/>
            <a:ext cx="6429420" cy="642942"/>
          </a:xfrm>
          <a:prstGeom prst="rect">
            <a:avLst/>
          </a:prstGeom>
          <a:gradFill>
            <a:gsLst>
              <a:gs pos="7000">
                <a:schemeClr val="accent3">
                  <a:tint val="70000"/>
                  <a:satMod val="130000"/>
                </a:schemeClr>
              </a:gs>
              <a:gs pos="43000">
                <a:schemeClr val="accent3">
                  <a:tint val="44000"/>
                  <a:satMod val="165000"/>
                </a:schemeClr>
              </a:gs>
              <a:gs pos="93000">
                <a:schemeClr val="accent3">
                  <a:tint val="15000"/>
                  <a:satMod val="165000"/>
                </a:schemeClr>
              </a:gs>
              <a:gs pos="100000">
                <a:schemeClr val="accent3">
                  <a:tint val="5000"/>
                  <a:satMod val="250000"/>
                </a:schemeClr>
              </a:gs>
            </a:gsLst>
          </a:gradFill>
        </p:spPr>
        <p:style>
          <a:lnRef idx="1">
            <a:schemeClr val="accent3"/>
          </a:lnRef>
          <a:fillRef idx="2">
            <a:schemeClr val="accent3"/>
          </a:fillRef>
          <a:effectRef idx="1">
            <a:schemeClr val="accent3"/>
          </a:effectRef>
          <a:fontRef idx="minor">
            <a:schemeClr val="dk1"/>
          </a:fontRef>
        </p:style>
        <p:txBody>
          <a:bodyPr>
            <a:normAutofit fontScale="32500" lnSpcReduction="20000"/>
          </a:bodyPr>
          <a:lstStyle/>
          <a:p>
            <a:pPr algn="ctr">
              <a:lnSpc>
                <a:spcPct val="120000"/>
              </a:lnSpc>
              <a:defRPr/>
            </a:pPr>
            <a:r>
              <a:rPr lang="fr-FR" sz="11200" dirty="0" smtClean="0">
                <a:ln w="12700">
                  <a:gradFill>
                    <a:gsLst>
                      <a:gs pos="0">
                        <a:schemeClr val="accent1">
                          <a:tint val="66000"/>
                          <a:satMod val="160000"/>
                        </a:schemeClr>
                      </a:gs>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solid"/>
                </a:ln>
                <a:solidFill>
                  <a:schemeClr val="bg2">
                    <a:lumMod val="50000"/>
                  </a:schemeClr>
                </a:solidFill>
                <a:effectLst>
                  <a:outerShdw blurRad="41275" dist="20320" dir="1800000" algn="tl" rotWithShape="0">
                    <a:srgbClr val="000000">
                      <a:alpha val="40000"/>
                    </a:srgbClr>
                  </a:outerShdw>
                </a:effectLst>
              </a:rPr>
              <a:t>      </a:t>
            </a:r>
            <a:r>
              <a:rPr lang="fr-FR" sz="11200" dirty="0" err="1" smtClean="0">
                <a:ln w="12700">
                  <a:gradFill>
                    <a:gsLst>
                      <a:gs pos="0">
                        <a:schemeClr val="accent1">
                          <a:tint val="66000"/>
                          <a:satMod val="160000"/>
                        </a:schemeClr>
                      </a:gs>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solid"/>
                </a:ln>
                <a:solidFill>
                  <a:schemeClr val="bg2">
                    <a:lumMod val="50000"/>
                  </a:schemeClr>
                </a:solidFill>
                <a:effectLst>
                  <a:outerShdw blurRad="41275" dist="20320" dir="1800000" algn="tl" rotWithShape="0">
                    <a:srgbClr val="000000">
                      <a:alpha val="40000"/>
                    </a:srgbClr>
                  </a:outerShdw>
                </a:effectLst>
              </a:rPr>
              <a:t>Results</a:t>
            </a:r>
            <a:r>
              <a:rPr lang="fr-FR" sz="11200" dirty="0" smtClean="0">
                <a:ln w="12700">
                  <a:gradFill>
                    <a:gsLst>
                      <a:gs pos="0">
                        <a:schemeClr val="accent1">
                          <a:tint val="66000"/>
                          <a:satMod val="160000"/>
                        </a:schemeClr>
                      </a:gs>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solid"/>
                </a:ln>
                <a:solidFill>
                  <a:schemeClr val="bg2">
                    <a:lumMod val="50000"/>
                  </a:schemeClr>
                </a:solidFill>
                <a:effectLst>
                  <a:outerShdw blurRad="41275" dist="20320" dir="1800000" algn="tl" rotWithShape="0">
                    <a:srgbClr val="000000">
                      <a:alpha val="40000"/>
                    </a:srgbClr>
                  </a:outerShdw>
                </a:effectLst>
              </a:rPr>
              <a:t> and </a:t>
            </a:r>
            <a:r>
              <a:rPr lang="fr-FR" sz="11200" dirty="0" err="1" smtClean="0">
                <a:ln w="12700">
                  <a:gradFill>
                    <a:gsLst>
                      <a:gs pos="0">
                        <a:schemeClr val="accent1">
                          <a:tint val="66000"/>
                          <a:satMod val="160000"/>
                        </a:schemeClr>
                      </a:gs>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solid"/>
                </a:ln>
                <a:solidFill>
                  <a:schemeClr val="bg2">
                    <a:lumMod val="50000"/>
                  </a:schemeClr>
                </a:solidFill>
                <a:effectLst>
                  <a:outerShdw blurRad="41275" dist="20320" dir="1800000" algn="tl" rotWithShape="0">
                    <a:srgbClr val="000000">
                      <a:alpha val="40000"/>
                    </a:srgbClr>
                  </a:outerShdw>
                </a:effectLst>
              </a:rPr>
              <a:t>Interpretation</a:t>
            </a:r>
            <a:endParaRPr lang="fr-FR" sz="11200" dirty="0">
              <a:ln w="12700">
                <a:gradFill>
                  <a:gsLst>
                    <a:gs pos="0">
                      <a:schemeClr val="accent1">
                        <a:tint val="66000"/>
                        <a:satMod val="160000"/>
                      </a:schemeClr>
                    </a:gs>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solid"/>
              </a:ln>
              <a:solidFill>
                <a:schemeClr val="bg2">
                  <a:lumMod val="50000"/>
                </a:schemeClr>
              </a:solidFill>
              <a:effectLst>
                <a:outerShdw blurRad="41275" dist="20320" dir="1800000" algn="tl" rotWithShape="0">
                  <a:srgbClr val="000000">
                    <a:alpha val="40000"/>
                  </a:srgbClr>
                </a:outerShdw>
              </a:effectLst>
            </a:endParaRPr>
          </a:p>
        </p:txBody>
      </p:sp>
      <p:sp>
        <p:nvSpPr>
          <p:cNvPr id="65537" name="Rectangle 1"/>
          <p:cNvSpPr>
            <a:spLocks noChangeArrowheads="1"/>
          </p:cNvSpPr>
          <p:nvPr/>
        </p:nvSpPr>
        <p:spPr bwMode="auto">
          <a:xfrm>
            <a:off x="357158" y="3714752"/>
            <a:ext cx="521297" cy="1015663"/>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p>
          <a:p>
            <a:pPr marL="0" marR="0" lvl="0" indent="0" algn="just" defTabSz="914400" rtl="0" eaLnBrk="1" fontAlgn="base" latinLnBrk="0" hangingPunct="1">
              <a:lnSpc>
                <a:spcPct val="100000"/>
              </a:lnSpc>
              <a:spcBef>
                <a:spcPct val="0"/>
              </a:spcBef>
              <a:spcAft>
                <a:spcPct val="0"/>
              </a:spcAft>
              <a:buClrTx/>
              <a:buSzTx/>
              <a:buFontTx/>
              <a:buNone/>
              <a:tabLst/>
            </a:pPr>
            <a:endParaRPr lang="en-US" sz="1500" b="1" dirty="0">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500" b="0" i="0" u="none" strike="noStrike" cap="none" normalizeH="0" baseline="0" dirty="0" smtClean="0">
              <a:ln>
                <a:noFill/>
              </a:ln>
              <a:solidFill>
                <a:schemeClr val="tx1"/>
              </a:solidFill>
              <a:effectLst/>
              <a:latin typeface="Arial" pitchFamily="34" charset="0"/>
            </a:endParaRPr>
          </a:p>
        </p:txBody>
      </p:sp>
      <p:graphicFrame>
        <p:nvGraphicFramePr>
          <p:cNvPr id="12" name="Tableau 11"/>
          <p:cNvGraphicFramePr>
            <a:graphicFrameLocks noGrp="1"/>
          </p:cNvGraphicFramePr>
          <p:nvPr/>
        </p:nvGraphicFramePr>
        <p:xfrm>
          <a:off x="142844" y="2357430"/>
          <a:ext cx="4500593" cy="2980378"/>
        </p:xfrm>
        <a:graphic>
          <a:graphicData uri="http://schemas.openxmlformats.org/drawingml/2006/table">
            <a:tbl>
              <a:tblPr/>
              <a:tblGrid>
                <a:gridCol w="918570"/>
                <a:gridCol w="775694"/>
                <a:gridCol w="546772"/>
                <a:gridCol w="645588"/>
                <a:gridCol w="726286"/>
                <a:gridCol w="887683"/>
              </a:tblGrid>
              <a:tr h="785818">
                <a:tc>
                  <a:txBody>
                    <a:bodyPr/>
                    <a:lstStyle/>
                    <a:p>
                      <a:pPr algn="just">
                        <a:lnSpc>
                          <a:spcPct val="150000"/>
                        </a:lnSpc>
                        <a:spcAft>
                          <a:spcPts val="0"/>
                        </a:spcAft>
                      </a:pPr>
                      <a:r>
                        <a:rPr lang="en-US" sz="1100" b="0" spc="-15" dirty="0">
                          <a:solidFill>
                            <a:srgbClr val="000000"/>
                          </a:solidFill>
                          <a:latin typeface="Times New Roman"/>
                          <a:ea typeface="Arial Unicode MS"/>
                          <a:cs typeface="Times New Roman"/>
                        </a:rPr>
                        <a:t>Educational level</a:t>
                      </a:r>
                      <a:endParaRPr lang="fr-FR" sz="1100" b="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100" b="0" spc="-15">
                          <a:solidFill>
                            <a:srgbClr val="000000"/>
                          </a:solidFill>
                          <a:latin typeface="Times New Roman"/>
                          <a:ea typeface="Arial Unicode MS"/>
                          <a:cs typeface="Times New Roman"/>
                        </a:rPr>
                        <a:t>Gender</a:t>
                      </a:r>
                      <a:endParaRPr lang="fr-FR" sz="1100" b="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100" b="0" spc="-15">
                          <a:solidFill>
                            <a:srgbClr val="000000"/>
                          </a:solidFill>
                          <a:latin typeface="Times New Roman"/>
                          <a:ea typeface="Arial Unicode MS"/>
                          <a:cs typeface="Times New Roman"/>
                        </a:rPr>
                        <a:t>10-14</a:t>
                      </a:r>
                      <a:endParaRPr lang="fr-FR" sz="1100" b="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100" b="0" spc="-15">
                          <a:solidFill>
                            <a:srgbClr val="000000"/>
                          </a:solidFill>
                          <a:latin typeface="Times New Roman"/>
                          <a:ea typeface="Arial Unicode MS"/>
                          <a:cs typeface="Times New Roman"/>
                        </a:rPr>
                        <a:t>14-25</a:t>
                      </a:r>
                      <a:endParaRPr lang="fr-FR" sz="1100" b="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100" b="0" spc="-15" dirty="0">
                          <a:solidFill>
                            <a:srgbClr val="000000"/>
                          </a:solidFill>
                          <a:latin typeface="Times New Roman"/>
                          <a:ea typeface="Arial Unicode MS"/>
                          <a:cs typeface="Times New Roman"/>
                        </a:rPr>
                        <a:t>More than 25</a:t>
                      </a:r>
                      <a:endParaRPr lang="fr-FR" sz="1100" b="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100" b="0" spc="-15" dirty="0">
                          <a:solidFill>
                            <a:srgbClr val="000000"/>
                          </a:solidFill>
                          <a:latin typeface="Times New Roman"/>
                          <a:ea typeface="Arial Unicode MS"/>
                          <a:cs typeface="Times New Roman"/>
                        </a:rPr>
                        <a:t>I </a:t>
                      </a:r>
                      <a:r>
                        <a:rPr lang="en-US" sz="1100" b="0" spc="-15" dirty="0" smtClean="0">
                          <a:solidFill>
                            <a:srgbClr val="000000"/>
                          </a:solidFill>
                          <a:latin typeface="Times New Roman"/>
                          <a:ea typeface="Arial Unicode MS"/>
                          <a:cs typeface="Times New Roman"/>
                        </a:rPr>
                        <a:t>do</a:t>
                      </a:r>
                      <a:r>
                        <a:rPr lang="en-US" sz="1100" b="0" spc="-15" baseline="0" dirty="0" smtClean="0">
                          <a:solidFill>
                            <a:srgbClr val="000000"/>
                          </a:solidFill>
                          <a:latin typeface="Times New Roman"/>
                          <a:ea typeface="Arial Unicode MS"/>
                          <a:cs typeface="Times New Roman"/>
                        </a:rPr>
                        <a:t> </a:t>
                      </a:r>
                      <a:r>
                        <a:rPr lang="en-US" sz="1100" b="0" spc="-15" dirty="0" smtClean="0">
                          <a:solidFill>
                            <a:srgbClr val="000000"/>
                          </a:solidFill>
                          <a:latin typeface="Times New Roman"/>
                          <a:ea typeface="Arial Unicode MS"/>
                          <a:cs typeface="Times New Roman"/>
                        </a:rPr>
                        <a:t>not </a:t>
                      </a:r>
                      <a:r>
                        <a:rPr lang="en-US" sz="1100" b="0" spc="-15" dirty="0">
                          <a:solidFill>
                            <a:srgbClr val="000000"/>
                          </a:solidFill>
                          <a:latin typeface="Times New Roman"/>
                          <a:ea typeface="Arial Unicode MS"/>
                          <a:cs typeface="Times New Roman"/>
                        </a:rPr>
                        <a:t>know</a:t>
                      </a:r>
                      <a:endParaRPr lang="fr-FR" sz="1100" b="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8684">
                <a:tc rowSpan="2">
                  <a:txBody>
                    <a:bodyPr/>
                    <a:lstStyle/>
                    <a:p>
                      <a:pPr algn="just">
                        <a:lnSpc>
                          <a:spcPct val="150000"/>
                        </a:lnSpc>
                        <a:spcAft>
                          <a:spcPts val="0"/>
                        </a:spcAft>
                      </a:pPr>
                      <a:r>
                        <a:rPr lang="en-US" sz="1300" b="0" spc="-15" dirty="0">
                          <a:solidFill>
                            <a:srgbClr val="000000"/>
                          </a:solidFill>
                          <a:latin typeface="Times New Roman"/>
                          <a:ea typeface="Arial Unicode MS"/>
                          <a:cs typeface="Times New Roman"/>
                        </a:rPr>
                        <a:t>Secondary</a:t>
                      </a:r>
                      <a:endParaRPr lang="fr-FR" sz="1100" b="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300" spc="-15">
                          <a:solidFill>
                            <a:srgbClr val="000000"/>
                          </a:solidFill>
                          <a:latin typeface="Times New Roman"/>
                          <a:ea typeface="Arial Unicode MS"/>
                          <a:cs typeface="Times New Roman"/>
                        </a:rPr>
                        <a:t>Male</a:t>
                      </a:r>
                      <a:endParaRPr lang="fr-F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spc="-15" dirty="0">
                          <a:solidFill>
                            <a:srgbClr val="000000"/>
                          </a:solidFill>
                          <a:latin typeface="Times New Roman"/>
                          <a:ea typeface="Arial Unicode MS"/>
                          <a:cs typeface="Times New Roman"/>
                        </a:rPr>
                        <a:t>0</a:t>
                      </a:r>
                      <a:endParaRPr lang="fr-FR"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spc="-15" dirty="0">
                          <a:solidFill>
                            <a:srgbClr val="000000"/>
                          </a:solidFill>
                          <a:latin typeface="Times New Roman"/>
                          <a:ea typeface="Arial Unicode MS"/>
                          <a:cs typeface="Times New Roman"/>
                        </a:rPr>
                        <a:t>2</a:t>
                      </a:r>
                      <a:endParaRPr lang="fr-FR"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b="1" spc="-15" dirty="0">
                          <a:solidFill>
                            <a:srgbClr val="0070C0"/>
                          </a:solidFill>
                          <a:latin typeface="Times New Roman"/>
                          <a:ea typeface="Arial Unicode MS"/>
                          <a:cs typeface="Times New Roman"/>
                        </a:rPr>
                        <a:t>18</a:t>
                      </a:r>
                      <a:endParaRPr lang="fr-FR" sz="2400" b="1" dirty="0">
                        <a:solidFill>
                          <a:srgbClr val="0070C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spc="-15" dirty="0">
                          <a:solidFill>
                            <a:srgbClr val="000000"/>
                          </a:solidFill>
                          <a:latin typeface="Times New Roman"/>
                          <a:ea typeface="Arial Unicode MS"/>
                          <a:cs typeface="Times New Roman"/>
                        </a:rPr>
                        <a:t>0</a:t>
                      </a:r>
                      <a:endParaRPr lang="fr-FR"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0102">
                <a:tc vMerge="1">
                  <a:txBody>
                    <a:bodyPr/>
                    <a:lstStyle/>
                    <a:p>
                      <a:endParaRPr lang="fr-FR"/>
                    </a:p>
                  </a:txBody>
                  <a:tcPr/>
                </a:tc>
                <a:tc>
                  <a:txBody>
                    <a:bodyPr/>
                    <a:lstStyle/>
                    <a:p>
                      <a:pPr algn="just">
                        <a:lnSpc>
                          <a:spcPct val="150000"/>
                        </a:lnSpc>
                        <a:spcAft>
                          <a:spcPts val="0"/>
                        </a:spcAft>
                      </a:pPr>
                      <a:r>
                        <a:rPr lang="en-US" sz="1300" spc="-15">
                          <a:solidFill>
                            <a:srgbClr val="000000"/>
                          </a:solidFill>
                          <a:latin typeface="Times New Roman"/>
                          <a:ea typeface="Arial Unicode MS"/>
                          <a:cs typeface="Times New Roman"/>
                        </a:rPr>
                        <a:t>Female</a:t>
                      </a:r>
                      <a:endParaRPr lang="fr-F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spc="-15">
                          <a:solidFill>
                            <a:srgbClr val="000000"/>
                          </a:solidFill>
                          <a:latin typeface="Times New Roman"/>
                          <a:ea typeface="Arial Unicode MS"/>
                          <a:cs typeface="Times New Roman"/>
                        </a:rPr>
                        <a:t>0</a:t>
                      </a:r>
                      <a:endParaRPr lang="fr-FR" sz="2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spc="-15" dirty="0">
                          <a:solidFill>
                            <a:srgbClr val="000000"/>
                          </a:solidFill>
                          <a:latin typeface="Times New Roman"/>
                          <a:ea typeface="Arial Unicode MS"/>
                          <a:cs typeface="Times New Roman"/>
                        </a:rPr>
                        <a:t>0</a:t>
                      </a:r>
                      <a:endParaRPr lang="fr-FR"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b="1" spc="-15" dirty="0">
                          <a:solidFill>
                            <a:srgbClr val="0070C0"/>
                          </a:solidFill>
                          <a:latin typeface="Times New Roman"/>
                          <a:ea typeface="Arial Unicode MS"/>
                          <a:cs typeface="Times New Roman"/>
                        </a:rPr>
                        <a:t>20</a:t>
                      </a:r>
                      <a:endParaRPr lang="fr-FR" sz="2400" b="1" dirty="0">
                        <a:solidFill>
                          <a:srgbClr val="0070C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spc="-15" dirty="0">
                          <a:solidFill>
                            <a:srgbClr val="000000"/>
                          </a:solidFill>
                          <a:latin typeface="Times New Roman"/>
                          <a:ea typeface="Arial Unicode MS"/>
                          <a:cs typeface="Times New Roman"/>
                        </a:rPr>
                        <a:t>0</a:t>
                      </a:r>
                      <a:endParaRPr lang="fr-FR"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8684">
                <a:tc rowSpan="2">
                  <a:txBody>
                    <a:bodyPr/>
                    <a:lstStyle/>
                    <a:p>
                      <a:pPr algn="just">
                        <a:lnSpc>
                          <a:spcPct val="150000"/>
                        </a:lnSpc>
                        <a:spcAft>
                          <a:spcPts val="0"/>
                        </a:spcAft>
                      </a:pPr>
                      <a:r>
                        <a:rPr lang="en-US" sz="1300" b="0" spc="-15" dirty="0">
                          <a:solidFill>
                            <a:srgbClr val="000000"/>
                          </a:solidFill>
                          <a:latin typeface="Times New Roman"/>
                          <a:ea typeface="Arial Unicode MS"/>
                          <a:cs typeface="Times New Roman"/>
                        </a:rPr>
                        <a:t>University</a:t>
                      </a:r>
                      <a:endParaRPr lang="fr-FR" sz="1100" b="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300" spc="-15">
                          <a:solidFill>
                            <a:srgbClr val="000000"/>
                          </a:solidFill>
                          <a:latin typeface="Times New Roman"/>
                          <a:ea typeface="Arial Unicode MS"/>
                          <a:cs typeface="Times New Roman"/>
                        </a:rPr>
                        <a:t>Male</a:t>
                      </a:r>
                      <a:endParaRPr lang="fr-F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spc="-15">
                          <a:solidFill>
                            <a:srgbClr val="000000"/>
                          </a:solidFill>
                          <a:latin typeface="Times New Roman"/>
                          <a:ea typeface="Arial Unicode MS"/>
                          <a:cs typeface="Times New Roman"/>
                        </a:rPr>
                        <a:t>0</a:t>
                      </a:r>
                      <a:endParaRPr lang="fr-FR" sz="2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spc="-15">
                          <a:solidFill>
                            <a:srgbClr val="000000"/>
                          </a:solidFill>
                          <a:latin typeface="Times New Roman"/>
                          <a:ea typeface="Arial Unicode MS"/>
                          <a:cs typeface="Times New Roman"/>
                        </a:rPr>
                        <a:t>5</a:t>
                      </a:r>
                      <a:endParaRPr lang="fr-FR" sz="2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b="1" spc="-15" dirty="0">
                          <a:solidFill>
                            <a:srgbClr val="0070C0"/>
                          </a:solidFill>
                          <a:latin typeface="Times New Roman"/>
                          <a:ea typeface="Arial Unicode MS"/>
                          <a:cs typeface="Times New Roman"/>
                        </a:rPr>
                        <a:t>15</a:t>
                      </a:r>
                      <a:endParaRPr lang="fr-FR" sz="2400" b="1" dirty="0">
                        <a:solidFill>
                          <a:srgbClr val="0070C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spc="-15" dirty="0">
                          <a:solidFill>
                            <a:srgbClr val="000000"/>
                          </a:solidFill>
                          <a:latin typeface="Times New Roman"/>
                          <a:ea typeface="Arial Unicode MS"/>
                          <a:cs typeface="Times New Roman"/>
                        </a:rPr>
                        <a:t>0</a:t>
                      </a:r>
                      <a:endParaRPr lang="fr-FR"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8684">
                <a:tc vMerge="1">
                  <a:txBody>
                    <a:bodyPr/>
                    <a:lstStyle/>
                    <a:p>
                      <a:endParaRPr lang="fr-FR"/>
                    </a:p>
                  </a:txBody>
                  <a:tcPr/>
                </a:tc>
                <a:tc>
                  <a:txBody>
                    <a:bodyPr/>
                    <a:lstStyle/>
                    <a:p>
                      <a:pPr algn="just">
                        <a:lnSpc>
                          <a:spcPct val="150000"/>
                        </a:lnSpc>
                        <a:spcAft>
                          <a:spcPts val="0"/>
                        </a:spcAft>
                      </a:pPr>
                      <a:r>
                        <a:rPr lang="en-US" sz="1300" spc="-15">
                          <a:solidFill>
                            <a:srgbClr val="000000"/>
                          </a:solidFill>
                          <a:latin typeface="Times New Roman"/>
                          <a:ea typeface="Arial Unicode MS"/>
                          <a:cs typeface="Times New Roman"/>
                        </a:rPr>
                        <a:t>Female</a:t>
                      </a:r>
                      <a:endParaRPr lang="fr-F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spc="-15">
                          <a:solidFill>
                            <a:srgbClr val="000000"/>
                          </a:solidFill>
                          <a:latin typeface="Times New Roman"/>
                          <a:ea typeface="Arial Unicode MS"/>
                          <a:cs typeface="Times New Roman"/>
                        </a:rPr>
                        <a:t>0</a:t>
                      </a:r>
                      <a:endParaRPr lang="fr-FR" sz="2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spc="-15">
                          <a:solidFill>
                            <a:srgbClr val="000000"/>
                          </a:solidFill>
                          <a:latin typeface="Times New Roman"/>
                          <a:ea typeface="Arial Unicode MS"/>
                          <a:cs typeface="Times New Roman"/>
                        </a:rPr>
                        <a:t>1</a:t>
                      </a:r>
                      <a:endParaRPr lang="fr-FR" sz="2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b="1" spc="-15" dirty="0">
                          <a:solidFill>
                            <a:srgbClr val="0070C0"/>
                          </a:solidFill>
                          <a:latin typeface="Times New Roman"/>
                          <a:ea typeface="Arial Unicode MS"/>
                          <a:cs typeface="Times New Roman"/>
                        </a:rPr>
                        <a:t>19</a:t>
                      </a:r>
                      <a:endParaRPr lang="fr-FR" sz="2400" b="1" dirty="0">
                        <a:solidFill>
                          <a:srgbClr val="0070C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spc="-15" dirty="0">
                          <a:solidFill>
                            <a:srgbClr val="000000"/>
                          </a:solidFill>
                          <a:latin typeface="Times New Roman"/>
                          <a:ea typeface="Arial Unicode MS"/>
                          <a:cs typeface="Times New Roman"/>
                        </a:rPr>
                        <a:t>0</a:t>
                      </a:r>
                      <a:endParaRPr lang="fr-FR"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1265" name="Rectangle 1"/>
          <p:cNvSpPr>
            <a:spLocks noChangeArrowheads="1"/>
          </p:cNvSpPr>
          <p:nvPr/>
        </p:nvSpPr>
        <p:spPr bwMode="auto">
          <a:xfrm>
            <a:off x="857224" y="5286388"/>
            <a:ext cx="785818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0000"/>
                </a:solidFill>
                <a:effectLst/>
                <a:latin typeface="Times New Roman" pitchFamily="18" charset="0"/>
                <a:ea typeface="Arial Unicode MS" pitchFamily="34" charset="-128"/>
                <a:cs typeface="Times New Roman" pitchFamily="18" charset="0"/>
              </a:rPr>
              <a:t>Adolescents’ assumptions of:</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0000"/>
                </a:solidFill>
                <a:effectLst/>
                <a:latin typeface="Times New Roman" pitchFamily="18" charset="0"/>
                <a:ea typeface="Arial Unicode MS" pitchFamily="34" charset="-128"/>
                <a:cs typeface="Times New Roman" pitchFamily="18" charset="0"/>
              </a:rPr>
              <a:t>S1 Age range                                               S2 Age</a:t>
            </a:r>
            <a:r>
              <a:rPr kumimoji="0" lang="en-US" sz="2400" b="1" i="0" u="none" strike="noStrike" cap="none" normalizeH="0" dirty="0" smtClean="0">
                <a:ln>
                  <a:noFill/>
                </a:ln>
                <a:solidFill>
                  <a:srgbClr val="000000"/>
                </a:solidFill>
                <a:effectLst/>
                <a:latin typeface="Times New Roman" pitchFamily="18" charset="0"/>
                <a:ea typeface="Arial Unicode MS" pitchFamily="34" charset="-128"/>
                <a:cs typeface="Times New Roman" pitchFamily="18" charset="0"/>
              </a:rPr>
              <a:t> range</a:t>
            </a:r>
            <a:endParaRPr kumimoji="0" lang="en-US" sz="2400" b="1" i="0" u="none" strike="noStrike" cap="none" normalizeH="0" baseline="0" dirty="0" smtClean="0">
              <a:ln>
                <a:noFill/>
              </a:ln>
              <a:solidFill>
                <a:srgbClr val="000000"/>
              </a:solidFill>
              <a:effectLst/>
              <a:latin typeface="Times New Roman" pitchFamily="18" charset="0"/>
              <a:ea typeface="Arial Unicode MS" pitchFamily="34" charset="-128"/>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graphicFrame>
        <p:nvGraphicFramePr>
          <p:cNvPr id="13" name="Tableau 12"/>
          <p:cNvGraphicFramePr>
            <a:graphicFrameLocks noGrp="1"/>
          </p:cNvGraphicFramePr>
          <p:nvPr/>
        </p:nvGraphicFramePr>
        <p:xfrm>
          <a:off x="4714876" y="2357432"/>
          <a:ext cx="4214842" cy="3006697"/>
        </p:xfrm>
        <a:graphic>
          <a:graphicData uri="http://schemas.openxmlformats.org/drawingml/2006/table">
            <a:tbl>
              <a:tblPr/>
              <a:tblGrid>
                <a:gridCol w="853488"/>
                <a:gridCol w="710731"/>
                <a:gridCol w="569500"/>
                <a:gridCol w="515883"/>
                <a:gridCol w="782620"/>
                <a:gridCol w="782620"/>
              </a:tblGrid>
              <a:tr h="812137">
                <a:tc>
                  <a:txBody>
                    <a:bodyPr/>
                    <a:lstStyle/>
                    <a:p>
                      <a:pPr algn="just">
                        <a:lnSpc>
                          <a:spcPct val="150000"/>
                        </a:lnSpc>
                        <a:spcAft>
                          <a:spcPts val="0"/>
                        </a:spcAft>
                      </a:pPr>
                      <a:r>
                        <a:rPr lang="en-US" sz="1000" spc="-15" dirty="0">
                          <a:solidFill>
                            <a:srgbClr val="000000"/>
                          </a:solidFill>
                          <a:latin typeface="Times New Roman"/>
                          <a:ea typeface="Arial Unicode MS"/>
                          <a:cs typeface="Times New Roman"/>
                        </a:rPr>
                        <a:t>Educational level</a:t>
                      </a:r>
                      <a:endParaRPr lang="fr-FR"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200" spc="-15" dirty="0">
                          <a:solidFill>
                            <a:srgbClr val="000000"/>
                          </a:solidFill>
                          <a:latin typeface="Times New Roman"/>
                          <a:ea typeface="Arial Unicode MS"/>
                          <a:cs typeface="Times New Roman"/>
                        </a:rPr>
                        <a:t>Gender</a:t>
                      </a:r>
                      <a:endParaRPr lang="fr-FR"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200" spc="-15">
                          <a:solidFill>
                            <a:srgbClr val="000000"/>
                          </a:solidFill>
                          <a:latin typeface="Times New Roman"/>
                          <a:ea typeface="Arial Unicode MS"/>
                          <a:cs typeface="Times New Roman"/>
                        </a:rPr>
                        <a:t>10-14</a:t>
                      </a:r>
                      <a:endParaRPr lang="fr-F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200" spc="-15" dirty="0">
                          <a:solidFill>
                            <a:srgbClr val="000000"/>
                          </a:solidFill>
                          <a:latin typeface="Times New Roman"/>
                          <a:ea typeface="Arial Unicode MS"/>
                          <a:cs typeface="Times New Roman"/>
                        </a:rPr>
                        <a:t>14-25</a:t>
                      </a:r>
                      <a:endParaRPr lang="fr-FR"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200" spc="-15">
                          <a:solidFill>
                            <a:srgbClr val="000000"/>
                          </a:solidFill>
                          <a:latin typeface="Times New Roman"/>
                          <a:ea typeface="Arial Unicode MS"/>
                          <a:cs typeface="Times New Roman"/>
                        </a:rPr>
                        <a:t>More than 25</a:t>
                      </a:r>
                      <a:endParaRPr lang="fr-F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200" spc="-15" dirty="0">
                          <a:solidFill>
                            <a:srgbClr val="000000"/>
                          </a:solidFill>
                          <a:latin typeface="Times New Roman"/>
                          <a:ea typeface="Arial Unicode MS"/>
                          <a:cs typeface="Times New Roman"/>
                        </a:rPr>
                        <a:t>I </a:t>
                      </a:r>
                      <a:r>
                        <a:rPr lang="en-US" sz="1200" spc="-15" dirty="0" smtClean="0">
                          <a:solidFill>
                            <a:srgbClr val="000000"/>
                          </a:solidFill>
                          <a:latin typeface="Times New Roman"/>
                          <a:ea typeface="Arial Unicode MS"/>
                          <a:cs typeface="Times New Roman"/>
                        </a:rPr>
                        <a:t>do</a:t>
                      </a:r>
                      <a:r>
                        <a:rPr lang="en-US" sz="1200" spc="-15" baseline="0" dirty="0" smtClean="0">
                          <a:solidFill>
                            <a:srgbClr val="000000"/>
                          </a:solidFill>
                          <a:latin typeface="Times New Roman"/>
                          <a:ea typeface="Arial Unicode MS"/>
                          <a:cs typeface="Times New Roman"/>
                        </a:rPr>
                        <a:t> </a:t>
                      </a:r>
                      <a:r>
                        <a:rPr lang="en-US" sz="1200" spc="-15" dirty="0" smtClean="0">
                          <a:solidFill>
                            <a:srgbClr val="000000"/>
                          </a:solidFill>
                          <a:latin typeface="Times New Roman"/>
                          <a:ea typeface="Arial Unicode MS"/>
                          <a:cs typeface="Times New Roman"/>
                        </a:rPr>
                        <a:t>not </a:t>
                      </a:r>
                      <a:r>
                        <a:rPr lang="en-US" sz="1200" spc="-15" dirty="0">
                          <a:solidFill>
                            <a:srgbClr val="000000"/>
                          </a:solidFill>
                          <a:latin typeface="Times New Roman"/>
                          <a:ea typeface="Arial Unicode MS"/>
                          <a:cs typeface="Times New Roman"/>
                        </a:rPr>
                        <a:t>know</a:t>
                      </a:r>
                      <a:endParaRPr lang="fr-FR"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9907">
                <a:tc rowSpan="2">
                  <a:txBody>
                    <a:bodyPr/>
                    <a:lstStyle/>
                    <a:p>
                      <a:pPr algn="just">
                        <a:lnSpc>
                          <a:spcPct val="150000"/>
                        </a:lnSpc>
                        <a:spcAft>
                          <a:spcPts val="0"/>
                        </a:spcAft>
                      </a:pPr>
                      <a:r>
                        <a:rPr lang="en-US" sz="1300" spc="-15">
                          <a:solidFill>
                            <a:srgbClr val="000000"/>
                          </a:solidFill>
                          <a:latin typeface="Times New Roman"/>
                          <a:ea typeface="Arial Unicode MS"/>
                          <a:cs typeface="Times New Roman"/>
                        </a:rPr>
                        <a:t>Secondary</a:t>
                      </a:r>
                      <a:endParaRPr lang="fr-F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300" spc="-15">
                          <a:solidFill>
                            <a:srgbClr val="000000"/>
                          </a:solidFill>
                          <a:latin typeface="Times New Roman"/>
                          <a:ea typeface="Arial Unicode MS"/>
                          <a:cs typeface="Times New Roman"/>
                        </a:rPr>
                        <a:t>Male</a:t>
                      </a:r>
                      <a:endParaRPr lang="fr-F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spc="-15">
                          <a:solidFill>
                            <a:srgbClr val="000000"/>
                          </a:solidFill>
                          <a:latin typeface="Times New Roman"/>
                          <a:ea typeface="Arial Unicode MS"/>
                          <a:cs typeface="Times New Roman"/>
                        </a:rPr>
                        <a:t>0</a:t>
                      </a:r>
                      <a:endParaRPr lang="fr-FR" sz="2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b="1" spc="-15" dirty="0">
                          <a:solidFill>
                            <a:srgbClr val="0070C0"/>
                          </a:solidFill>
                          <a:latin typeface="Times New Roman"/>
                          <a:ea typeface="Arial Unicode MS"/>
                          <a:cs typeface="Times New Roman"/>
                        </a:rPr>
                        <a:t>19</a:t>
                      </a:r>
                      <a:endParaRPr lang="fr-FR" sz="2400" b="1" dirty="0">
                        <a:solidFill>
                          <a:srgbClr val="0070C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spc="-15" dirty="0">
                          <a:solidFill>
                            <a:srgbClr val="000000"/>
                          </a:solidFill>
                          <a:latin typeface="Times New Roman"/>
                          <a:ea typeface="Arial Unicode MS"/>
                          <a:cs typeface="Times New Roman"/>
                        </a:rPr>
                        <a:t>1</a:t>
                      </a:r>
                      <a:endParaRPr lang="fr-FR"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spc="-15">
                          <a:solidFill>
                            <a:srgbClr val="000000"/>
                          </a:solidFill>
                          <a:latin typeface="Times New Roman"/>
                          <a:ea typeface="Arial Unicode MS"/>
                          <a:cs typeface="Times New Roman"/>
                        </a:rPr>
                        <a:t>0</a:t>
                      </a:r>
                      <a:endParaRPr lang="fr-FR" sz="2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9907">
                <a:tc vMerge="1">
                  <a:txBody>
                    <a:bodyPr/>
                    <a:lstStyle/>
                    <a:p>
                      <a:endParaRPr lang="fr-FR"/>
                    </a:p>
                  </a:txBody>
                  <a:tcPr/>
                </a:tc>
                <a:tc>
                  <a:txBody>
                    <a:bodyPr/>
                    <a:lstStyle/>
                    <a:p>
                      <a:pPr algn="just">
                        <a:lnSpc>
                          <a:spcPct val="150000"/>
                        </a:lnSpc>
                        <a:spcAft>
                          <a:spcPts val="0"/>
                        </a:spcAft>
                      </a:pPr>
                      <a:r>
                        <a:rPr lang="en-US" sz="1300" spc="-15">
                          <a:solidFill>
                            <a:srgbClr val="000000"/>
                          </a:solidFill>
                          <a:latin typeface="Times New Roman"/>
                          <a:ea typeface="Arial Unicode MS"/>
                          <a:cs typeface="Times New Roman"/>
                        </a:rPr>
                        <a:t>Female</a:t>
                      </a:r>
                      <a:endParaRPr lang="fr-F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spc="-15">
                          <a:solidFill>
                            <a:srgbClr val="000000"/>
                          </a:solidFill>
                          <a:latin typeface="Times New Roman"/>
                          <a:ea typeface="Arial Unicode MS"/>
                          <a:cs typeface="Times New Roman"/>
                        </a:rPr>
                        <a:t>0</a:t>
                      </a:r>
                      <a:endParaRPr lang="fr-FR" sz="2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b="1" spc="-15" dirty="0">
                          <a:solidFill>
                            <a:srgbClr val="0070C0"/>
                          </a:solidFill>
                          <a:latin typeface="Times New Roman"/>
                          <a:ea typeface="Arial Unicode MS"/>
                          <a:cs typeface="Times New Roman"/>
                        </a:rPr>
                        <a:t>18</a:t>
                      </a:r>
                      <a:endParaRPr lang="fr-FR" sz="2400" b="1" dirty="0">
                        <a:solidFill>
                          <a:srgbClr val="0070C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spc="-15">
                          <a:solidFill>
                            <a:srgbClr val="000000"/>
                          </a:solidFill>
                          <a:latin typeface="Times New Roman"/>
                          <a:ea typeface="Arial Unicode MS"/>
                          <a:cs typeface="Times New Roman"/>
                        </a:rPr>
                        <a:t>0</a:t>
                      </a:r>
                      <a:endParaRPr lang="fr-FR" sz="2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spc="-15">
                          <a:solidFill>
                            <a:srgbClr val="000000"/>
                          </a:solidFill>
                          <a:latin typeface="Times New Roman"/>
                          <a:ea typeface="Arial Unicode MS"/>
                          <a:cs typeface="Times New Roman"/>
                        </a:rPr>
                        <a:t>2</a:t>
                      </a:r>
                      <a:endParaRPr lang="fr-FR" sz="2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9907">
                <a:tc rowSpan="2">
                  <a:txBody>
                    <a:bodyPr/>
                    <a:lstStyle/>
                    <a:p>
                      <a:pPr algn="just">
                        <a:lnSpc>
                          <a:spcPct val="150000"/>
                        </a:lnSpc>
                        <a:spcAft>
                          <a:spcPts val="0"/>
                        </a:spcAft>
                      </a:pPr>
                      <a:r>
                        <a:rPr lang="en-US" sz="1300" spc="-15" dirty="0">
                          <a:solidFill>
                            <a:srgbClr val="000000"/>
                          </a:solidFill>
                          <a:latin typeface="Times New Roman"/>
                          <a:ea typeface="Arial Unicode MS"/>
                          <a:cs typeface="Times New Roman"/>
                        </a:rPr>
                        <a:t>University</a:t>
                      </a:r>
                      <a:endParaRPr lang="fr-FR"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300" spc="-15">
                          <a:solidFill>
                            <a:srgbClr val="000000"/>
                          </a:solidFill>
                          <a:latin typeface="Times New Roman"/>
                          <a:ea typeface="Arial Unicode MS"/>
                          <a:cs typeface="Times New Roman"/>
                        </a:rPr>
                        <a:t>Male</a:t>
                      </a:r>
                      <a:endParaRPr lang="fr-F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spc="-15">
                          <a:solidFill>
                            <a:srgbClr val="000000"/>
                          </a:solidFill>
                          <a:latin typeface="Times New Roman"/>
                          <a:ea typeface="Arial Unicode MS"/>
                          <a:cs typeface="Times New Roman"/>
                        </a:rPr>
                        <a:t>0</a:t>
                      </a:r>
                      <a:endParaRPr lang="fr-FR" sz="2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b="1" spc="-15" dirty="0">
                          <a:solidFill>
                            <a:srgbClr val="0070C0"/>
                          </a:solidFill>
                          <a:latin typeface="Times New Roman"/>
                          <a:ea typeface="Arial Unicode MS"/>
                          <a:cs typeface="Times New Roman"/>
                        </a:rPr>
                        <a:t>16</a:t>
                      </a:r>
                      <a:endParaRPr lang="fr-FR" sz="2400" b="1" dirty="0">
                        <a:solidFill>
                          <a:srgbClr val="0070C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spc="-15">
                          <a:solidFill>
                            <a:srgbClr val="000000"/>
                          </a:solidFill>
                          <a:latin typeface="Times New Roman"/>
                          <a:ea typeface="Arial Unicode MS"/>
                          <a:cs typeface="Times New Roman"/>
                        </a:rPr>
                        <a:t>3</a:t>
                      </a:r>
                      <a:endParaRPr lang="fr-FR" sz="2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spc="-15">
                          <a:solidFill>
                            <a:srgbClr val="000000"/>
                          </a:solidFill>
                          <a:latin typeface="Times New Roman"/>
                          <a:ea typeface="Arial Unicode MS"/>
                          <a:cs typeface="Times New Roman"/>
                        </a:rPr>
                        <a:t>1</a:t>
                      </a:r>
                      <a:endParaRPr lang="fr-FR" sz="2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9907">
                <a:tc vMerge="1">
                  <a:txBody>
                    <a:bodyPr/>
                    <a:lstStyle/>
                    <a:p>
                      <a:endParaRPr lang="fr-FR"/>
                    </a:p>
                  </a:txBody>
                  <a:tcPr/>
                </a:tc>
                <a:tc>
                  <a:txBody>
                    <a:bodyPr/>
                    <a:lstStyle/>
                    <a:p>
                      <a:pPr algn="just">
                        <a:lnSpc>
                          <a:spcPct val="150000"/>
                        </a:lnSpc>
                        <a:spcAft>
                          <a:spcPts val="0"/>
                        </a:spcAft>
                      </a:pPr>
                      <a:r>
                        <a:rPr lang="en-US" sz="1300" spc="-15">
                          <a:solidFill>
                            <a:srgbClr val="000000"/>
                          </a:solidFill>
                          <a:latin typeface="Times New Roman"/>
                          <a:ea typeface="Arial Unicode MS"/>
                          <a:cs typeface="Times New Roman"/>
                        </a:rPr>
                        <a:t>Female</a:t>
                      </a:r>
                      <a:endParaRPr lang="fr-F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spc="-15">
                          <a:solidFill>
                            <a:srgbClr val="000000"/>
                          </a:solidFill>
                          <a:latin typeface="Times New Roman"/>
                          <a:ea typeface="Arial Unicode MS"/>
                          <a:cs typeface="Times New Roman"/>
                        </a:rPr>
                        <a:t>0</a:t>
                      </a:r>
                      <a:endParaRPr lang="fr-FR" sz="2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b="1" spc="-15" dirty="0">
                          <a:solidFill>
                            <a:srgbClr val="0070C0"/>
                          </a:solidFill>
                          <a:latin typeface="Times New Roman"/>
                          <a:ea typeface="Arial Unicode MS"/>
                          <a:cs typeface="Times New Roman"/>
                        </a:rPr>
                        <a:t>17</a:t>
                      </a:r>
                      <a:endParaRPr lang="fr-FR" sz="2400" b="1" dirty="0">
                        <a:solidFill>
                          <a:srgbClr val="0070C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spc="-15">
                          <a:solidFill>
                            <a:srgbClr val="000000"/>
                          </a:solidFill>
                          <a:latin typeface="Times New Roman"/>
                          <a:ea typeface="Arial Unicode MS"/>
                          <a:cs typeface="Times New Roman"/>
                        </a:rPr>
                        <a:t>0</a:t>
                      </a:r>
                      <a:endParaRPr lang="fr-FR" sz="2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spc="-15" dirty="0">
                          <a:solidFill>
                            <a:srgbClr val="000000"/>
                          </a:solidFill>
                          <a:latin typeface="Times New Roman"/>
                          <a:ea typeface="Arial Unicode MS"/>
                          <a:cs typeface="Times New Roman"/>
                        </a:rPr>
                        <a:t>3</a:t>
                      </a:r>
                      <a:endParaRPr lang="fr-FR"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au 7"/>
          <p:cNvGraphicFramePr>
            <a:graphicFrameLocks noGrp="1"/>
          </p:cNvGraphicFramePr>
          <p:nvPr/>
        </p:nvGraphicFramePr>
        <p:xfrm>
          <a:off x="428594" y="1000108"/>
          <a:ext cx="4286281" cy="3714777"/>
        </p:xfrm>
        <a:graphic>
          <a:graphicData uri="http://schemas.openxmlformats.org/drawingml/2006/table">
            <a:tbl>
              <a:tblPr/>
              <a:tblGrid>
                <a:gridCol w="857033"/>
                <a:gridCol w="857033"/>
                <a:gridCol w="857033"/>
                <a:gridCol w="857591"/>
                <a:gridCol w="857591"/>
              </a:tblGrid>
              <a:tr h="1031881">
                <a:tc>
                  <a:txBody>
                    <a:bodyPr/>
                    <a:lstStyle/>
                    <a:p>
                      <a:pPr algn="just">
                        <a:lnSpc>
                          <a:spcPct val="150000"/>
                        </a:lnSpc>
                        <a:spcAft>
                          <a:spcPts val="0"/>
                        </a:spcAft>
                      </a:pPr>
                      <a:r>
                        <a:rPr lang="en-US" sz="1000" b="0" spc="-15" dirty="0">
                          <a:solidFill>
                            <a:srgbClr val="000000"/>
                          </a:solidFill>
                          <a:latin typeface="Times New Roman"/>
                          <a:ea typeface="Arial Unicode MS"/>
                          <a:cs typeface="Times New Roman"/>
                        </a:rPr>
                        <a:t>Educational level</a:t>
                      </a:r>
                      <a:endParaRPr lang="fr-FR" sz="1100" b="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200" b="1" spc="-15" dirty="0">
                          <a:solidFill>
                            <a:srgbClr val="000000"/>
                          </a:solidFill>
                          <a:latin typeface="Times New Roman"/>
                          <a:ea typeface="Arial Unicode MS"/>
                          <a:cs typeface="Times New Roman"/>
                        </a:rPr>
                        <a:t>Gender</a:t>
                      </a:r>
                      <a:endParaRPr lang="fr-FR" sz="11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200" b="1" spc="-15" dirty="0">
                          <a:solidFill>
                            <a:srgbClr val="000000"/>
                          </a:solidFill>
                          <a:latin typeface="Times New Roman"/>
                          <a:ea typeface="Arial Unicode MS"/>
                          <a:cs typeface="Times New Roman"/>
                        </a:rPr>
                        <a:t>S1 is a boy</a:t>
                      </a:r>
                      <a:endParaRPr lang="fr-FR" sz="11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200" b="1" spc="-15" dirty="0">
                          <a:solidFill>
                            <a:srgbClr val="000000"/>
                          </a:solidFill>
                          <a:latin typeface="Times New Roman"/>
                          <a:ea typeface="Arial Unicode MS"/>
                          <a:cs typeface="Times New Roman"/>
                        </a:rPr>
                        <a:t>S1 is a girl</a:t>
                      </a:r>
                      <a:endParaRPr lang="fr-FR" sz="11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200" b="1" spc="-15" dirty="0">
                          <a:solidFill>
                            <a:srgbClr val="000000"/>
                          </a:solidFill>
                          <a:latin typeface="Times New Roman"/>
                          <a:ea typeface="Arial Unicode MS"/>
                          <a:cs typeface="Times New Roman"/>
                        </a:rPr>
                        <a:t>I do not know</a:t>
                      </a:r>
                      <a:endParaRPr lang="fr-FR" sz="11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70724">
                <a:tc rowSpan="2">
                  <a:txBody>
                    <a:bodyPr/>
                    <a:lstStyle/>
                    <a:p>
                      <a:pPr algn="just">
                        <a:lnSpc>
                          <a:spcPct val="150000"/>
                        </a:lnSpc>
                        <a:spcAft>
                          <a:spcPts val="0"/>
                        </a:spcAft>
                      </a:pPr>
                      <a:r>
                        <a:rPr lang="en-US" sz="1300" spc="-15" dirty="0">
                          <a:solidFill>
                            <a:srgbClr val="000000"/>
                          </a:solidFill>
                          <a:latin typeface="Times New Roman"/>
                          <a:ea typeface="Arial Unicode MS"/>
                          <a:cs typeface="Times New Roman"/>
                        </a:rPr>
                        <a:t>Secondary</a:t>
                      </a:r>
                      <a:endParaRPr lang="fr-FR"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300" spc="-15">
                          <a:solidFill>
                            <a:srgbClr val="000000"/>
                          </a:solidFill>
                          <a:latin typeface="Times New Roman"/>
                          <a:ea typeface="Arial Unicode MS"/>
                          <a:cs typeface="Times New Roman"/>
                        </a:rPr>
                        <a:t>Male</a:t>
                      </a:r>
                      <a:endParaRPr lang="fr-F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2400" b="1" spc="-15" dirty="0">
                          <a:solidFill>
                            <a:srgbClr val="0070C0"/>
                          </a:solidFill>
                          <a:latin typeface="Times New Roman"/>
                          <a:ea typeface="Arial Unicode MS"/>
                          <a:cs typeface="Times New Roman"/>
                        </a:rPr>
                        <a:t>14</a:t>
                      </a:r>
                      <a:endParaRPr lang="fr-FR" sz="2400" b="1" dirty="0">
                        <a:solidFill>
                          <a:srgbClr val="0070C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2400" b="1" spc="-15">
                          <a:solidFill>
                            <a:srgbClr val="0070C0"/>
                          </a:solidFill>
                          <a:latin typeface="Times New Roman"/>
                          <a:ea typeface="Arial Unicode MS"/>
                          <a:cs typeface="Times New Roman"/>
                        </a:rPr>
                        <a:t>4</a:t>
                      </a:r>
                      <a:endParaRPr lang="fr-FR" sz="2400" b="1">
                        <a:solidFill>
                          <a:srgbClr val="0070C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2400" spc="-15">
                          <a:solidFill>
                            <a:srgbClr val="000000"/>
                          </a:solidFill>
                          <a:latin typeface="Times New Roman"/>
                          <a:ea typeface="Arial Unicode MS"/>
                          <a:cs typeface="Times New Roman"/>
                        </a:rPr>
                        <a:t>2</a:t>
                      </a:r>
                      <a:endParaRPr lang="fr-FR" sz="2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70724">
                <a:tc vMerge="1">
                  <a:txBody>
                    <a:bodyPr/>
                    <a:lstStyle/>
                    <a:p>
                      <a:endParaRPr lang="fr-FR"/>
                    </a:p>
                  </a:txBody>
                  <a:tcPr/>
                </a:tc>
                <a:tc>
                  <a:txBody>
                    <a:bodyPr/>
                    <a:lstStyle/>
                    <a:p>
                      <a:pPr algn="just">
                        <a:lnSpc>
                          <a:spcPct val="150000"/>
                        </a:lnSpc>
                        <a:spcAft>
                          <a:spcPts val="0"/>
                        </a:spcAft>
                      </a:pPr>
                      <a:r>
                        <a:rPr lang="en-US" sz="1300" spc="-15">
                          <a:solidFill>
                            <a:srgbClr val="000000"/>
                          </a:solidFill>
                          <a:latin typeface="Times New Roman"/>
                          <a:ea typeface="Arial Unicode MS"/>
                          <a:cs typeface="Times New Roman"/>
                        </a:rPr>
                        <a:t>Female</a:t>
                      </a:r>
                      <a:endParaRPr lang="fr-F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2400" b="1" spc="-15" dirty="0">
                          <a:solidFill>
                            <a:srgbClr val="0070C0"/>
                          </a:solidFill>
                          <a:latin typeface="Times New Roman"/>
                          <a:ea typeface="Arial Unicode MS"/>
                          <a:cs typeface="Times New Roman"/>
                        </a:rPr>
                        <a:t>10</a:t>
                      </a:r>
                      <a:endParaRPr lang="fr-FR" sz="2400" b="1" dirty="0">
                        <a:solidFill>
                          <a:srgbClr val="0070C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2400" b="1" spc="-15" dirty="0">
                          <a:solidFill>
                            <a:srgbClr val="0070C0"/>
                          </a:solidFill>
                          <a:latin typeface="Times New Roman"/>
                          <a:ea typeface="Arial Unicode MS"/>
                          <a:cs typeface="Times New Roman"/>
                        </a:rPr>
                        <a:t>6</a:t>
                      </a:r>
                      <a:endParaRPr lang="fr-FR" sz="2400" b="1" dirty="0">
                        <a:solidFill>
                          <a:srgbClr val="0070C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2400" spc="-15">
                          <a:solidFill>
                            <a:srgbClr val="000000"/>
                          </a:solidFill>
                          <a:latin typeface="Times New Roman"/>
                          <a:ea typeface="Arial Unicode MS"/>
                          <a:cs typeface="Times New Roman"/>
                        </a:rPr>
                        <a:t>4</a:t>
                      </a:r>
                      <a:endParaRPr lang="fr-FR" sz="2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70724">
                <a:tc rowSpan="2">
                  <a:txBody>
                    <a:bodyPr/>
                    <a:lstStyle/>
                    <a:p>
                      <a:pPr algn="just">
                        <a:lnSpc>
                          <a:spcPct val="150000"/>
                        </a:lnSpc>
                        <a:spcAft>
                          <a:spcPts val="0"/>
                        </a:spcAft>
                      </a:pPr>
                      <a:r>
                        <a:rPr lang="en-US" sz="1300" spc="-15" dirty="0">
                          <a:solidFill>
                            <a:srgbClr val="000000"/>
                          </a:solidFill>
                          <a:latin typeface="Times New Roman"/>
                          <a:ea typeface="Arial Unicode MS"/>
                          <a:cs typeface="Times New Roman"/>
                        </a:rPr>
                        <a:t>University</a:t>
                      </a:r>
                      <a:endParaRPr lang="fr-FR"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300" spc="-15">
                          <a:solidFill>
                            <a:srgbClr val="000000"/>
                          </a:solidFill>
                          <a:latin typeface="Times New Roman"/>
                          <a:ea typeface="Arial Unicode MS"/>
                          <a:cs typeface="Times New Roman"/>
                        </a:rPr>
                        <a:t>Male</a:t>
                      </a:r>
                      <a:endParaRPr lang="fr-F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2400" b="1" spc="-15">
                          <a:solidFill>
                            <a:srgbClr val="0070C0"/>
                          </a:solidFill>
                          <a:latin typeface="Times New Roman"/>
                          <a:ea typeface="Arial Unicode MS"/>
                          <a:cs typeface="Times New Roman"/>
                        </a:rPr>
                        <a:t>12</a:t>
                      </a:r>
                      <a:endParaRPr lang="fr-FR" sz="2400" b="1">
                        <a:solidFill>
                          <a:srgbClr val="0070C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2400" b="1" spc="-15" dirty="0">
                          <a:solidFill>
                            <a:srgbClr val="0070C0"/>
                          </a:solidFill>
                          <a:latin typeface="Times New Roman"/>
                          <a:ea typeface="Arial Unicode MS"/>
                          <a:cs typeface="Times New Roman"/>
                        </a:rPr>
                        <a:t>3</a:t>
                      </a:r>
                      <a:endParaRPr lang="fr-FR" sz="2400" b="1" dirty="0">
                        <a:solidFill>
                          <a:srgbClr val="0070C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2400" spc="-15">
                          <a:solidFill>
                            <a:srgbClr val="000000"/>
                          </a:solidFill>
                          <a:latin typeface="Times New Roman"/>
                          <a:ea typeface="Arial Unicode MS"/>
                          <a:cs typeface="Times New Roman"/>
                        </a:rPr>
                        <a:t>5</a:t>
                      </a:r>
                      <a:endParaRPr lang="fr-FR" sz="2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70724">
                <a:tc vMerge="1">
                  <a:txBody>
                    <a:bodyPr/>
                    <a:lstStyle/>
                    <a:p>
                      <a:endParaRPr lang="fr-FR"/>
                    </a:p>
                  </a:txBody>
                  <a:tcPr/>
                </a:tc>
                <a:tc>
                  <a:txBody>
                    <a:bodyPr/>
                    <a:lstStyle/>
                    <a:p>
                      <a:pPr algn="just">
                        <a:lnSpc>
                          <a:spcPct val="150000"/>
                        </a:lnSpc>
                        <a:spcAft>
                          <a:spcPts val="0"/>
                        </a:spcAft>
                      </a:pPr>
                      <a:r>
                        <a:rPr lang="en-US" sz="1300" spc="-15" dirty="0">
                          <a:solidFill>
                            <a:srgbClr val="000000"/>
                          </a:solidFill>
                          <a:latin typeface="Times New Roman"/>
                          <a:ea typeface="Arial Unicode MS"/>
                          <a:cs typeface="Times New Roman"/>
                        </a:rPr>
                        <a:t>Female</a:t>
                      </a:r>
                      <a:endParaRPr lang="fr-FR"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2400" b="1" spc="-15" dirty="0">
                          <a:solidFill>
                            <a:srgbClr val="0070C0"/>
                          </a:solidFill>
                          <a:latin typeface="Times New Roman"/>
                          <a:ea typeface="Arial Unicode MS"/>
                          <a:cs typeface="Times New Roman"/>
                        </a:rPr>
                        <a:t>8</a:t>
                      </a:r>
                      <a:endParaRPr lang="fr-FR" sz="2400" b="1" dirty="0">
                        <a:solidFill>
                          <a:srgbClr val="0070C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2400" b="1" spc="-15" dirty="0">
                          <a:solidFill>
                            <a:srgbClr val="0070C0"/>
                          </a:solidFill>
                          <a:latin typeface="Times New Roman"/>
                          <a:ea typeface="Arial Unicode MS"/>
                          <a:cs typeface="Times New Roman"/>
                        </a:rPr>
                        <a:t>10</a:t>
                      </a:r>
                      <a:endParaRPr lang="fr-FR" sz="2400" b="1" dirty="0">
                        <a:solidFill>
                          <a:srgbClr val="0070C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2400" spc="-15" dirty="0">
                          <a:solidFill>
                            <a:srgbClr val="000000"/>
                          </a:solidFill>
                          <a:latin typeface="Times New Roman"/>
                          <a:ea typeface="Arial Unicode MS"/>
                          <a:cs typeface="Times New Roman"/>
                        </a:rPr>
                        <a:t>2</a:t>
                      </a:r>
                      <a:endParaRPr lang="fr-FR"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11" name="Tableau 10"/>
          <p:cNvGraphicFramePr>
            <a:graphicFrameLocks noGrp="1"/>
          </p:cNvGraphicFramePr>
          <p:nvPr/>
        </p:nvGraphicFramePr>
        <p:xfrm>
          <a:off x="4857751" y="1000109"/>
          <a:ext cx="4143406" cy="3714775"/>
        </p:xfrm>
        <a:graphic>
          <a:graphicData uri="http://schemas.openxmlformats.org/drawingml/2006/table">
            <a:tbl>
              <a:tblPr/>
              <a:tblGrid>
                <a:gridCol w="828466"/>
                <a:gridCol w="828466"/>
                <a:gridCol w="828466"/>
                <a:gridCol w="829004"/>
                <a:gridCol w="829004"/>
              </a:tblGrid>
              <a:tr h="1221967">
                <a:tc>
                  <a:txBody>
                    <a:bodyPr/>
                    <a:lstStyle/>
                    <a:p>
                      <a:pPr algn="just">
                        <a:lnSpc>
                          <a:spcPct val="150000"/>
                        </a:lnSpc>
                        <a:spcAft>
                          <a:spcPts val="0"/>
                        </a:spcAft>
                      </a:pPr>
                      <a:r>
                        <a:rPr lang="en-US" sz="1000" spc="-15" dirty="0">
                          <a:solidFill>
                            <a:srgbClr val="000000"/>
                          </a:solidFill>
                          <a:latin typeface="Times New Roman"/>
                          <a:ea typeface="Arial Unicode MS"/>
                          <a:cs typeface="Times New Roman"/>
                        </a:rPr>
                        <a:t>Educational level</a:t>
                      </a:r>
                      <a:endParaRPr lang="fr-FR"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200" b="1" spc="-15" dirty="0">
                          <a:solidFill>
                            <a:srgbClr val="000000"/>
                          </a:solidFill>
                          <a:latin typeface="Times New Roman"/>
                          <a:ea typeface="Arial Unicode MS"/>
                          <a:cs typeface="Times New Roman"/>
                        </a:rPr>
                        <a:t>Gender</a:t>
                      </a:r>
                      <a:endParaRPr lang="fr-FR" sz="11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200" b="1" spc="-15" dirty="0">
                          <a:solidFill>
                            <a:srgbClr val="000000"/>
                          </a:solidFill>
                          <a:latin typeface="Times New Roman"/>
                          <a:ea typeface="Arial Unicode MS"/>
                          <a:cs typeface="Times New Roman"/>
                        </a:rPr>
                        <a:t>S1 is a boy</a:t>
                      </a:r>
                      <a:endParaRPr lang="fr-FR" sz="11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200" b="1" spc="-15" dirty="0">
                          <a:solidFill>
                            <a:srgbClr val="000000"/>
                          </a:solidFill>
                          <a:latin typeface="Times New Roman"/>
                          <a:ea typeface="Arial Unicode MS"/>
                          <a:cs typeface="Times New Roman"/>
                        </a:rPr>
                        <a:t>S1 is a girl</a:t>
                      </a:r>
                      <a:endParaRPr lang="fr-FR" sz="11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200" b="1" spc="-15" dirty="0">
                          <a:solidFill>
                            <a:srgbClr val="000000"/>
                          </a:solidFill>
                          <a:latin typeface="Times New Roman"/>
                          <a:ea typeface="Arial Unicode MS"/>
                          <a:cs typeface="Times New Roman"/>
                        </a:rPr>
                        <a:t>I do not know</a:t>
                      </a:r>
                      <a:endParaRPr lang="fr-FR" sz="11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3202">
                <a:tc rowSpan="2">
                  <a:txBody>
                    <a:bodyPr/>
                    <a:lstStyle/>
                    <a:p>
                      <a:pPr algn="just">
                        <a:lnSpc>
                          <a:spcPct val="150000"/>
                        </a:lnSpc>
                        <a:spcAft>
                          <a:spcPts val="0"/>
                        </a:spcAft>
                      </a:pPr>
                      <a:r>
                        <a:rPr lang="en-US" sz="1300" spc="-15">
                          <a:solidFill>
                            <a:srgbClr val="000000"/>
                          </a:solidFill>
                          <a:latin typeface="Times New Roman"/>
                          <a:ea typeface="Arial Unicode MS"/>
                          <a:cs typeface="Times New Roman"/>
                        </a:rPr>
                        <a:t>Secondary</a:t>
                      </a:r>
                      <a:endParaRPr lang="fr-F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300" spc="-15">
                          <a:solidFill>
                            <a:srgbClr val="000000"/>
                          </a:solidFill>
                          <a:latin typeface="Times New Roman"/>
                          <a:ea typeface="Arial Unicode MS"/>
                          <a:cs typeface="Times New Roman"/>
                        </a:rPr>
                        <a:t>Male</a:t>
                      </a:r>
                      <a:endParaRPr lang="fr-F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2400" b="1" spc="-15" dirty="0">
                          <a:solidFill>
                            <a:srgbClr val="0070C0"/>
                          </a:solidFill>
                          <a:latin typeface="Times New Roman"/>
                          <a:ea typeface="Arial Unicode MS"/>
                          <a:cs typeface="Times New Roman"/>
                        </a:rPr>
                        <a:t>19</a:t>
                      </a:r>
                      <a:endParaRPr lang="fr-FR" sz="2400" b="1" dirty="0">
                        <a:solidFill>
                          <a:srgbClr val="0070C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2400" spc="-15">
                          <a:solidFill>
                            <a:srgbClr val="000000"/>
                          </a:solidFill>
                          <a:latin typeface="Times New Roman"/>
                          <a:ea typeface="Arial Unicode MS"/>
                          <a:cs typeface="Times New Roman"/>
                        </a:rPr>
                        <a:t>0</a:t>
                      </a:r>
                      <a:endParaRPr lang="fr-FR" sz="2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2400" spc="-15">
                          <a:solidFill>
                            <a:srgbClr val="000000"/>
                          </a:solidFill>
                          <a:latin typeface="Times New Roman"/>
                          <a:ea typeface="Arial Unicode MS"/>
                          <a:cs typeface="Times New Roman"/>
                        </a:rPr>
                        <a:t>1</a:t>
                      </a:r>
                      <a:endParaRPr lang="fr-FR" sz="2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3202">
                <a:tc vMerge="1">
                  <a:txBody>
                    <a:bodyPr/>
                    <a:lstStyle/>
                    <a:p>
                      <a:endParaRPr lang="fr-FR"/>
                    </a:p>
                  </a:txBody>
                  <a:tcPr/>
                </a:tc>
                <a:tc>
                  <a:txBody>
                    <a:bodyPr/>
                    <a:lstStyle/>
                    <a:p>
                      <a:pPr algn="just">
                        <a:lnSpc>
                          <a:spcPct val="150000"/>
                        </a:lnSpc>
                        <a:spcAft>
                          <a:spcPts val="0"/>
                        </a:spcAft>
                      </a:pPr>
                      <a:r>
                        <a:rPr lang="en-US" sz="1300" spc="-15">
                          <a:solidFill>
                            <a:srgbClr val="000000"/>
                          </a:solidFill>
                          <a:latin typeface="Times New Roman"/>
                          <a:ea typeface="Arial Unicode MS"/>
                          <a:cs typeface="Times New Roman"/>
                        </a:rPr>
                        <a:t>Female</a:t>
                      </a:r>
                      <a:endParaRPr lang="fr-F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2400" b="1" spc="-15" dirty="0">
                          <a:solidFill>
                            <a:srgbClr val="0070C0"/>
                          </a:solidFill>
                          <a:latin typeface="Times New Roman"/>
                          <a:ea typeface="Arial Unicode MS"/>
                          <a:cs typeface="Times New Roman"/>
                        </a:rPr>
                        <a:t>20</a:t>
                      </a:r>
                      <a:endParaRPr lang="fr-FR" sz="2400" b="1" dirty="0">
                        <a:solidFill>
                          <a:srgbClr val="0070C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2400" spc="-15">
                          <a:solidFill>
                            <a:srgbClr val="000000"/>
                          </a:solidFill>
                          <a:latin typeface="Times New Roman"/>
                          <a:ea typeface="Arial Unicode MS"/>
                          <a:cs typeface="Times New Roman"/>
                        </a:rPr>
                        <a:t>0</a:t>
                      </a:r>
                      <a:endParaRPr lang="fr-FR" sz="2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2400" spc="-15">
                          <a:solidFill>
                            <a:srgbClr val="000000"/>
                          </a:solidFill>
                          <a:latin typeface="Times New Roman"/>
                          <a:ea typeface="Arial Unicode MS"/>
                          <a:cs typeface="Times New Roman"/>
                        </a:rPr>
                        <a:t>0</a:t>
                      </a:r>
                      <a:endParaRPr lang="fr-FR" sz="2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3202">
                <a:tc rowSpan="2">
                  <a:txBody>
                    <a:bodyPr/>
                    <a:lstStyle/>
                    <a:p>
                      <a:pPr algn="just">
                        <a:lnSpc>
                          <a:spcPct val="150000"/>
                        </a:lnSpc>
                        <a:spcAft>
                          <a:spcPts val="0"/>
                        </a:spcAft>
                      </a:pPr>
                      <a:r>
                        <a:rPr lang="en-US" sz="1300" spc="-15" dirty="0">
                          <a:solidFill>
                            <a:srgbClr val="000000"/>
                          </a:solidFill>
                          <a:latin typeface="Times New Roman"/>
                          <a:ea typeface="Arial Unicode MS"/>
                          <a:cs typeface="Times New Roman"/>
                        </a:rPr>
                        <a:t>University</a:t>
                      </a:r>
                      <a:endParaRPr lang="fr-FR"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300" spc="-15">
                          <a:solidFill>
                            <a:srgbClr val="000000"/>
                          </a:solidFill>
                          <a:latin typeface="Times New Roman"/>
                          <a:ea typeface="Arial Unicode MS"/>
                          <a:cs typeface="Times New Roman"/>
                        </a:rPr>
                        <a:t>Male</a:t>
                      </a:r>
                      <a:endParaRPr lang="fr-F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2400" b="1" spc="-15" dirty="0">
                          <a:solidFill>
                            <a:srgbClr val="0070C0"/>
                          </a:solidFill>
                          <a:latin typeface="Times New Roman"/>
                          <a:ea typeface="Arial Unicode MS"/>
                          <a:cs typeface="Times New Roman"/>
                        </a:rPr>
                        <a:t>18</a:t>
                      </a:r>
                      <a:endParaRPr lang="fr-FR" sz="2400" b="1" dirty="0">
                        <a:solidFill>
                          <a:srgbClr val="0070C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2400" spc="-15">
                          <a:solidFill>
                            <a:srgbClr val="000000"/>
                          </a:solidFill>
                          <a:latin typeface="Times New Roman"/>
                          <a:ea typeface="Arial Unicode MS"/>
                          <a:cs typeface="Times New Roman"/>
                        </a:rPr>
                        <a:t>1</a:t>
                      </a:r>
                      <a:endParaRPr lang="fr-FR" sz="2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2400" spc="-15">
                          <a:solidFill>
                            <a:srgbClr val="000000"/>
                          </a:solidFill>
                          <a:latin typeface="Times New Roman"/>
                          <a:ea typeface="Arial Unicode MS"/>
                          <a:cs typeface="Times New Roman"/>
                        </a:rPr>
                        <a:t>1</a:t>
                      </a:r>
                      <a:endParaRPr lang="fr-FR" sz="2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3202">
                <a:tc vMerge="1">
                  <a:txBody>
                    <a:bodyPr/>
                    <a:lstStyle/>
                    <a:p>
                      <a:endParaRPr lang="fr-FR"/>
                    </a:p>
                  </a:txBody>
                  <a:tcPr/>
                </a:tc>
                <a:tc>
                  <a:txBody>
                    <a:bodyPr/>
                    <a:lstStyle/>
                    <a:p>
                      <a:pPr algn="just">
                        <a:lnSpc>
                          <a:spcPct val="150000"/>
                        </a:lnSpc>
                        <a:spcAft>
                          <a:spcPts val="0"/>
                        </a:spcAft>
                      </a:pPr>
                      <a:r>
                        <a:rPr lang="en-US" sz="1300" spc="-15">
                          <a:solidFill>
                            <a:srgbClr val="000000"/>
                          </a:solidFill>
                          <a:latin typeface="Times New Roman"/>
                          <a:ea typeface="Arial Unicode MS"/>
                          <a:cs typeface="Times New Roman"/>
                        </a:rPr>
                        <a:t>Female</a:t>
                      </a:r>
                      <a:endParaRPr lang="fr-F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2400" b="1" spc="-15" dirty="0">
                          <a:solidFill>
                            <a:srgbClr val="0070C0"/>
                          </a:solidFill>
                          <a:latin typeface="Times New Roman"/>
                          <a:ea typeface="Arial Unicode MS"/>
                          <a:cs typeface="Times New Roman"/>
                        </a:rPr>
                        <a:t>15</a:t>
                      </a:r>
                      <a:endParaRPr lang="fr-FR" sz="2400" b="1" dirty="0">
                        <a:solidFill>
                          <a:srgbClr val="0070C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2400" spc="-15">
                          <a:solidFill>
                            <a:srgbClr val="000000"/>
                          </a:solidFill>
                          <a:latin typeface="Times New Roman"/>
                          <a:ea typeface="Arial Unicode MS"/>
                          <a:cs typeface="Times New Roman"/>
                        </a:rPr>
                        <a:t>2</a:t>
                      </a:r>
                      <a:endParaRPr lang="fr-FR" sz="2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2400" spc="-15" dirty="0">
                          <a:solidFill>
                            <a:srgbClr val="000000"/>
                          </a:solidFill>
                          <a:latin typeface="Times New Roman"/>
                          <a:ea typeface="Arial Unicode MS"/>
                          <a:cs typeface="Times New Roman"/>
                        </a:rPr>
                        <a:t>3</a:t>
                      </a:r>
                      <a:endParaRPr lang="fr-FR"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1265" name="Rectangle 1"/>
          <p:cNvSpPr>
            <a:spLocks noChangeArrowheads="1"/>
          </p:cNvSpPr>
          <p:nvPr/>
        </p:nvSpPr>
        <p:spPr bwMode="auto">
          <a:xfrm>
            <a:off x="642910" y="5000636"/>
            <a:ext cx="8072494"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0000"/>
                </a:solidFill>
                <a:effectLst/>
                <a:latin typeface="Times New Roman" pitchFamily="18" charset="0"/>
                <a:ea typeface="Arial Unicode MS" pitchFamily="34" charset="-128"/>
                <a:cs typeface="Times New Roman" pitchFamily="18" charset="0"/>
              </a:rPr>
              <a:t>Adolescents’ perception of:</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70C0"/>
                </a:solidFill>
                <a:effectLst/>
                <a:latin typeface="Times New Roman" pitchFamily="18" charset="0"/>
                <a:ea typeface="Arial Unicode MS" pitchFamily="34" charset="-128"/>
                <a:cs typeface="Times New Roman" pitchFamily="18" charset="0"/>
              </a:rPr>
              <a:t>S1 Gender                                                              S2 Gender</a:t>
            </a:r>
            <a:endParaRPr kumimoji="0" lang="en-US" sz="2400" b="1" i="0" u="none" strike="noStrike" cap="none" normalizeH="0" baseline="0" dirty="0" smtClean="0">
              <a:ln>
                <a:noFill/>
              </a:ln>
              <a:solidFill>
                <a:srgbClr val="0070C0"/>
              </a:solidFill>
              <a:effectLst/>
              <a:latin typeface="Times New Roman" pitchFamily="18" charset="0"/>
              <a:cs typeface="Times New Roman" pitchFamily="18" charset="0"/>
            </a:endParaRPr>
          </a:p>
        </p:txBody>
      </p:sp>
    </p:spTree>
  </p:cSld>
  <p:clrMapOvr>
    <a:masterClrMapping/>
  </p:clrMapOvr>
  <p:transition spd="slow">
    <p:cover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nvGraphicFramePr>
        <p:xfrm>
          <a:off x="142844" y="1357300"/>
          <a:ext cx="4429156" cy="3064428"/>
        </p:xfrm>
        <a:graphic>
          <a:graphicData uri="http://schemas.openxmlformats.org/drawingml/2006/table">
            <a:tbl>
              <a:tblPr/>
              <a:tblGrid>
                <a:gridCol w="854750"/>
                <a:gridCol w="765672"/>
                <a:gridCol w="864225"/>
                <a:gridCol w="756198"/>
                <a:gridCol w="1188311"/>
              </a:tblGrid>
              <a:tr h="688118">
                <a:tc>
                  <a:txBody>
                    <a:bodyPr/>
                    <a:lstStyle/>
                    <a:p>
                      <a:pPr algn="just">
                        <a:lnSpc>
                          <a:spcPct val="150000"/>
                        </a:lnSpc>
                        <a:spcAft>
                          <a:spcPts val="0"/>
                        </a:spcAft>
                      </a:pPr>
                      <a:r>
                        <a:rPr lang="en-US" sz="900" spc="-15" dirty="0">
                          <a:solidFill>
                            <a:srgbClr val="000000"/>
                          </a:solidFill>
                          <a:latin typeface="Times New Roman"/>
                          <a:ea typeface="Arial Unicode MS"/>
                          <a:cs typeface="Times New Roman"/>
                        </a:rPr>
                        <a:t>Educational level</a:t>
                      </a:r>
                      <a:endParaRPr lang="fr-FR" sz="1000" dirty="0">
                        <a:latin typeface="Calibri"/>
                        <a:ea typeface="Calibri"/>
                        <a:cs typeface="Times New Roman"/>
                      </a:endParaRPr>
                    </a:p>
                  </a:txBody>
                  <a:tcPr marL="63286" marR="63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100" spc="-15">
                          <a:solidFill>
                            <a:srgbClr val="000000"/>
                          </a:solidFill>
                          <a:latin typeface="Times New Roman"/>
                          <a:ea typeface="Arial Unicode MS"/>
                          <a:cs typeface="Times New Roman"/>
                        </a:rPr>
                        <a:t>Gender</a:t>
                      </a:r>
                      <a:endParaRPr lang="fr-FR" sz="1000">
                        <a:latin typeface="Calibri"/>
                        <a:ea typeface="Calibri"/>
                        <a:cs typeface="Times New Roman"/>
                      </a:endParaRPr>
                    </a:p>
                  </a:txBody>
                  <a:tcPr marL="63286" marR="63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100" spc="-15" dirty="0">
                          <a:solidFill>
                            <a:srgbClr val="000000"/>
                          </a:solidFill>
                          <a:latin typeface="Times New Roman"/>
                          <a:ea typeface="Arial Unicode MS"/>
                          <a:cs typeface="Times New Roman"/>
                        </a:rPr>
                        <a:t>Normal</a:t>
                      </a:r>
                      <a:endParaRPr lang="fr-FR" sz="1000" dirty="0">
                        <a:latin typeface="Calibri"/>
                        <a:ea typeface="Calibri"/>
                        <a:cs typeface="Times New Roman"/>
                      </a:endParaRPr>
                    </a:p>
                  </a:txBody>
                  <a:tcPr marL="63286" marR="63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100" spc="-15" dirty="0">
                          <a:solidFill>
                            <a:srgbClr val="000000"/>
                          </a:solidFill>
                          <a:latin typeface="Times New Roman"/>
                          <a:ea typeface="Arial Unicode MS"/>
                          <a:cs typeface="Times New Roman"/>
                        </a:rPr>
                        <a:t>Polite</a:t>
                      </a:r>
                      <a:endParaRPr lang="fr-FR" sz="1000" dirty="0">
                        <a:latin typeface="Calibri"/>
                        <a:ea typeface="Calibri"/>
                        <a:cs typeface="Times New Roman"/>
                      </a:endParaRPr>
                    </a:p>
                  </a:txBody>
                  <a:tcPr marL="63286" marR="63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100" spc="-15">
                          <a:solidFill>
                            <a:srgbClr val="000000"/>
                          </a:solidFill>
                          <a:latin typeface="Times New Roman"/>
                          <a:ea typeface="Arial Unicode MS"/>
                          <a:cs typeface="Times New Roman"/>
                        </a:rPr>
                        <a:t>Narrow-minded</a:t>
                      </a:r>
                      <a:endParaRPr lang="fr-FR" sz="1000">
                        <a:latin typeface="Calibri"/>
                        <a:ea typeface="Calibri"/>
                        <a:cs typeface="Times New Roman"/>
                      </a:endParaRPr>
                    </a:p>
                  </a:txBody>
                  <a:tcPr marL="63286" marR="63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6623">
                <a:tc rowSpan="2">
                  <a:txBody>
                    <a:bodyPr/>
                    <a:lstStyle/>
                    <a:p>
                      <a:pPr algn="just">
                        <a:lnSpc>
                          <a:spcPct val="150000"/>
                        </a:lnSpc>
                        <a:spcAft>
                          <a:spcPts val="0"/>
                        </a:spcAft>
                      </a:pPr>
                      <a:r>
                        <a:rPr lang="en-US" sz="1200" spc="-15" dirty="0">
                          <a:solidFill>
                            <a:srgbClr val="000000"/>
                          </a:solidFill>
                          <a:latin typeface="Times New Roman"/>
                          <a:ea typeface="Arial Unicode MS"/>
                          <a:cs typeface="Times New Roman"/>
                        </a:rPr>
                        <a:t>Secondary</a:t>
                      </a:r>
                      <a:endParaRPr lang="fr-FR" sz="1000" dirty="0">
                        <a:latin typeface="Calibri"/>
                        <a:ea typeface="Calibri"/>
                        <a:cs typeface="Times New Roman"/>
                      </a:endParaRPr>
                    </a:p>
                  </a:txBody>
                  <a:tcPr marL="63286" marR="63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200" spc="-15">
                          <a:solidFill>
                            <a:srgbClr val="000000"/>
                          </a:solidFill>
                          <a:latin typeface="Times New Roman"/>
                          <a:ea typeface="Arial Unicode MS"/>
                          <a:cs typeface="Times New Roman"/>
                        </a:rPr>
                        <a:t>Male</a:t>
                      </a:r>
                      <a:endParaRPr lang="fr-FR" sz="1000">
                        <a:latin typeface="Calibri"/>
                        <a:ea typeface="Calibri"/>
                        <a:cs typeface="Times New Roman"/>
                      </a:endParaRPr>
                    </a:p>
                  </a:txBody>
                  <a:tcPr marL="63286" marR="63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spc="-15" dirty="0" smtClean="0">
                          <a:solidFill>
                            <a:srgbClr val="000000"/>
                          </a:solidFill>
                          <a:latin typeface="Times New Roman"/>
                          <a:ea typeface="Arial Unicode MS"/>
                          <a:cs typeface="Times New Roman"/>
                        </a:rPr>
                        <a:t>7</a:t>
                      </a:r>
                      <a:endParaRPr lang="fr-FR" sz="1000" dirty="0">
                        <a:latin typeface="Calibri"/>
                        <a:ea typeface="Calibri"/>
                        <a:cs typeface="Times New Roman"/>
                      </a:endParaRPr>
                    </a:p>
                  </a:txBody>
                  <a:tcPr marL="63286" marR="63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spc="-15" dirty="0">
                          <a:solidFill>
                            <a:srgbClr val="000000"/>
                          </a:solidFill>
                          <a:latin typeface="Times New Roman"/>
                          <a:ea typeface="Arial Unicode MS"/>
                          <a:cs typeface="Times New Roman"/>
                        </a:rPr>
                        <a:t>3</a:t>
                      </a:r>
                      <a:endParaRPr lang="fr-FR" sz="1000" dirty="0">
                        <a:latin typeface="Calibri"/>
                        <a:ea typeface="Calibri"/>
                        <a:cs typeface="Times New Roman"/>
                      </a:endParaRPr>
                    </a:p>
                  </a:txBody>
                  <a:tcPr marL="63286" marR="63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b="1" spc="-15" dirty="0" smtClean="0">
                          <a:solidFill>
                            <a:schemeClr val="accent1">
                              <a:lumMod val="60000"/>
                              <a:lumOff val="40000"/>
                            </a:schemeClr>
                          </a:solidFill>
                          <a:latin typeface="Times New Roman"/>
                          <a:ea typeface="Arial Unicode MS"/>
                          <a:cs typeface="Times New Roman"/>
                        </a:rPr>
                        <a:t>10</a:t>
                      </a:r>
                      <a:endParaRPr lang="fr-FR" sz="2400" b="1" dirty="0">
                        <a:solidFill>
                          <a:schemeClr val="accent1">
                            <a:lumMod val="60000"/>
                            <a:lumOff val="40000"/>
                          </a:schemeClr>
                        </a:solidFill>
                        <a:latin typeface="Calibri"/>
                        <a:ea typeface="Calibri"/>
                        <a:cs typeface="Times New Roman"/>
                      </a:endParaRPr>
                    </a:p>
                  </a:txBody>
                  <a:tcPr marL="63286" marR="63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9515">
                <a:tc vMerge="1">
                  <a:txBody>
                    <a:bodyPr/>
                    <a:lstStyle/>
                    <a:p>
                      <a:endParaRPr lang="fr-FR"/>
                    </a:p>
                  </a:txBody>
                  <a:tcPr/>
                </a:tc>
                <a:tc>
                  <a:txBody>
                    <a:bodyPr/>
                    <a:lstStyle/>
                    <a:p>
                      <a:pPr algn="just">
                        <a:lnSpc>
                          <a:spcPct val="150000"/>
                        </a:lnSpc>
                        <a:spcAft>
                          <a:spcPts val="0"/>
                        </a:spcAft>
                      </a:pPr>
                      <a:r>
                        <a:rPr lang="en-US" sz="1200" spc="-15">
                          <a:solidFill>
                            <a:srgbClr val="000000"/>
                          </a:solidFill>
                          <a:latin typeface="Times New Roman"/>
                          <a:ea typeface="Arial Unicode MS"/>
                          <a:cs typeface="Times New Roman"/>
                        </a:rPr>
                        <a:t>Female</a:t>
                      </a:r>
                      <a:endParaRPr lang="fr-FR" sz="1000">
                        <a:latin typeface="Calibri"/>
                        <a:ea typeface="Calibri"/>
                        <a:cs typeface="Times New Roman"/>
                      </a:endParaRPr>
                    </a:p>
                  </a:txBody>
                  <a:tcPr marL="63286" marR="63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spc="-15" dirty="0" smtClean="0">
                          <a:solidFill>
                            <a:srgbClr val="000000"/>
                          </a:solidFill>
                          <a:latin typeface="Times New Roman"/>
                          <a:ea typeface="Arial Unicode MS"/>
                          <a:cs typeface="Times New Roman"/>
                        </a:rPr>
                        <a:t>6</a:t>
                      </a:r>
                      <a:endParaRPr lang="fr-FR" sz="1000" dirty="0">
                        <a:latin typeface="Calibri"/>
                        <a:ea typeface="Calibri"/>
                        <a:cs typeface="Times New Roman"/>
                      </a:endParaRPr>
                    </a:p>
                  </a:txBody>
                  <a:tcPr marL="63286" marR="63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spc="-15" dirty="0">
                          <a:solidFill>
                            <a:srgbClr val="000000"/>
                          </a:solidFill>
                          <a:latin typeface="Times New Roman"/>
                          <a:ea typeface="Arial Unicode MS"/>
                          <a:cs typeface="Times New Roman"/>
                        </a:rPr>
                        <a:t>4</a:t>
                      </a:r>
                      <a:endParaRPr lang="fr-FR" sz="1000" dirty="0">
                        <a:latin typeface="Calibri"/>
                        <a:ea typeface="Calibri"/>
                        <a:cs typeface="Times New Roman"/>
                      </a:endParaRPr>
                    </a:p>
                  </a:txBody>
                  <a:tcPr marL="63286" marR="63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b="1" spc="-15" dirty="0" smtClean="0">
                          <a:solidFill>
                            <a:schemeClr val="accent1">
                              <a:lumMod val="60000"/>
                              <a:lumOff val="40000"/>
                            </a:schemeClr>
                          </a:solidFill>
                          <a:latin typeface="Times New Roman"/>
                          <a:ea typeface="Arial Unicode MS"/>
                          <a:cs typeface="Times New Roman"/>
                        </a:rPr>
                        <a:t>10</a:t>
                      </a:r>
                      <a:endParaRPr lang="fr-FR" sz="2400" b="1" dirty="0">
                        <a:solidFill>
                          <a:schemeClr val="accent1">
                            <a:lumMod val="60000"/>
                            <a:lumOff val="40000"/>
                          </a:schemeClr>
                        </a:solidFill>
                        <a:latin typeface="Calibri"/>
                        <a:ea typeface="Calibri"/>
                        <a:cs typeface="Times New Roman"/>
                      </a:endParaRPr>
                    </a:p>
                  </a:txBody>
                  <a:tcPr marL="63286" marR="63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6623">
                <a:tc rowSpan="2">
                  <a:txBody>
                    <a:bodyPr/>
                    <a:lstStyle/>
                    <a:p>
                      <a:pPr algn="just">
                        <a:lnSpc>
                          <a:spcPct val="150000"/>
                        </a:lnSpc>
                        <a:spcAft>
                          <a:spcPts val="0"/>
                        </a:spcAft>
                      </a:pPr>
                      <a:r>
                        <a:rPr lang="en-US" sz="1200" spc="-15">
                          <a:solidFill>
                            <a:srgbClr val="000000"/>
                          </a:solidFill>
                          <a:latin typeface="Times New Roman"/>
                          <a:ea typeface="Arial Unicode MS"/>
                          <a:cs typeface="Times New Roman"/>
                        </a:rPr>
                        <a:t>University</a:t>
                      </a:r>
                      <a:endParaRPr lang="fr-FR" sz="1000">
                        <a:latin typeface="Calibri"/>
                        <a:ea typeface="Calibri"/>
                        <a:cs typeface="Times New Roman"/>
                      </a:endParaRPr>
                    </a:p>
                  </a:txBody>
                  <a:tcPr marL="63286" marR="63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200" spc="-15">
                          <a:solidFill>
                            <a:srgbClr val="000000"/>
                          </a:solidFill>
                          <a:latin typeface="Times New Roman"/>
                          <a:ea typeface="Arial Unicode MS"/>
                          <a:cs typeface="Times New Roman"/>
                        </a:rPr>
                        <a:t>Male</a:t>
                      </a:r>
                      <a:endParaRPr lang="fr-FR" sz="1000">
                        <a:latin typeface="Calibri"/>
                        <a:ea typeface="Calibri"/>
                        <a:cs typeface="Times New Roman"/>
                      </a:endParaRPr>
                    </a:p>
                  </a:txBody>
                  <a:tcPr marL="63286" marR="63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spc="-15" dirty="0" smtClean="0">
                          <a:solidFill>
                            <a:srgbClr val="000000"/>
                          </a:solidFill>
                          <a:latin typeface="Times New Roman"/>
                          <a:ea typeface="Arial Unicode MS"/>
                          <a:cs typeface="Times New Roman"/>
                        </a:rPr>
                        <a:t>5</a:t>
                      </a:r>
                      <a:endParaRPr lang="fr-FR" sz="1000" dirty="0">
                        <a:latin typeface="Calibri"/>
                        <a:ea typeface="Calibri"/>
                        <a:cs typeface="Times New Roman"/>
                      </a:endParaRPr>
                    </a:p>
                  </a:txBody>
                  <a:tcPr marL="63286" marR="63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spc="-15" dirty="0">
                          <a:solidFill>
                            <a:srgbClr val="000000"/>
                          </a:solidFill>
                          <a:latin typeface="Times New Roman"/>
                          <a:ea typeface="Arial Unicode MS"/>
                          <a:cs typeface="Times New Roman"/>
                        </a:rPr>
                        <a:t>7</a:t>
                      </a:r>
                      <a:endParaRPr lang="fr-FR" sz="1000" dirty="0">
                        <a:latin typeface="Calibri"/>
                        <a:ea typeface="Calibri"/>
                        <a:cs typeface="Times New Roman"/>
                      </a:endParaRPr>
                    </a:p>
                  </a:txBody>
                  <a:tcPr marL="63286" marR="63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b="1" spc="-15" dirty="0" smtClean="0">
                          <a:solidFill>
                            <a:schemeClr val="accent1">
                              <a:lumMod val="60000"/>
                              <a:lumOff val="40000"/>
                            </a:schemeClr>
                          </a:solidFill>
                          <a:latin typeface="Times New Roman"/>
                          <a:ea typeface="Arial Unicode MS"/>
                          <a:cs typeface="Times New Roman"/>
                        </a:rPr>
                        <a:t>8</a:t>
                      </a:r>
                      <a:endParaRPr lang="fr-FR" sz="2400" b="1" dirty="0">
                        <a:solidFill>
                          <a:schemeClr val="accent1">
                            <a:lumMod val="60000"/>
                            <a:lumOff val="40000"/>
                          </a:schemeClr>
                        </a:solidFill>
                        <a:latin typeface="Calibri"/>
                        <a:ea typeface="Calibri"/>
                        <a:cs typeface="Times New Roman"/>
                      </a:endParaRPr>
                    </a:p>
                  </a:txBody>
                  <a:tcPr marL="63286" marR="63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9515">
                <a:tc vMerge="1">
                  <a:txBody>
                    <a:bodyPr/>
                    <a:lstStyle/>
                    <a:p>
                      <a:endParaRPr lang="fr-FR"/>
                    </a:p>
                  </a:txBody>
                  <a:tcPr/>
                </a:tc>
                <a:tc>
                  <a:txBody>
                    <a:bodyPr/>
                    <a:lstStyle/>
                    <a:p>
                      <a:pPr algn="just">
                        <a:lnSpc>
                          <a:spcPct val="150000"/>
                        </a:lnSpc>
                        <a:spcAft>
                          <a:spcPts val="0"/>
                        </a:spcAft>
                      </a:pPr>
                      <a:r>
                        <a:rPr lang="en-US" sz="1200" spc="-15">
                          <a:solidFill>
                            <a:srgbClr val="000000"/>
                          </a:solidFill>
                          <a:latin typeface="Times New Roman"/>
                          <a:ea typeface="Arial Unicode MS"/>
                          <a:cs typeface="Times New Roman"/>
                        </a:rPr>
                        <a:t>Female</a:t>
                      </a:r>
                      <a:endParaRPr lang="fr-FR" sz="1000">
                        <a:latin typeface="Calibri"/>
                        <a:ea typeface="Calibri"/>
                        <a:cs typeface="Times New Roman"/>
                      </a:endParaRPr>
                    </a:p>
                  </a:txBody>
                  <a:tcPr marL="63286" marR="63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spc="-15" dirty="0" smtClean="0">
                          <a:solidFill>
                            <a:srgbClr val="000000"/>
                          </a:solidFill>
                          <a:latin typeface="Times New Roman"/>
                          <a:ea typeface="Arial Unicode MS"/>
                          <a:cs typeface="Times New Roman"/>
                        </a:rPr>
                        <a:t>4</a:t>
                      </a:r>
                      <a:endParaRPr lang="fr-FR" sz="1000" dirty="0">
                        <a:latin typeface="Calibri"/>
                        <a:ea typeface="Calibri"/>
                        <a:cs typeface="Times New Roman"/>
                      </a:endParaRPr>
                    </a:p>
                  </a:txBody>
                  <a:tcPr marL="63286" marR="63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spc="-15" dirty="0">
                          <a:solidFill>
                            <a:srgbClr val="000000"/>
                          </a:solidFill>
                          <a:latin typeface="Times New Roman"/>
                          <a:ea typeface="Arial Unicode MS"/>
                          <a:cs typeface="Times New Roman"/>
                        </a:rPr>
                        <a:t>4</a:t>
                      </a:r>
                      <a:endParaRPr lang="fr-FR" sz="1000" dirty="0">
                        <a:latin typeface="Calibri"/>
                        <a:ea typeface="Calibri"/>
                        <a:cs typeface="Times New Roman"/>
                      </a:endParaRPr>
                    </a:p>
                  </a:txBody>
                  <a:tcPr marL="63286" marR="63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b="1" spc="-15" dirty="0" smtClean="0">
                          <a:solidFill>
                            <a:schemeClr val="accent1">
                              <a:lumMod val="60000"/>
                              <a:lumOff val="40000"/>
                            </a:schemeClr>
                          </a:solidFill>
                          <a:latin typeface="Times New Roman"/>
                          <a:ea typeface="Arial Unicode MS"/>
                          <a:cs typeface="Times New Roman"/>
                        </a:rPr>
                        <a:t>12</a:t>
                      </a:r>
                      <a:endParaRPr lang="fr-FR" sz="2400" b="1" dirty="0">
                        <a:solidFill>
                          <a:schemeClr val="accent1">
                            <a:lumMod val="60000"/>
                            <a:lumOff val="40000"/>
                          </a:schemeClr>
                        </a:solidFill>
                        <a:latin typeface="Calibri"/>
                        <a:ea typeface="Calibri"/>
                        <a:cs typeface="Times New Roman"/>
                      </a:endParaRPr>
                    </a:p>
                  </a:txBody>
                  <a:tcPr marL="63286" marR="63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3" name="Tableau 2"/>
          <p:cNvGraphicFramePr>
            <a:graphicFrameLocks noGrp="1"/>
          </p:cNvGraphicFramePr>
          <p:nvPr/>
        </p:nvGraphicFramePr>
        <p:xfrm>
          <a:off x="4714877" y="1357298"/>
          <a:ext cx="4143403" cy="3153827"/>
        </p:xfrm>
        <a:graphic>
          <a:graphicData uri="http://schemas.openxmlformats.org/drawingml/2006/table">
            <a:tbl>
              <a:tblPr/>
              <a:tblGrid>
                <a:gridCol w="1130019"/>
                <a:gridCol w="602677"/>
                <a:gridCol w="579055"/>
                <a:gridCol w="744063"/>
                <a:gridCol w="1087589"/>
              </a:tblGrid>
              <a:tr h="740357">
                <a:tc>
                  <a:txBody>
                    <a:bodyPr/>
                    <a:lstStyle/>
                    <a:p>
                      <a:pPr algn="just">
                        <a:lnSpc>
                          <a:spcPct val="150000"/>
                        </a:lnSpc>
                        <a:spcAft>
                          <a:spcPts val="0"/>
                        </a:spcAft>
                      </a:pPr>
                      <a:r>
                        <a:rPr lang="en-US" sz="900" spc="-15" dirty="0">
                          <a:solidFill>
                            <a:schemeClr val="tx1"/>
                          </a:solidFill>
                          <a:latin typeface="Times New Roman"/>
                          <a:ea typeface="Arial Unicode MS"/>
                          <a:cs typeface="Times New Roman"/>
                        </a:rPr>
                        <a:t>Educational level</a:t>
                      </a:r>
                      <a:endParaRPr lang="fr-FR" sz="1000" dirty="0">
                        <a:solidFill>
                          <a:schemeClr val="tx1"/>
                        </a:solidFill>
                        <a:latin typeface="Calibri"/>
                        <a:ea typeface="Calibri"/>
                        <a:cs typeface="Times New Roman"/>
                      </a:endParaRPr>
                    </a:p>
                  </a:txBody>
                  <a:tcPr marL="63286" marR="63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100" spc="-15" dirty="0">
                          <a:solidFill>
                            <a:schemeClr val="tx1"/>
                          </a:solidFill>
                          <a:latin typeface="Times New Roman"/>
                          <a:ea typeface="Arial Unicode MS"/>
                          <a:cs typeface="Times New Roman"/>
                        </a:rPr>
                        <a:t>Gender</a:t>
                      </a:r>
                      <a:endParaRPr lang="fr-FR" sz="1000" dirty="0">
                        <a:solidFill>
                          <a:schemeClr val="tx1"/>
                        </a:solidFill>
                        <a:latin typeface="Calibri"/>
                        <a:ea typeface="Calibri"/>
                        <a:cs typeface="Times New Roman"/>
                      </a:endParaRPr>
                    </a:p>
                  </a:txBody>
                  <a:tcPr marL="63286" marR="63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100" spc="-15">
                          <a:solidFill>
                            <a:schemeClr val="tx1"/>
                          </a:solidFill>
                          <a:latin typeface="Times New Roman"/>
                          <a:ea typeface="Arial Unicode MS"/>
                          <a:cs typeface="Times New Roman"/>
                        </a:rPr>
                        <a:t>Normal</a:t>
                      </a:r>
                      <a:endParaRPr lang="fr-FR" sz="1000">
                        <a:solidFill>
                          <a:schemeClr val="tx1"/>
                        </a:solidFill>
                        <a:latin typeface="Calibri"/>
                        <a:ea typeface="Calibri"/>
                        <a:cs typeface="Times New Roman"/>
                      </a:endParaRPr>
                    </a:p>
                  </a:txBody>
                  <a:tcPr marL="63286" marR="63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100" spc="-15">
                          <a:solidFill>
                            <a:schemeClr val="tx1"/>
                          </a:solidFill>
                          <a:latin typeface="Times New Roman"/>
                          <a:ea typeface="Arial Unicode MS"/>
                          <a:cs typeface="Times New Roman"/>
                        </a:rPr>
                        <a:t>Polite</a:t>
                      </a:r>
                      <a:endParaRPr lang="fr-FR" sz="1000">
                        <a:solidFill>
                          <a:schemeClr val="tx1"/>
                        </a:solidFill>
                        <a:latin typeface="Calibri"/>
                        <a:ea typeface="Calibri"/>
                        <a:cs typeface="Times New Roman"/>
                      </a:endParaRPr>
                    </a:p>
                  </a:txBody>
                  <a:tcPr marL="63286" marR="63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100" spc="-15">
                          <a:solidFill>
                            <a:schemeClr val="tx1"/>
                          </a:solidFill>
                          <a:latin typeface="Times New Roman"/>
                          <a:ea typeface="Arial Unicode MS"/>
                          <a:cs typeface="Times New Roman"/>
                        </a:rPr>
                        <a:t>Narrow-minded</a:t>
                      </a:r>
                      <a:endParaRPr lang="fr-FR" sz="1000">
                        <a:solidFill>
                          <a:schemeClr val="tx1"/>
                        </a:solidFill>
                        <a:latin typeface="Calibri"/>
                        <a:ea typeface="Calibri"/>
                        <a:cs typeface="Times New Roman"/>
                      </a:endParaRPr>
                    </a:p>
                  </a:txBody>
                  <a:tcPr marL="63286" marR="63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9048">
                <a:tc rowSpan="2">
                  <a:txBody>
                    <a:bodyPr/>
                    <a:lstStyle/>
                    <a:p>
                      <a:pPr algn="just">
                        <a:lnSpc>
                          <a:spcPct val="150000"/>
                        </a:lnSpc>
                        <a:spcAft>
                          <a:spcPts val="0"/>
                        </a:spcAft>
                      </a:pPr>
                      <a:r>
                        <a:rPr lang="en-US" sz="1200" spc="-15">
                          <a:solidFill>
                            <a:schemeClr val="tx1"/>
                          </a:solidFill>
                          <a:latin typeface="Times New Roman"/>
                          <a:ea typeface="Arial Unicode MS"/>
                          <a:cs typeface="Times New Roman"/>
                        </a:rPr>
                        <a:t>Secondary</a:t>
                      </a:r>
                      <a:endParaRPr lang="fr-FR" sz="1000">
                        <a:solidFill>
                          <a:schemeClr val="tx1"/>
                        </a:solidFill>
                        <a:latin typeface="Calibri"/>
                        <a:ea typeface="Calibri"/>
                        <a:cs typeface="Times New Roman"/>
                      </a:endParaRPr>
                    </a:p>
                  </a:txBody>
                  <a:tcPr marL="63286" marR="63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200" spc="-15" dirty="0">
                          <a:solidFill>
                            <a:schemeClr val="tx1"/>
                          </a:solidFill>
                          <a:latin typeface="Times New Roman"/>
                          <a:ea typeface="Arial Unicode MS"/>
                          <a:cs typeface="Times New Roman"/>
                        </a:rPr>
                        <a:t>Male</a:t>
                      </a:r>
                      <a:endParaRPr lang="fr-FR" sz="1000" dirty="0">
                        <a:solidFill>
                          <a:schemeClr val="tx1"/>
                        </a:solidFill>
                        <a:latin typeface="Calibri"/>
                        <a:ea typeface="Calibri"/>
                        <a:cs typeface="Times New Roman"/>
                      </a:endParaRPr>
                    </a:p>
                  </a:txBody>
                  <a:tcPr marL="63286" marR="63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b="1" spc="-15" dirty="0" smtClean="0">
                          <a:solidFill>
                            <a:schemeClr val="accent1">
                              <a:lumMod val="60000"/>
                              <a:lumOff val="40000"/>
                            </a:schemeClr>
                          </a:solidFill>
                          <a:latin typeface="Times New Roman"/>
                          <a:ea typeface="Arial Unicode MS"/>
                          <a:cs typeface="Times New Roman"/>
                        </a:rPr>
                        <a:t>13</a:t>
                      </a:r>
                      <a:endParaRPr lang="fr-FR" sz="2400" b="1" dirty="0">
                        <a:solidFill>
                          <a:schemeClr val="accent1">
                            <a:lumMod val="60000"/>
                            <a:lumOff val="40000"/>
                          </a:schemeClr>
                        </a:solidFill>
                        <a:latin typeface="Calibri"/>
                        <a:ea typeface="Calibri"/>
                        <a:cs typeface="Times New Roman"/>
                      </a:endParaRPr>
                    </a:p>
                  </a:txBody>
                  <a:tcPr marL="63286" marR="63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spc="-15" dirty="0" smtClean="0">
                          <a:solidFill>
                            <a:schemeClr val="tx1"/>
                          </a:solidFill>
                          <a:latin typeface="Times New Roman"/>
                          <a:ea typeface="Arial Unicode MS"/>
                          <a:cs typeface="Times New Roman"/>
                        </a:rPr>
                        <a:t>6</a:t>
                      </a:r>
                      <a:endParaRPr lang="fr-FR" sz="1000" dirty="0">
                        <a:solidFill>
                          <a:schemeClr val="tx1"/>
                        </a:solidFill>
                        <a:latin typeface="Calibri"/>
                        <a:ea typeface="Calibri"/>
                        <a:cs typeface="Times New Roman"/>
                      </a:endParaRPr>
                    </a:p>
                  </a:txBody>
                  <a:tcPr marL="63286" marR="63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spc="-15" dirty="0" smtClean="0">
                          <a:solidFill>
                            <a:schemeClr val="tx1"/>
                          </a:solidFill>
                          <a:latin typeface="Times New Roman"/>
                          <a:ea typeface="Arial Unicode MS"/>
                          <a:cs typeface="Times New Roman"/>
                        </a:rPr>
                        <a:t>1</a:t>
                      </a:r>
                      <a:endParaRPr lang="fr-FR" sz="1000" dirty="0">
                        <a:solidFill>
                          <a:schemeClr val="tx1"/>
                        </a:solidFill>
                        <a:latin typeface="Calibri"/>
                        <a:ea typeface="Calibri"/>
                        <a:cs typeface="Times New Roman"/>
                      </a:endParaRPr>
                    </a:p>
                  </a:txBody>
                  <a:tcPr marL="63286" marR="63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58095">
                <a:tc vMerge="1">
                  <a:txBody>
                    <a:bodyPr/>
                    <a:lstStyle/>
                    <a:p>
                      <a:endParaRPr lang="fr-FR"/>
                    </a:p>
                  </a:txBody>
                  <a:tcPr/>
                </a:tc>
                <a:tc>
                  <a:txBody>
                    <a:bodyPr/>
                    <a:lstStyle/>
                    <a:p>
                      <a:pPr algn="just">
                        <a:lnSpc>
                          <a:spcPct val="150000"/>
                        </a:lnSpc>
                        <a:spcAft>
                          <a:spcPts val="0"/>
                        </a:spcAft>
                      </a:pPr>
                      <a:r>
                        <a:rPr lang="en-US" sz="1200" spc="-15" dirty="0">
                          <a:solidFill>
                            <a:schemeClr val="tx1"/>
                          </a:solidFill>
                          <a:latin typeface="Times New Roman"/>
                          <a:ea typeface="Arial Unicode MS"/>
                          <a:cs typeface="Times New Roman"/>
                        </a:rPr>
                        <a:t>Female</a:t>
                      </a:r>
                      <a:endParaRPr lang="fr-FR" sz="1000" dirty="0">
                        <a:solidFill>
                          <a:schemeClr val="tx1"/>
                        </a:solidFill>
                        <a:latin typeface="Calibri"/>
                        <a:ea typeface="Calibri"/>
                        <a:cs typeface="Times New Roman"/>
                      </a:endParaRPr>
                    </a:p>
                  </a:txBody>
                  <a:tcPr marL="63286" marR="63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b="1" spc="-15" dirty="0" smtClean="0">
                          <a:solidFill>
                            <a:schemeClr val="accent1">
                              <a:lumMod val="60000"/>
                              <a:lumOff val="40000"/>
                            </a:schemeClr>
                          </a:solidFill>
                          <a:latin typeface="Times New Roman"/>
                          <a:ea typeface="Arial Unicode MS"/>
                          <a:cs typeface="Times New Roman"/>
                        </a:rPr>
                        <a:t>12</a:t>
                      </a:r>
                      <a:endParaRPr lang="fr-FR" sz="2400" b="1" dirty="0">
                        <a:solidFill>
                          <a:schemeClr val="accent1">
                            <a:lumMod val="60000"/>
                            <a:lumOff val="40000"/>
                          </a:schemeClr>
                        </a:solidFill>
                        <a:latin typeface="Calibri"/>
                        <a:ea typeface="Calibri"/>
                        <a:cs typeface="Times New Roman"/>
                      </a:endParaRPr>
                    </a:p>
                  </a:txBody>
                  <a:tcPr marL="63286" marR="63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spc="-15" dirty="0" smtClean="0">
                          <a:solidFill>
                            <a:schemeClr val="tx1"/>
                          </a:solidFill>
                          <a:latin typeface="Times New Roman"/>
                          <a:ea typeface="Arial Unicode MS"/>
                          <a:cs typeface="Times New Roman"/>
                        </a:rPr>
                        <a:t>5</a:t>
                      </a:r>
                      <a:endParaRPr lang="fr-FR" sz="1000" dirty="0">
                        <a:solidFill>
                          <a:schemeClr val="tx1"/>
                        </a:solidFill>
                        <a:latin typeface="Calibri"/>
                        <a:ea typeface="Calibri"/>
                        <a:cs typeface="Times New Roman"/>
                      </a:endParaRPr>
                    </a:p>
                  </a:txBody>
                  <a:tcPr marL="63286" marR="63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spc="-15" dirty="0" smtClean="0">
                          <a:solidFill>
                            <a:schemeClr val="tx1"/>
                          </a:solidFill>
                          <a:latin typeface="Times New Roman"/>
                          <a:ea typeface="Arial Unicode MS"/>
                          <a:cs typeface="Times New Roman"/>
                        </a:rPr>
                        <a:t>3</a:t>
                      </a:r>
                      <a:endParaRPr lang="fr-FR" sz="1000" dirty="0">
                        <a:solidFill>
                          <a:schemeClr val="tx1"/>
                        </a:solidFill>
                        <a:latin typeface="Calibri"/>
                        <a:ea typeface="Calibri"/>
                        <a:cs typeface="Times New Roman"/>
                      </a:endParaRPr>
                    </a:p>
                  </a:txBody>
                  <a:tcPr marL="63286" marR="63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9048">
                <a:tc rowSpan="2">
                  <a:txBody>
                    <a:bodyPr/>
                    <a:lstStyle/>
                    <a:p>
                      <a:pPr algn="just">
                        <a:lnSpc>
                          <a:spcPct val="150000"/>
                        </a:lnSpc>
                        <a:spcAft>
                          <a:spcPts val="0"/>
                        </a:spcAft>
                      </a:pPr>
                      <a:r>
                        <a:rPr lang="en-US" sz="1200" spc="-15" dirty="0">
                          <a:solidFill>
                            <a:schemeClr val="tx1"/>
                          </a:solidFill>
                          <a:latin typeface="Times New Roman"/>
                          <a:ea typeface="Arial Unicode MS"/>
                          <a:cs typeface="Times New Roman"/>
                        </a:rPr>
                        <a:t>University</a:t>
                      </a:r>
                      <a:endParaRPr lang="fr-FR" sz="1000" dirty="0">
                        <a:solidFill>
                          <a:schemeClr val="tx1"/>
                        </a:solidFill>
                        <a:latin typeface="Calibri"/>
                        <a:ea typeface="Calibri"/>
                        <a:cs typeface="Times New Roman"/>
                      </a:endParaRPr>
                    </a:p>
                  </a:txBody>
                  <a:tcPr marL="63286" marR="63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200" spc="-15">
                          <a:solidFill>
                            <a:schemeClr val="tx1"/>
                          </a:solidFill>
                          <a:latin typeface="Times New Roman"/>
                          <a:ea typeface="Arial Unicode MS"/>
                          <a:cs typeface="Times New Roman"/>
                        </a:rPr>
                        <a:t>Male</a:t>
                      </a:r>
                      <a:endParaRPr lang="fr-FR" sz="1000">
                        <a:solidFill>
                          <a:schemeClr val="tx1"/>
                        </a:solidFill>
                        <a:latin typeface="Calibri"/>
                        <a:ea typeface="Calibri"/>
                        <a:cs typeface="Times New Roman"/>
                      </a:endParaRPr>
                    </a:p>
                  </a:txBody>
                  <a:tcPr marL="63286" marR="63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b="1" spc="-15" dirty="0" smtClean="0">
                          <a:solidFill>
                            <a:schemeClr val="accent1">
                              <a:lumMod val="60000"/>
                              <a:lumOff val="40000"/>
                            </a:schemeClr>
                          </a:solidFill>
                          <a:latin typeface="Times New Roman"/>
                          <a:ea typeface="Arial Unicode MS"/>
                          <a:cs typeface="Times New Roman"/>
                        </a:rPr>
                        <a:t>10</a:t>
                      </a:r>
                      <a:endParaRPr lang="fr-FR" sz="2400" b="1" dirty="0">
                        <a:solidFill>
                          <a:schemeClr val="accent1">
                            <a:lumMod val="60000"/>
                            <a:lumOff val="40000"/>
                          </a:schemeClr>
                        </a:solidFill>
                        <a:latin typeface="Calibri"/>
                        <a:ea typeface="Calibri"/>
                        <a:cs typeface="Times New Roman"/>
                      </a:endParaRPr>
                    </a:p>
                  </a:txBody>
                  <a:tcPr marL="63286" marR="63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spc="-15" dirty="0" smtClean="0">
                          <a:solidFill>
                            <a:schemeClr val="tx1"/>
                          </a:solidFill>
                          <a:latin typeface="Times New Roman"/>
                          <a:ea typeface="Arial Unicode MS"/>
                          <a:cs typeface="Times New Roman"/>
                        </a:rPr>
                        <a:t>8</a:t>
                      </a:r>
                      <a:endParaRPr lang="fr-FR" sz="1000" dirty="0">
                        <a:solidFill>
                          <a:schemeClr val="tx1"/>
                        </a:solidFill>
                        <a:latin typeface="Calibri"/>
                        <a:ea typeface="Calibri"/>
                        <a:cs typeface="Times New Roman"/>
                      </a:endParaRPr>
                    </a:p>
                  </a:txBody>
                  <a:tcPr marL="63286" marR="63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spc="-15" dirty="0" smtClean="0">
                          <a:solidFill>
                            <a:schemeClr val="tx1"/>
                          </a:solidFill>
                          <a:latin typeface="Times New Roman"/>
                          <a:ea typeface="Arial Unicode MS"/>
                          <a:cs typeface="Times New Roman"/>
                        </a:rPr>
                        <a:t>2</a:t>
                      </a:r>
                      <a:endParaRPr lang="fr-FR" sz="1000" dirty="0">
                        <a:solidFill>
                          <a:schemeClr val="tx1"/>
                        </a:solidFill>
                        <a:latin typeface="Calibri"/>
                        <a:ea typeface="Calibri"/>
                        <a:cs typeface="Times New Roman"/>
                      </a:endParaRPr>
                    </a:p>
                  </a:txBody>
                  <a:tcPr marL="63286" marR="63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58095">
                <a:tc vMerge="1">
                  <a:txBody>
                    <a:bodyPr/>
                    <a:lstStyle/>
                    <a:p>
                      <a:endParaRPr lang="fr-FR"/>
                    </a:p>
                  </a:txBody>
                  <a:tcPr/>
                </a:tc>
                <a:tc>
                  <a:txBody>
                    <a:bodyPr/>
                    <a:lstStyle/>
                    <a:p>
                      <a:pPr algn="just">
                        <a:lnSpc>
                          <a:spcPct val="150000"/>
                        </a:lnSpc>
                        <a:spcAft>
                          <a:spcPts val="0"/>
                        </a:spcAft>
                      </a:pPr>
                      <a:r>
                        <a:rPr lang="en-US" sz="1200" spc="-15" dirty="0">
                          <a:solidFill>
                            <a:schemeClr val="tx1"/>
                          </a:solidFill>
                          <a:latin typeface="Times New Roman"/>
                          <a:ea typeface="Arial Unicode MS"/>
                          <a:cs typeface="Times New Roman"/>
                        </a:rPr>
                        <a:t>Female</a:t>
                      </a:r>
                      <a:endParaRPr lang="fr-FR" sz="1000" dirty="0">
                        <a:solidFill>
                          <a:schemeClr val="tx1"/>
                        </a:solidFill>
                        <a:latin typeface="Calibri"/>
                        <a:ea typeface="Calibri"/>
                        <a:cs typeface="Times New Roman"/>
                      </a:endParaRPr>
                    </a:p>
                  </a:txBody>
                  <a:tcPr marL="63286" marR="63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b="1" spc="-15" dirty="0" smtClean="0">
                          <a:solidFill>
                            <a:schemeClr val="accent1">
                              <a:lumMod val="60000"/>
                              <a:lumOff val="40000"/>
                            </a:schemeClr>
                          </a:solidFill>
                          <a:latin typeface="Times New Roman"/>
                          <a:ea typeface="Arial Unicode MS"/>
                          <a:cs typeface="Times New Roman"/>
                        </a:rPr>
                        <a:t>10</a:t>
                      </a:r>
                      <a:endParaRPr lang="fr-FR" sz="2400" b="1" dirty="0">
                        <a:solidFill>
                          <a:schemeClr val="accent1">
                            <a:lumMod val="60000"/>
                            <a:lumOff val="40000"/>
                          </a:schemeClr>
                        </a:solidFill>
                        <a:latin typeface="Calibri"/>
                        <a:ea typeface="Calibri"/>
                        <a:cs typeface="Times New Roman"/>
                      </a:endParaRPr>
                    </a:p>
                  </a:txBody>
                  <a:tcPr marL="63286" marR="63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spc="-15" dirty="0" smtClean="0">
                          <a:solidFill>
                            <a:schemeClr val="tx1"/>
                          </a:solidFill>
                          <a:latin typeface="Times New Roman"/>
                          <a:ea typeface="Arial Unicode MS"/>
                          <a:cs typeface="Times New Roman"/>
                        </a:rPr>
                        <a:t>6</a:t>
                      </a:r>
                      <a:endParaRPr lang="fr-FR" sz="1000" dirty="0">
                        <a:solidFill>
                          <a:schemeClr val="tx1"/>
                        </a:solidFill>
                        <a:latin typeface="Calibri"/>
                        <a:ea typeface="Calibri"/>
                        <a:cs typeface="Times New Roman"/>
                      </a:endParaRPr>
                    </a:p>
                  </a:txBody>
                  <a:tcPr marL="63286" marR="63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spc="-15" dirty="0">
                          <a:solidFill>
                            <a:schemeClr val="tx1"/>
                          </a:solidFill>
                          <a:latin typeface="Times New Roman"/>
                          <a:ea typeface="Arial Unicode MS"/>
                          <a:cs typeface="Times New Roman"/>
                        </a:rPr>
                        <a:t>4</a:t>
                      </a:r>
                      <a:endParaRPr lang="fr-FR" sz="1000" dirty="0">
                        <a:solidFill>
                          <a:schemeClr val="tx1"/>
                        </a:solidFill>
                        <a:latin typeface="Calibri"/>
                        <a:ea typeface="Calibri"/>
                        <a:cs typeface="Times New Roman"/>
                      </a:endParaRPr>
                    </a:p>
                  </a:txBody>
                  <a:tcPr marL="63286" marR="63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7889" name="Rectangle 1"/>
          <p:cNvSpPr>
            <a:spLocks noChangeArrowheads="1"/>
          </p:cNvSpPr>
          <p:nvPr/>
        </p:nvSpPr>
        <p:spPr bwMode="auto">
          <a:xfrm>
            <a:off x="357158" y="4643446"/>
            <a:ext cx="3929090" cy="830997"/>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err="1" smtClean="0">
                <a:ln>
                  <a:noFill/>
                </a:ln>
                <a:effectLst/>
                <a:latin typeface="Times New Roman" pitchFamily="18" charset="0"/>
                <a:ea typeface="Arial Unicode MS" pitchFamily="34" charset="-128"/>
                <a:cs typeface="Times New Roman" pitchFamily="18" charset="0"/>
              </a:rPr>
              <a:t>Adolescents’attitudes</a:t>
            </a:r>
            <a:r>
              <a:rPr kumimoji="0" lang="en-US" sz="2400" b="1" i="0" u="none" strike="noStrike" cap="none" normalizeH="0" baseline="0" dirty="0" smtClean="0">
                <a:ln>
                  <a:noFill/>
                </a:ln>
                <a:effectLst/>
                <a:latin typeface="Times New Roman" pitchFamily="18" charset="0"/>
                <a:ea typeface="Arial Unicode MS" pitchFamily="34" charset="-128"/>
                <a:cs typeface="Times New Roman" pitchFamily="18" charset="0"/>
              </a:rPr>
              <a:t> towards adults’ speech.</a:t>
            </a:r>
            <a:endParaRPr kumimoji="0" lang="en-US" sz="2400" b="0" i="0" u="none" strike="noStrike" cap="none" normalizeH="0" baseline="0" dirty="0" smtClean="0">
              <a:ln>
                <a:noFill/>
              </a:ln>
              <a:effectLst/>
              <a:latin typeface="Times New Roman" pitchFamily="18" charset="0"/>
              <a:cs typeface="Times New Roman" pitchFamily="18" charset="0"/>
            </a:endParaRPr>
          </a:p>
        </p:txBody>
      </p:sp>
      <p:sp>
        <p:nvSpPr>
          <p:cNvPr id="5" name="Rectangle 1"/>
          <p:cNvSpPr>
            <a:spLocks noChangeArrowheads="1"/>
          </p:cNvSpPr>
          <p:nvPr/>
        </p:nvSpPr>
        <p:spPr bwMode="auto">
          <a:xfrm>
            <a:off x="4786314" y="4643446"/>
            <a:ext cx="3929090" cy="830997"/>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err="1" smtClean="0">
                <a:ln>
                  <a:noFill/>
                </a:ln>
                <a:effectLst/>
                <a:latin typeface="Times New Roman" pitchFamily="18" charset="0"/>
                <a:ea typeface="Arial Unicode MS" pitchFamily="34" charset="-128"/>
                <a:cs typeface="Times New Roman" pitchFamily="18" charset="0"/>
              </a:rPr>
              <a:t>Adolescents’attitudes</a:t>
            </a:r>
            <a:r>
              <a:rPr kumimoji="0" lang="en-US" sz="2400" b="1" i="0" u="none" strike="noStrike" cap="none" normalizeH="0" baseline="0" dirty="0" smtClean="0">
                <a:ln>
                  <a:noFill/>
                </a:ln>
                <a:effectLst/>
                <a:latin typeface="Times New Roman" pitchFamily="18" charset="0"/>
                <a:ea typeface="Arial Unicode MS" pitchFamily="34" charset="-128"/>
                <a:cs typeface="Times New Roman" pitchFamily="18" charset="0"/>
              </a:rPr>
              <a:t> towards lexical innovations.</a:t>
            </a:r>
            <a:endParaRPr kumimoji="0" lang="en-US" sz="2400" b="0" i="0" u="none" strike="noStrike" cap="none" normalizeH="0" baseline="0" dirty="0" smtClean="0">
              <a:ln>
                <a:noFill/>
              </a:ln>
              <a:effectLst/>
              <a:latin typeface="Times New Roman" pitchFamily="18" charset="0"/>
              <a:cs typeface="Times New Roman" pitchFamily="18" charset="0"/>
            </a:endParaRPr>
          </a:p>
        </p:txBody>
      </p:sp>
    </p:spTree>
  </p:cSld>
  <p:clrMapOvr>
    <a:masterClrMapping/>
  </p:clrMapOvr>
  <p:transition spd="slow">
    <p:wipe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500042"/>
            <a:ext cx="8305800" cy="857256"/>
          </a:xfrm>
        </p:spPr>
        <p:txBody>
          <a:bodyPr>
            <a:normAutofit fontScale="90000"/>
          </a:bodyPr>
          <a:lstStyle/>
          <a:p>
            <a:r>
              <a:rPr lang="fr-FR" sz="3200" b="1" dirty="0" smtClean="0">
                <a:solidFill>
                  <a:schemeClr val="bg2">
                    <a:lumMod val="50000"/>
                  </a:schemeClr>
                </a:solidFill>
                <a:latin typeface="Times New Roman" pitchFamily="18" charset="0"/>
                <a:cs typeface="Times New Roman" pitchFamily="18" charset="0"/>
              </a:rPr>
              <a:t>2) </a:t>
            </a:r>
            <a:r>
              <a:rPr lang="fr-FR" sz="3200" b="1" u="sng" dirty="0" smtClean="0">
                <a:solidFill>
                  <a:schemeClr val="bg2">
                    <a:lumMod val="50000"/>
                  </a:schemeClr>
                </a:solidFill>
                <a:latin typeface="Times New Roman" pitchFamily="18" charset="0"/>
                <a:cs typeface="Times New Roman" pitchFamily="18" charset="0"/>
              </a:rPr>
              <a:t>Age as a source of influence</a:t>
            </a:r>
            <a:br>
              <a:rPr lang="fr-FR" sz="3200" b="1" u="sng" dirty="0" smtClean="0">
                <a:solidFill>
                  <a:schemeClr val="bg2">
                    <a:lumMod val="50000"/>
                  </a:schemeClr>
                </a:solidFill>
                <a:latin typeface="Times New Roman" pitchFamily="18" charset="0"/>
                <a:cs typeface="Times New Roman" pitchFamily="18" charset="0"/>
              </a:rPr>
            </a:br>
            <a:r>
              <a:rPr lang="fr-FR" sz="3200" b="1" dirty="0" smtClean="0">
                <a:solidFill>
                  <a:schemeClr val="bg2">
                    <a:lumMod val="50000"/>
                  </a:schemeClr>
                </a:solidFill>
                <a:latin typeface="Times New Roman" pitchFamily="18" charset="0"/>
                <a:cs typeface="Times New Roman" pitchFamily="18" charset="0"/>
              </a:rPr>
              <a:t>                          </a:t>
            </a:r>
            <a:r>
              <a:rPr lang="fr-FR" sz="2200" b="1" dirty="0" smtClean="0">
                <a:solidFill>
                  <a:schemeClr val="tx1"/>
                </a:solidFill>
                <a:latin typeface="Times New Roman" pitchFamily="18" charset="0"/>
                <a:cs typeface="Times New Roman" pitchFamily="18" charset="0"/>
              </a:rPr>
              <a:t>Adolescents Vs </a:t>
            </a:r>
            <a:r>
              <a:rPr lang="fr-FR" sz="2200" b="1" dirty="0" err="1" smtClean="0">
                <a:solidFill>
                  <a:schemeClr val="tx1"/>
                </a:solidFill>
                <a:latin typeface="Times New Roman" pitchFamily="18" charset="0"/>
                <a:cs typeface="Times New Roman" pitchFamily="18" charset="0"/>
              </a:rPr>
              <a:t>Adults</a:t>
            </a:r>
            <a:r>
              <a:rPr lang="fr-FR" sz="2200" b="1" dirty="0" smtClean="0">
                <a:solidFill>
                  <a:schemeClr val="tx1"/>
                </a:solidFill>
                <a:latin typeface="Times New Roman" pitchFamily="18" charset="0"/>
                <a:cs typeface="Times New Roman" pitchFamily="18" charset="0"/>
              </a:rPr>
              <a:t>’ Daily Speech</a:t>
            </a:r>
            <a:endParaRPr lang="fr-FR" sz="2200" b="1" dirty="0">
              <a:solidFill>
                <a:schemeClr val="tx1"/>
              </a:solidFill>
              <a:latin typeface="Times New Roman" pitchFamily="18" charset="0"/>
              <a:cs typeface="Times New Roman" pitchFamily="18" charset="0"/>
            </a:endParaRPr>
          </a:p>
        </p:txBody>
      </p:sp>
      <p:graphicFrame>
        <p:nvGraphicFramePr>
          <p:cNvPr id="11" name="Graphique 10"/>
          <p:cNvGraphicFramePr/>
          <p:nvPr/>
        </p:nvGraphicFramePr>
        <p:xfrm>
          <a:off x="1000100" y="1357298"/>
          <a:ext cx="7429552" cy="464347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slow">
    <p:diamon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aphique 1"/>
          <p:cNvGraphicFramePr/>
          <p:nvPr/>
        </p:nvGraphicFramePr>
        <p:xfrm>
          <a:off x="1500166" y="857232"/>
          <a:ext cx="6215106" cy="192882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Graphique 2"/>
          <p:cNvGraphicFramePr/>
          <p:nvPr/>
        </p:nvGraphicFramePr>
        <p:xfrm>
          <a:off x="357158" y="3000372"/>
          <a:ext cx="4143404" cy="342902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Graphique 3"/>
          <p:cNvGraphicFramePr/>
          <p:nvPr/>
        </p:nvGraphicFramePr>
        <p:xfrm>
          <a:off x="4643438" y="3000372"/>
          <a:ext cx="4357718" cy="3429024"/>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spd="slow">
    <p:wedg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nvGraphicFramePr>
        <p:xfrm>
          <a:off x="428597" y="1357297"/>
          <a:ext cx="8001056" cy="1215391"/>
        </p:xfrm>
        <a:graphic>
          <a:graphicData uri="http://schemas.openxmlformats.org/drawingml/2006/table">
            <a:tbl>
              <a:tblPr/>
              <a:tblGrid>
                <a:gridCol w="1000571"/>
                <a:gridCol w="1000571"/>
                <a:gridCol w="1742222"/>
                <a:gridCol w="1617589"/>
                <a:gridCol w="2640103"/>
              </a:tblGrid>
              <a:tr h="392431">
                <a:tc>
                  <a:txBody>
                    <a:bodyPr/>
                    <a:lstStyle/>
                    <a:p>
                      <a:pPr algn="just">
                        <a:lnSpc>
                          <a:spcPct val="150000"/>
                        </a:lnSpc>
                        <a:spcAft>
                          <a:spcPts val="0"/>
                        </a:spcAft>
                      </a:pPr>
                      <a:endParaRPr lang="en-US" sz="1300" spc="-15" dirty="0">
                        <a:solidFill>
                          <a:srgbClr val="000000"/>
                        </a:solidFill>
                        <a:latin typeface="Times New Roman"/>
                        <a:ea typeface="Arial Unicode MS"/>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300" b="1" spc="-15" dirty="0">
                          <a:solidFill>
                            <a:srgbClr val="FF0000"/>
                          </a:solidFill>
                          <a:latin typeface="Times New Roman"/>
                          <a:ea typeface="Arial Unicode MS"/>
                          <a:cs typeface="Times New Roman"/>
                        </a:rPr>
                        <a:t>Family</a:t>
                      </a:r>
                      <a:endParaRPr lang="fr-FR" sz="1100" b="1" dirty="0">
                        <a:solidFill>
                          <a:srgbClr val="FF000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300" b="1" spc="-15" dirty="0">
                          <a:solidFill>
                            <a:srgbClr val="FF0000"/>
                          </a:solidFill>
                          <a:latin typeface="Times New Roman"/>
                          <a:ea typeface="Arial Unicode MS"/>
                          <a:cs typeface="Times New Roman"/>
                        </a:rPr>
                        <a:t>Friend at school</a:t>
                      </a:r>
                      <a:endParaRPr lang="fr-FR" sz="1100" b="1" dirty="0">
                        <a:solidFill>
                          <a:srgbClr val="FF000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300" b="1" spc="-15" dirty="0">
                          <a:solidFill>
                            <a:srgbClr val="FF0000"/>
                          </a:solidFill>
                          <a:latin typeface="Times New Roman"/>
                          <a:ea typeface="Arial Unicode MS"/>
                          <a:cs typeface="Times New Roman"/>
                        </a:rPr>
                        <a:t>Friend in street</a:t>
                      </a:r>
                      <a:endParaRPr lang="fr-FR" sz="1100" b="1" dirty="0">
                        <a:solidFill>
                          <a:srgbClr val="FF000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300" b="1" spc="-15" dirty="0">
                          <a:solidFill>
                            <a:srgbClr val="FF0000"/>
                          </a:solidFill>
                          <a:latin typeface="Times New Roman"/>
                          <a:ea typeface="Arial Unicode MS"/>
                          <a:cs typeface="Times New Roman"/>
                        </a:rPr>
                        <a:t>Friend through the internet</a:t>
                      </a:r>
                      <a:endParaRPr lang="fr-FR" sz="1100" b="1" dirty="0">
                        <a:solidFill>
                          <a:srgbClr val="FF000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2431">
                <a:tc>
                  <a:txBody>
                    <a:bodyPr/>
                    <a:lstStyle/>
                    <a:p>
                      <a:pPr algn="just">
                        <a:lnSpc>
                          <a:spcPct val="150000"/>
                        </a:lnSpc>
                        <a:spcAft>
                          <a:spcPts val="0"/>
                        </a:spcAft>
                      </a:pPr>
                      <a:r>
                        <a:rPr lang="en-US" sz="1300" b="1" spc="-15">
                          <a:solidFill>
                            <a:srgbClr val="000000"/>
                          </a:solidFill>
                          <a:latin typeface="Times New Roman"/>
                          <a:ea typeface="Arial Unicode MS"/>
                          <a:cs typeface="Times New Roman"/>
                        </a:rPr>
                        <a:t>Male</a:t>
                      </a:r>
                      <a:endParaRPr lang="fr-F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800" spc="-15">
                          <a:solidFill>
                            <a:srgbClr val="000000"/>
                          </a:solidFill>
                          <a:latin typeface="Times New Roman"/>
                          <a:ea typeface="Arial Unicode MS"/>
                          <a:cs typeface="Times New Roman"/>
                        </a:rPr>
                        <a:t>5%</a:t>
                      </a:r>
                      <a:endParaRPr lang="fr-FR"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800" spc="-15" dirty="0">
                          <a:solidFill>
                            <a:srgbClr val="000000"/>
                          </a:solidFill>
                          <a:latin typeface="Times New Roman"/>
                          <a:ea typeface="Arial Unicode MS"/>
                          <a:cs typeface="Times New Roman"/>
                        </a:rPr>
                        <a:t>22%</a:t>
                      </a:r>
                      <a:endParaRPr lang="fr-FR"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800" b="1" spc="-15" dirty="0">
                          <a:solidFill>
                            <a:srgbClr val="00B0F0"/>
                          </a:solidFill>
                          <a:latin typeface="Times New Roman"/>
                          <a:ea typeface="Arial Unicode MS"/>
                          <a:cs typeface="Times New Roman"/>
                        </a:rPr>
                        <a:t>40%</a:t>
                      </a:r>
                      <a:endParaRPr lang="fr-FR" sz="1800" b="1" dirty="0">
                        <a:solidFill>
                          <a:srgbClr val="00B0F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800" spc="-15" dirty="0">
                          <a:solidFill>
                            <a:srgbClr val="000000"/>
                          </a:solidFill>
                          <a:latin typeface="Times New Roman"/>
                          <a:ea typeface="Arial Unicode MS"/>
                          <a:cs typeface="Times New Roman"/>
                        </a:rPr>
                        <a:t>33%</a:t>
                      </a:r>
                      <a:endParaRPr lang="fr-FR"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2431">
                <a:tc>
                  <a:txBody>
                    <a:bodyPr/>
                    <a:lstStyle/>
                    <a:p>
                      <a:pPr algn="just">
                        <a:lnSpc>
                          <a:spcPct val="150000"/>
                        </a:lnSpc>
                        <a:spcAft>
                          <a:spcPts val="0"/>
                        </a:spcAft>
                      </a:pPr>
                      <a:r>
                        <a:rPr lang="en-US" sz="1300" b="1" spc="-15">
                          <a:solidFill>
                            <a:srgbClr val="000000"/>
                          </a:solidFill>
                          <a:latin typeface="Times New Roman"/>
                          <a:ea typeface="Arial Unicode MS"/>
                          <a:cs typeface="Times New Roman"/>
                        </a:rPr>
                        <a:t>Female</a:t>
                      </a:r>
                      <a:endParaRPr lang="fr-F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800" spc="-15">
                          <a:solidFill>
                            <a:srgbClr val="000000"/>
                          </a:solidFill>
                          <a:latin typeface="Times New Roman"/>
                          <a:ea typeface="Arial Unicode MS"/>
                          <a:cs typeface="Times New Roman"/>
                        </a:rPr>
                        <a:t>13%</a:t>
                      </a:r>
                      <a:endParaRPr lang="fr-FR"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800" spc="-15">
                          <a:solidFill>
                            <a:srgbClr val="000000"/>
                          </a:solidFill>
                          <a:latin typeface="Times New Roman"/>
                          <a:ea typeface="Arial Unicode MS"/>
                          <a:cs typeface="Times New Roman"/>
                        </a:rPr>
                        <a:t>20%</a:t>
                      </a:r>
                      <a:endParaRPr lang="fr-FR"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800" spc="-15">
                          <a:solidFill>
                            <a:srgbClr val="000000"/>
                          </a:solidFill>
                          <a:latin typeface="Times New Roman"/>
                          <a:ea typeface="Arial Unicode MS"/>
                          <a:cs typeface="Times New Roman"/>
                        </a:rPr>
                        <a:t>32%</a:t>
                      </a:r>
                      <a:endParaRPr lang="fr-FR"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800" b="1" spc="-15" dirty="0">
                          <a:solidFill>
                            <a:srgbClr val="00B0F0"/>
                          </a:solidFill>
                          <a:latin typeface="Times New Roman"/>
                          <a:ea typeface="Arial Unicode MS"/>
                          <a:cs typeface="Times New Roman"/>
                        </a:rPr>
                        <a:t>35%</a:t>
                      </a:r>
                      <a:endParaRPr lang="fr-FR" sz="1800" b="1" dirty="0">
                        <a:solidFill>
                          <a:srgbClr val="00B0F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8913" name="Rectangle 1"/>
          <p:cNvSpPr>
            <a:spLocks noChangeArrowheads="1"/>
          </p:cNvSpPr>
          <p:nvPr/>
        </p:nvSpPr>
        <p:spPr bwMode="auto">
          <a:xfrm>
            <a:off x="428596" y="928670"/>
            <a:ext cx="5472396" cy="30777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 typeface="Wingdings" pitchFamily="2" charset="2"/>
              <a:buChar char="v"/>
              <a:tabLst/>
            </a:pPr>
            <a:r>
              <a:rPr kumimoji="0" lang="en-US" sz="1400" b="1" i="0" u="none" strike="noStrike" cap="none" normalizeH="0" baseline="0" dirty="0" smtClean="0">
                <a:ln>
                  <a:noFill/>
                </a:ln>
                <a:solidFill>
                  <a:srgbClr val="000000"/>
                </a:solidFill>
                <a:effectLst/>
                <a:latin typeface="Times New Roman" pitchFamily="18" charset="0"/>
                <a:ea typeface="Arial Unicode MS" pitchFamily="34" charset="-128"/>
                <a:cs typeface="Times New Roman" pitchFamily="18" charset="0"/>
              </a:rPr>
              <a:t>Adolescents’ lexical innovation use in correlation with participants.</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6" name="Titre 5"/>
          <p:cNvSpPr>
            <a:spLocks noGrp="1"/>
          </p:cNvSpPr>
          <p:nvPr>
            <p:ph type="title"/>
          </p:nvPr>
        </p:nvSpPr>
        <p:spPr>
          <a:xfrm>
            <a:off x="357158" y="3286124"/>
            <a:ext cx="8305800" cy="2571768"/>
          </a:xfrm>
        </p:spPr>
        <p:style>
          <a:lnRef idx="2">
            <a:schemeClr val="dk1"/>
          </a:lnRef>
          <a:fillRef idx="1">
            <a:schemeClr val="lt1"/>
          </a:fillRef>
          <a:effectRef idx="0">
            <a:schemeClr val="dk1"/>
          </a:effectRef>
          <a:fontRef idx="minor">
            <a:schemeClr val="dk1"/>
          </a:fontRef>
        </p:style>
        <p:txBody>
          <a:bodyPr>
            <a:noAutofit/>
          </a:bodyPr>
          <a:lstStyle/>
          <a:p>
            <a:pPr>
              <a:lnSpc>
                <a:spcPct val="150000"/>
              </a:lnSpc>
            </a:pPr>
            <a:r>
              <a:rPr lang="fr-FR" sz="1600" b="1" dirty="0" smtClean="0">
                <a:solidFill>
                  <a:schemeClr val="tx1"/>
                </a:solidFill>
                <a:latin typeface="Times New Roman" pitchFamily="18" charset="0"/>
                <a:cs typeface="Times New Roman" pitchFamily="18" charset="0"/>
              </a:rPr>
              <a:t/>
            </a:r>
            <a:br>
              <a:rPr lang="fr-FR" sz="1600" b="1" dirty="0" smtClean="0">
                <a:solidFill>
                  <a:schemeClr val="tx1"/>
                </a:solidFill>
                <a:latin typeface="Times New Roman" pitchFamily="18" charset="0"/>
                <a:cs typeface="Times New Roman" pitchFamily="18" charset="0"/>
              </a:rPr>
            </a:br>
            <a:r>
              <a:rPr lang="fr-FR" sz="1600" b="1" dirty="0" smtClean="0">
                <a:solidFill>
                  <a:schemeClr val="tx1"/>
                </a:solidFill>
                <a:latin typeface="Times New Roman" pitchFamily="18" charset="0"/>
                <a:cs typeface="Times New Roman" pitchFamily="18" charset="0"/>
              </a:rPr>
              <a:t/>
            </a:r>
            <a:br>
              <a:rPr lang="fr-FR" sz="1600" b="1" dirty="0" smtClean="0">
                <a:solidFill>
                  <a:schemeClr val="tx1"/>
                </a:solidFill>
                <a:latin typeface="Times New Roman" pitchFamily="18" charset="0"/>
                <a:cs typeface="Times New Roman" pitchFamily="18" charset="0"/>
              </a:rPr>
            </a:br>
            <a:r>
              <a:rPr lang="fr-FR" sz="1600" b="1" dirty="0" smtClean="0">
                <a:solidFill>
                  <a:schemeClr val="tx1"/>
                </a:solidFill>
                <a:latin typeface="Times New Roman" pitchFamily="18" charset="0"/>
                <a:cs typeface="Times New Roman" pitchFamily="18" charset="0"/>
              </a:rPr>
              <a:t/>
            </a:r>
            <a:br>
              <a:rPr lang="fr-FR" sz="1600" b="1" dirty="0" smtClean="0">
                <a:solidFill>
                  <a:schemeClr val="tx1"/>
                </a:solidFill>
                <a:latin typeface="Times New Roman" pitchFamily="18" charset="0"/>
                <a:cs typeface="Times New Roman" pitchFamily="18" charset="0"/>
              </a:rPr>
            </a:br>
            <a:r>
              <a:rPr lang="fr-FR" sz="1600" b="1" dirty="0" smtClean="0">
                <a:solidFill>
                  <a:schemeClr val="tx1"/>
                </a:solidFill>
                <a:latin typeface="Times New Roman" pitchFamily="18" charset="0"/>
                <a:cs typeface="Times New Roman" pitchFamily="18" charset="0"/>
              </a:rPr>
              <a:t/>
            </a:r>
            <a:br>
              <a:rPr lang="fr-FR" sz="1600" b="1" dirty="0" smtClean="0">
                <a:solidFill>
                  <a:schemeClr val="tx1"/>
                </a:solidFill>
                <a:latin typeface="Times New Roman" pitchFamily="18" charset="0"/>
                <a:cs typeface="Times New Roman" pitchFamily="18" charset="0"/>
              </a:rPr>
            </a:br>
            <a:r>
              <a:rPr lang="en-US" sz="1800" dirty="0" smtClean="0">
                <a:solidFill>
                  <a:schemeClr val="tx1"/>
                </a:solidFill>
                <a:latin typeface="Times New Roman" pitchFamily="18" charset="0"/>
                <a:cs typeface="Times New Roman" pitchFamily="18" charset="0"/>
              </a:rPr>
              <a:t>Speakers in different face to face situational interactions, usually accommodate their speech depending on </a:t>
            </a:r>
            <a:r>
              <a:rPr lang="en-US" sz="1800" i="1" dirty="0" smtClean="0">
                <a:solidFill>
                  <a:srgbClr val="00B0F0"/>
                </a:solidFill>
                <a:latin typeface="Times New Roman" pitchFamily="18" charset="0"/>
                <a:cs typeface="Times New Roman" pitchFamily="18" charset="0"/>
              </a:rPr>
              <a:t>the address </a:t>
            </a:r>
            <a:r>
              <a:rPr lang="en-US" sz="1800" dirty="0" smtClean="0">
                <a:solidFill>
                  <a:schemeClr val="tx1"/>
                </a:solidFill>
                <a:latin typeface="Times New Roman" pitchFamily="18" charset="0"/>
                <a:cs typeface="Times New Roman" pitchFamily="18" charset="0"/>
              </a:rPr>
              <a:t>or </a:t>
            </a:r>
            <a:r>
              <a:rPr lang="en-US" sz="1800" i="1" dirty="0" smtClean="0">
                <a:solidFill>
                  <a:srgbClr val="00B0F0"/>
                </a:solidFill>
                <a:latin typeface="Times New Roman" pitchFamily="18" charset="0"/>
                <a:cs typeface="Times New Roman" pitchFamily="18" charset="0"/>
              </a:rPr>
              <a:t>addresses</a:t>
            </a:r>
            <a:r>
              <a:rPr lang="en-US" sz="1800" dirty="0" smtClean="0">
                <a:solidFill>
                  <a:schemeClr val="tx1"/>
                </a:solidFill>
                <a:latin typeface="Times New Roman" pitchFamily="18" charset="0"/>
                <a:cs typeface="Times New Roman" pitchFamily="18" charset="0"/>
              </a:rPr>
              <a:t> they are talking to. This means that language used with friends is quite different from the one used with members who do not belong to the same group. So, adolescent language also changes depending on the </a:t>
            </a:r>
            <a:r>
              <a:rPr lang="en-US" sz="2000" b="1" dirty="0" smtClean="0">
                <a:solidFill>
                  <a:schemeClr val="tx2">
                    <a:lumMod val="60000"/>
                    <a:lumOff val="40000"/>
                  </a:schemeClr>
                </a:solidFill>
                <a:latin typeface="Times New Roman" pitchFamily="18" charset="0"/>
                <a:cs typeface="Times New Roman" pitchFamily="18" charset="0"/>
              </a:rPr>
              <a:t>“we code” </a:t>
            </a:r>
            <a:r>
              <a:rPr lang="en-US" sz="1800" dirty="0" smtClean="0">
                <a:solidFill>
                  <a:schemeClr val="tx1"/>
                </a:solidFill>
                <a:latin typeface="Times New Roman" pitchFamily="18" charset="0"/>
                <a:cs typeface="Times New Roman" pitchFamily="18" charset="0"/>
              </a:rPr>
              <a:t>that relates the choice of language in </a:t>
            </a:r>
            <a:r>
              <a:rPr lang="en-US" sz="2400" b="1" i="1" dirty="0" smtClean="0">
                <a:solidFill>
                  <a:schemeClr val="tx2">
                    <a:lumMod val="60000"/>
                    <a:lumOff val="40000"/>
                  </a:schemeClr>
                </a:solidFill>
                <a:latin typeface="Times New Roman" pitchFamily="18" charset="0"/>
                <a:cs typeface="Times New Roman" pitchFamily="18" charset="0"/>
              </a:rPr>
              <a:t>in-group relations</a:t>
            </a:r>
            <a:r>
              <a:rPr lang="en-US" sz="1800" dirty="0" smtClean="0">
                <a:solidFill>
                  <a:schemeClr val="tx1"/>
                </a:solidFill>
                <a:latin typeface="Times New Roman" pitchFamily="18" charset="0"/>
                <a:cs typeface="Times New Roman" pitchFamily="18" charset="0"/>
              </a:rPr>
              <a:t>.</a:t>
            </a:r>
            <a:endParaRPr lang="fr-FR" sz="1800" dirty="0">
              <a:solidFill>
                <a:schemeClr val="tx1"/>
              </a:solidFill>
              <a:latin typeface="Times New Roman" pitchFamily="18" charset="0"/>
              <a:cs typeface="Times New Roman" pitchFamily="18" charset="0"/>
            </a:endParaRPr>
          </a:p>
        </p:txBody>
      </p:sp>
    </p:spTree>
  </p:cSld>
  <p:clrMapOvr>
    <a:masterClrMapping/>
  </p:clrMapOvr>
  <p:transition spd="slow">
    <p:split orient="vert" dir="in"/>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aphique 1"/>
          <p:cNvGraphicFramePr/>
          <p:nvPr/>
        </p:nvGraphicFramePr>
        <p:xfrm>
          <a:off x="500034" y="928670"/>
          <a:ext cx="3786214" cy="371477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Graphique 2"/>
          <p:cNvGraphicFramePr/>
          <p:nvPr/>
        </p:nvGraphicFramePr>
        <p:xfrm>
          <a:off x="4643437" y="928670"/>
          <a:ext cx="4143405" cy="3714776"/>
        </p:xfrm>
        <a:graphic>
          <a:graphicData uri="http://schemas.openxmlformats.org/drawingml/2006/chart">
            <c:chart xmlns:c="http://schemas.openxmlformats.org/drawingml/2006/chart" xmlns:r="http://schemas.openxmlformats.org/officeDocument/2006/relationships" r:id="rId3"/>
          </a:graphicData>
        </a:graphic>
      </p:graphicFrame>
      <p:sp>
        <p:nvSpPr>
          <p:cNvPr id="6" name="Titre 5"/>
          <p:cNvSpPr>
            <a:spLocks noGrp="1"/>
          </p:cNvSpPr>
          <p:nvPr>
            <p:ph type="title"/>
          </p:nvPr>
        </p:nvSpPr>
        <p:spPr>
          <a:xfrm>
            <a:off x="2357422" y="5000636"/>
            <a:ext cx="4429156" cy="714380"/>
          </a:xfrm>
        </p:spPr>
        <p:txBody>
          <a:bodyPr>
            <a:normAutofit/>
          </a:bodyPr>
          <a:lstStyle/>
          <a:p>
            <a:r>
              <a:rPr lang="fr-FR" sz="2800" b="1" dirty="0" smtClean="0">
                <a:latin typeface="Times New Roman" pitchFamily="18" charset="0"/>
                <a:cs typeface="Times New Roman" pitchFamily="18" charset="0"/>
              </a:rPr>
              <a:t>Lexical Innovations’ Source</a:t>
            </a:r>
            <a:endParaRPr lang="fr-FR" b="1" dirty="0"/>
          </a:p>
        </p:txBody>
      </p:sp>
    </p:spTree>
  </p:cSld>
  <p:clrMapOvr>
    <a:masterClrMapping/>
  </p:clrMapOvr>
  <p:transition spd="slow">
    <p:split orient="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txBox="1">
            <a:spLocks/>
          </p:cNvSpPr>
          <p:nvPr/>
        </p:nvSpPr>
        <p:spPr>
          <a:xfrm>
            <a:off x="428596" y="1071546"/>
            <a:ext cx="8229600" cy="762000"/>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fr-FR" sz="3600" b="1" dirty="0" smtClean="0">
                <a:solidFill>
                  <a:schemeClr val="bg2">
                    <a:lumMod val="50000"/>
                  </a:schemeClr>
                </a:solidFill>
                <a:latin typeface="Times New Roman" pitchFamily="18" charset="0"/>
                <a:ea typeface="+mj-ea"/>
                <a:cs typeface="Times New Roman" pitchFamily="18" charset="0"/>
              </a:rPr>
              <a:t>3</a:t>
            </a:r>
            <a:r>
              <a:rPr kumimoji="0" lang="fr-FR" sz="3600" b="1" i="0" u="none" strike="noStrike" kern="1200" cap="none" spc="0" normalizeH="0" baseline="0" noProof="0" dirty="0" smtClean="0">
                <a:ln>
                  <a:noFill/>
                </a:ln>
                <a:solidFill>
                  <a:schemeClr val="bg2">
                    <a:lumMod val="50000"/>
                  </a:schemeClr>
                </a:solidFill>
                <a:effectLst/>
                <a:uLnTx/>
                <a:uFillTx/>
                <a:latin typeface="Times New Roman" pitchFamily="18" charset="0"/>
                <a:ea typeface="+mj-ea"/>
                <a:cs typeface="Times New Roman" pitchFamily="18" charset="0"/>
              </a:rPr>
              <a:t>. </a:t>
            </a:r>
            <a:r>
              <a:rPr kumimoji="0" lang="fr-FR" sz="3600" b="1" i="0" u="none" strike="noStrike" kern="1200" cap="none" spc="0" normalizeH="0" baseline="0" noProof="0" dirty="0" err="1" smtClean="0">
                <a:ln>
                  <a:noFill/>
                </a:ln>
                <a:solidFill>
                  <a:schemeClr val="bg2">
                    <a:lumMod val="50000"/>
                  </a:schemeClr>
                </a:solidFill>
                <a:effectLst/>
                <a:uLnTx/>
                <a:uFillTx/>
                <a:latin typeface="Times New Roman" pitchFamily="18" charset="0"/>
                <a:ea typeface="+mj-ea"/>
                <a:cs typeface="Times New Roman" pitchFamily="18" charset="0"/>
              </a:rPr>
              <a:t>Topic</a:t>
            </a:r>
            <a:r>
              <a:rPr kumimoji="0" lang="fr-FR" sz="3600" b="1" i="0" u="none" strike="noStrike" kern="1200" cap="none" spc="0" normalizeH="0" baseline="0" noProof="0" dirty="0" smtClean="0">
                <a:ln>
                  <a:noFill/>
                </a:ln>
                <a:solidFill>
                  <a:schemeClr val="bg2">
                    <a:lumMod val="50000"/>
                  </a:schemeClr>
                </a:solidFill>
                <a:effectLst/>
                <a:uLnTx/>
                <a:uFillTx/>
                <a:latin typeface="Times New Roman" pitchFamily="18" charset="0"/>
                <a:ea typeface="+mj-ea"/>
                <a:cs typeface="Times New Roman" pitchFamily="18" charset="0"/>
              </a:rPr>
              <a:t> as Code </a:t>
            </a:r>
            <a:r>
              <a:rPr kumimoji="0" lang="fr-FR" sz="3600" b="1" i="0" u="none" strike="noStrike" kern="1200" cap="none" spc="0" normalizeH="0" baseline="0" noProof="0" dirty="0" err="1" smtClean="0">
                <a:ln>
                  <a:noFill/>
                </a:ln>
                <a:solidFill>
                  <a:schemeClr val="bg2">
                    <a:lumMod val="50000"/>
                  </a:schemeClr>
                </a:solidFill>
                <a:effectLst/>
                <a:uLnTx/>
                <a:uFillTx/>
                <a:latin typeface="Times New Roman" pitchFamily="18" charset="0"/>
                <a:ea typeface="+mj-ea"/>
                <a:cs typeface="Times New Roman" pitchFamily="18" charset="0"/>
              </a:rPr>
              <a:t>Determinant</a:t>
            </a:r>
            <a:endParaRPr kumimoji="0" lang="fr-FR" sz="3600" b="1" i="0" u="none" strike="noStrike" kern="1200" cap="none" spc="0" normalizeH="0" baseline="0" noProof="0" dirty="0" smtClean="0">
              <a:ln>
                <a:noFill/>
              </a:ln>
              <a:solidFill>
                <a:schemeClr val="bg2">
                  <a:lumMod val="50000"/>
                </a:schemeClr>
              </a:solidFill>
              <a:effectLst/>
              <a:uLnTx/>
              <a:uFillTx/>
              <a:latin typeface="Times New Roman" pitchFamily="18" charset="0"/>
              <a:ea typeface="+mj-ea"/>
              <a:cs typeface="Times New Roman" pitchFamily="18" charset="0"/>
            </a:endParaRPr>
          </a:p>
        </p:txBody>
      </p:sp>
      <p:graphicFrame>
        <p:nvGraphicFramePr>
          <p:cNvPr id="13" name="Tableau 12"/>
          <p:cNvGraphicFramePr>
            <a:graphicFrameLocks noGrp="1"/>
          </p:cNvGraphicFramePr>
          <p:nvPr/>
        </p:nvGraphicFramePr>
        <p:xfrm>
          <a:off x="428597" y="1785926"/>
          <a:ext cx="8358246" cy="2286016"/>
        </p:xfrm>
        <a:graphic>
          <a:graphicData uri="http://schemas.openxmlformats.org/drawingml/2006/table">
            <a:tbl>
              <a:tblPr/>
              <a:tblGrid>
                <a:gridCol w="1552535"/>
                <a:gridCol w="1074896"/>
                <a:gridCol w="1193674"/>
                <a:gridCol w="1194517"/>
                <a:gridCol w="1671312"/>
                <a:gridCol w="1671312"/>
              </a:tblGrid>
              <a:tr h="381003">
                <a:tc rowSpan="2">
                  <a:txBody>
                    <a:bodyPr/>
                    <a:lstStyle/>
                    <a:p>
                      <a:pPr marR="763905" algn="just">
                        <a:lnSpc>
                          <a:spcPts val="2250"/>
                        </a:lnSpc>
                        <a:spcBef>
                          <a:spcPts val="645"/>
                        </a:spcBef>
                        <a:spcAft>
                          <a:spcPts val="0"/>
                        </a:spcAft>
                      </a:pPr>
                      <a:endParaRPr lang="en-US" sz="1300" spc="-15" dirty="0">
                        <a:solidFill>
                          <a:srgbClr val="000000"/>
                        </a:solidFill>
                        <a:latin typeface="Times New Roman"/>
                        <a:ea typeface="Arial Unicode MS"/>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algn="l">
                        <a:lnSpc>
                          <a:spcPts val="2250"/>
                        </a:lnSpc>
                        <a:spcAft>
                          <a:spcPts val="0"/>
                        </a:spcAft>
                      </a:pPr>
                      <a:r>
                        <a:rPr lang="en-US" sz="2400" b="1" spc="-15" dirty="0" smtClean="0">
                          <a:solidFill>
                            <a:srgbClr val="000000"/>
                          </a:solidFill>
                          <a:latin typeface="Times New Roman"/>
                          <a:ea typeface="Arial Unicode MS"/>
                          <a:cs typeface="Times New Roman"/>
                        </a:rPr>
                        <a:t>                                   Topic</a:t>
                      </a:r>
                      <a:endParaRPr lang="fr-FR"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r>
              <a:tr h="762005">
                <a:tc vMerge="1">
                  <a:txBody>
                    <a:bodyPr/>
                    <a:lstStyle/>
                    <a:p>
                      <a:endParaRPr lang="fr-FR"/>
                    </a:p>
                  </a:txBody>
                  <a:tcPr/>
                </a:tc>
                <a:tc>
                  <a:txBody>
                    <a:bodyPr/>
                    <a:lstStyle/>
                    <a:p>
                      <a:pPr algn="just">
                        <a:lnSpc>
                          <a:spcPts val="2250"/>
                        </a:lnSpc>
                        <a:spcAft>
                          <a:spcPts val="0"/>
                        </a:spcAft>
                      </a:pPr>
                      <a:r>
                        <a:rPr lang="en-US" sz="1600" b="1" spc="-15" dirty="0">
                          <a:solidFill>
                            <a:srgbClr val="000000"/>
                          </a:solidFill>
                          <a:latin typeface="Times New Roman"/>
                          <a:ea typeface="Arial Unicode MS"/>
                          <a:cs typeface="Times New Roman"/>
                        </a:rPr>
                        <a:t>School Program</a:t>
                      </a:r>
                      <a:endParaRPr lang="fr-FR" sz="16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2250"/>
                        </a:lnSpc>
                        <a:spcAft>
                          <a:spcPts val="0"/>
                        </a:spcAft>
                      </a:pPr>
                      <a:r>
                        <a:rPr lang="en-US" sz="1600" b="1" spc="-15" dirty="0">
                          <a:solidFill>
                            <a:srgbClr val="000000"/>
                          </a:solidFill>
                          <a:latin typeface="Times New Roman"/>
                          <a:ea typeface="Arial Unicode MS"/>
                          <a:cs typeface="Times New Roman"/>
                        </a:rPr>
                        <a:t>Internet</a:t>
                      </a:r>
                      <a:endParaRPr lang="fr-FR" sz="16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2250"/>
                        </a:lnSpc>
                        <a:spcAft>
                          <a:spcPts val="0"/>
                        </a:spcAft>
                      </a:pPr>
                      <a:r>
                        <a:rPr lang="en-US" sz="1600" b="1" spc="-15" dirty="0">
                          <a:solidFill>
                            <a:srgbClr val="000000"/>
                          </a:solidFill>
                          <a:latin typeface="Times New Roman"/>
                          <a:ea typeface="Arial Unicode MS"/>
                          <a:cs typeface="Times New Roman"/>
                        </a:rPr>
                        <a:t>Religion</a:t>
                      </a:r>
                      <a:endParaRPr lang="fr-FR" sz="16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2250"/>
                        </a:lnSpc>
                        <a:spcAft>
                          <a:spcPts val="0"/>
                        </a:spcAft>
                      </a:pPr>
                      <a:r>
                        <a:rPr lang="en-US" sz="1600" b="1" spc="-15" dirty="0">
                          <a:solidFill>
                            <a:srgbClr val="000000"/>
                          </a:solidFill>
                          <a:latin typeface="Times New Roman"/>
                          <a:ea typeface="Arial Unicode MS"/>
                          <a:cs typeface="Times New Roman"/>
                        </a:rPr>
                        <a:t>Music</a:t>
                      </a:r>
                      <a:endParaRPr lang="fr-FR" sz="16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2250"/>
                        </a:lnSpc>
                        <a:spcAft>
                          <a:spcPts val="0"/>
                        </a:spcAft>
                      </a:pPr>
                      <a:r>
                        <a:rPr lang="en-US" sz="1600" b="1" spc="-15" dirty="0">
                          <a:solidFill>
                            <a:srgbClr val="000000"/>
                          </a:solidFill>
                          <a:latin typeface="Times New Roman"/>
                          <a:ea typeface="Arial Unicode MS"/>
                          <a:cs typeface="Times New Roman"/>
                        </a:rPr>
                        <a:t>Cloths</a:t>
                      </a:r>
                      <a:endParaRPr lang="fr-FR" sz="16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1003">
                <a:tc>
                  <a:txBody>
                    <a:bodyPr/>
                    <a:lstStyle/>
                    <a:p>
                      <a:pPr algn="just">
                        <a:lnSpc>
                          <a:spcPts val="2250"/>
                        </a:lnSpc>
                        <a:spcAft>
                          <a:spcPts val="0"/>
                        </a:spcAft>
                      </a:pPr>
                      <a:r>
                        <a:rPr lang="en-US" sz="1600" b="1" spc="-15" dirty="0">
                          <a:solidFill>
                            <a:srgbClr val="000000"/>
                          </a:solidFill>
                          <a:latin typeface="Times New Roman"/>
                          <a:ea typeface="Arial Unicode MS"/>
                          <a:cs typeface="Times New Roman"/>
                        </a:rPr>
                        <a:t>INNOVATION</a:t>
                      </a:r>
                      <a:endParaRPr lang="fr-FR" sz="16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50"/>
                        </a:lnSpc>
                        <a:spcAft>
                          <a:spcPts val="0"/>
                        </a:spcAft>
                      </a:pPr>
                      <a:endParaRPr lang="en-US" sz="1800" spc="-15">
                        <a:solidFill>
                          <a:srgbClr val="000000"/>
                        </a:solidFill>
                        <a:latin typeface="Times New Roman"/>
                        <a:ea typeface="Arial Unicode MS"/>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50"/>
                        </a:lnSpc>
                        <a:spcAft>
                          <a:spcPts val="0"/>
                        </a:spcAft>
                      </a:pPr>
                      <a:r>
                        <a:rPr lang="en-US" sz="1800" spc="-15">
                          <a:solidFill>
                            <a:srgbClr val="000000"/>
                          </a:solidFill>
                          <a:latin typeface="Times New Roman"/>
                          <a:ea typeface="Arial Unicode MS"/>
                          <a:cs typeface="Times New Roman"/>
                        </a:rPr>
                        <a:t>x</a:t>
                      </a:r>
                      <a:endParaRPr lang="fr-F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50"/>
                        </a:lnSpc>
                        <a:spcAft>
                          <a:spcPts val="0"/>
                        </a:spcAft>
                      </a:pPr>
                      <a:endParaRPr lang="en-US" sz="1800" spc="-15">
                        <a:solidFill>
                          <a:srgbClr val="000000"/>
                        </a:solidFill>
                        <a:latin typeface="Times New Roman"/>
                        <a:ea typeface="Arial Unicode MS"/>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50"/>
                        </a:lnSpc>
                        <a:spcAft>
                          <a:spcPts val="0"/>
                        </a:spcAft>
                      </a:pPr>
                      <a:r>
                        <a:rPr lang="en-US" sz="1800" spc="-15">
                          <a:solidFill>
                            <a:srgbClr val="000000"/>
                          </a:solidFill>
                          <a:latin typeface="Times New Roman"/>
                          <a:ea typeface="Arial Unicode MS"/>
                          <a:cs typeface="Times New Roman"/>
                        </a:rPr>
                        <a:t>x</a:t>
                      </a:r>
                      <a:endParaRPr lang="fr-F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50"/>
                        </a:lnSpc>
                        <a:spcAft>
                          <a:spcPts val="0"/>
                        </a:spcAft>
                      </a:pPr>
                      <a:r>
                        <a:rPr lang="en-US" sz="1800" spc="-15">
                          <a:solidFill>
                            <a:srgbClr val="000000"/>
                          </a:solidFill>
                          <a:latin typeface="Times New Roman"/>
                          <a:ea typeface="Arial Unicode MS"/>
                          <a:cs typeface="Times New Roman"/>
                        </a:rPr>
                        <a:t>x</a:t>
                      </a:r>
                      <a:endParaRPr lang="fr-F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62005">
                <a:tc>
                  <a:txBody>
                    <a:bodyPr/>
                    <a:lstStyle/>
                    <a:p>
                      <a:pPr algn="ctr">
                        <a:lnSpc>
                          <a:spcPts val="2250"/>
                        </a:lnSpc>
                        <a:spcAft>
                          <a:spcPts val="0"/>
                        </a:spcAft>
                      </a:pPr>
                      <a:r>
                        <a:rPr lang="en-US" sz="1600" b="1" spc="-15" dirty="0">
                          <a:solidFill>
                            <a:srgbClr val="000000"/>
                          </a:solidFill>
                          <a:latin typeface="Times New Roman"/>
                          <a:ea typeface="Arial Unicode MS"/>
                          <a:cs typeface="Times New Roman"/>
                        </a:rPr>
                        <a:t>ANY INNOVATION</a:t>
                      </a:r>
                      <a:endParaRPr lang="fr-FR" sz="16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50"/>
                        </a:lnSpc>
                        <a:spcAft>
                          <a:spcPts val="0"/>
                        </a:spcAft>
                      </a:pPr>
                      <a:r>
                        <a:rPr lang="en-US" sz="1800" spc="-15">
                          <a:solidFill>
                            <a:srgbClr val="000000"/>
                          </a:solidFill>
                          <a:latin typeface="Times New Roman"/>
                          <a:ea typeface="Arial Unicode MS"/>
                          <a:cs typeface="Times New Roman"/>
                        </a:rPr>
                        <a:t>x</a:t>
                      </a:r>
                      <a:endParaRPr lang="fr-F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50"/>
                        </a:lnSpc>
                        <a:spcAft>
                          <a:spcPts val="0"/>
                        </a:spcAft>
                      </a:pPr>
                      <a:endParaRPr lang="en-US" sz="1800" spc="-15" dirty="0">
                        <a:solidFill>
                          <a:srgbClr val="000000"/>
                        </a:solidFill>
                        <a:latin typeface="Times New Roman"/>
                        <a:ea typeface="Arial Unicode MS"/>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50"/>
                        </a:lnSpc>
                        <a:spcAft>
                          <a:spcPts val="0"/>
                        </a:spcAft>
                      </a:pPr>
                      <a:r>
                        <a:rPr lang="en-US" sz="1800" spc="-15">
                          <a:solidFill>
                            <a:srgbClr val="000000"/>
                          </a:solidFill>
                          <a:latin typeface="Times New Roman"/>
                          <a:ea typeface="Arial Unicode MS"/>
                          <a:cs typeface="Times New Roman"/>
                        </a:rPr>
                        <a:t>x</a:t>
                      </a:r>
                      <a:endParaRPr lang="fr-F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50"/>
                        </a:lnSpc>
                        <a:spcAft>
                          <a:spcPts val="0"/>
                        </a:spcAft>
                      </a:pPr>
                      <a:endParaRPr lang="en-US" sz="1800" spc="-15">
                        <a:solidFill>
                          <a:srgbClr val="000000"/>
                        </a:solidFill>
                        <a:latin typeface="Times New Roman"/>
                        <a:ea typeface="Arial Unicode MS"/>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763905" algn="ctr">
                        <a:lnSpc>
                          <a:spcPts val="2250"/>
                        </a:lnSpc>
                        <a:spcBef>
                          <a:spcPts val="645"/>
                        </a:spcBef>
                        <a:spcAft>
                          <a:spcPts val="0"/>
                        </a:spcAft>
                      </a:pPr>
                      <a:endParaRPr lang="en-US" sz="1800" spc="-15" dirty="0">
                        <a:solidFill>
                          <a:srgbClr val="000000"/>
                        </a:solidFill>
                        <a:latin typeface="Times New Roman"/>
                        <a:ea typeface="Arial Unicode MS"/>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241" name="Rectangle 1"/>
          <p:cNvSpPr>
            <a:spLocks noChangeArrowheads="1"/>
          </p:cNvSpPr>
          <p:nvPr/>
        </p:nvSpPr>
        <p:spPr bwMode="auto">
          <a:xfrm>
            <a:off x="214282" y="4714884"/>
            <a:ext cx="7786742"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Times New Roman" pitchFamily="18" charset="0"/>
                <a:ea typeface="Arial Unicode MS" pitchFamily="34" charset="-128"/>
                <a:cs typeface="Times New Roman" pitchFamily="18" charset="0"/>
              </a:rPr>
              <a:t>The topic discussed, on the other hand, stands out as a trigger that operates to influence adolescents’ language choice. </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ransition spd="slow">
    <p:wheel spokes="8"/>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
          <p:cNvSpPr>
            <a:spLocks noChangeArrowheads="1"/>
          </p:cNvSpPr>
          <p:nvPr/>
        </p:nvSpPr>
        <p:spPr bwMode="auto">
          <a:xfrm>
            <a:off x="500034" y="785794"/>
            <a:ext cx="8429684"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err="1" smtClean="0">
                <a:ln>
                  <a:noFill/>
                </a:ln>
                <a:solidFill>
                  <a:srgbClr val="FF0000"/>
                </a:solidFill>
                <a:effectLst/>
                <a:latin typeface="Times New Roman" pitchFamily="18" charset="0"/>
                <a:cs typeface="Times New Roman" pitchFamily="18" charset="0"/>
                <a:sym typeface="SILManuscriptIPA"/>
              </a:rPr>
              <a:t>Some</a:t>
            </a:r>
            <a:r>
              <a:rPr kumimoji="0" lang="fr-FR" sz="2400" b="1" i="0" u="none" strike="noStrike" cap="none" normalizeH="0" baseline="0" dirty="0" smtClean="0">
                <a:ln>
                  <a:noFill/>
                </a:ln>
                <a:solidFill>
                  <a:srgbClr val="FF0000"/>
                </a:solidFill>
                <a:effectLst/>
                <a:latin typeface="Times New Roman" pitchFamily="18" charset="0"/>
                <a:cs typeface="Times New Roman" pitchFamily="18" charset="0"/>
                <a:sym typeface="SILManuscriptIPA"/>
              </a:rPr>
              <a:t> </a:t>
            </a:r>
            <a:r>
              <a:rPr kumimoji="0" lang="fr-FR" sz="2400" b="1" i="0" u="none" strike="noStrike" cap="none" normalizeH="0" baseline="0" dirty="0" smtClean="0">
                <a:ln>
                  <a:noFill/>
                </a:ln>
                <a:solidFill>
                  <a:srgbClr val="FF0000"/>
                </a:solidFill>
                <a:effectLst/>
                <a:latin typeface="Times New Roman" pitchFamily="18" charset="0"/>
                <a:cs typeface="Times New Roman" pitchFamily="18" charset="0"/>
                <a:sym typeface="SILManuscriptIPA"/>
              </a:rPr>
              <a:t> </a:t>
            </a:r>
            <a:r>
              <a:rPr kumimoji="0" lang="fr-FR" sz="2400" b="1" i="0" u="none" strike="noStrike" cap="none" normalizeH="0" baseline="0" dirty="0" smtClean="0">
                <a:ln>
                  <a:noFill/>
                </a:ln>
                <a:solidFill>
                  <a:srgbClr val="FF0000"/>
                </a:solidFill>
                <a:effectLst/>
                <a:latin typeface="Times New Roman" pitchFamily="18" charset="0"/>
                <a:cs typeface="Times New Roman" pitchFamily="18" charset="0"/>
                <a:sym typeface="SILManuscriptIPA"/>
              </a:rPr>
              <a:t>Lexical</a:t>
            </a:r>
            <a:r>
              <a:rPr kumimoji="0" lang="fr-FR" sz="2400" b="1" i="0" u="none" strike="noStrike" cap="none" normalizeH="0" dirty="0" smtClean="0">
                <a:ln>
                  <a:noFill/>
                </a:ln>
                <a:solidFill>
                  <a:srgbClr val="FF0000"/>
                </a:solidFill>
                <a:effectLst/>
                <a:latin typeface="Times New Roman" pitchFamily="18" charset="0"/>
                <a:cs typeface="Times New Roman" pitchFamily="18" charset="0"/>
                <a:sym typeface="SILManuscriptIPA"/>
              </a:rPr>
              <a:t> </a:t>
            </a:r>
            <a:r>
              <a:rPr kumimoji="0" lang="fr-FR" sz="2400" b="1" i="0" u="none" strike="noStrike" cap="none" normalizeH="0" baseline="0" dirty="0" smtClean="0">
                <a:ln>
                  <a:noFill/>
                </a:ln>
                <a:solidFill>
                  <a:srgbClr val="FF0000"/>
                </a:solidFill>
                <a:effectLst/>
                <a:latin typeface="Times New Roman" pitchFamily="18" charset="0"/>
                <a:cs typeface="Times New Roman" pitchFamily="18" charset="0"/>
                <a:sym typeface="SILManuscriptIPA"/>
              </a:rPr>
              <a:t>Innovations </a:t>
            </a:r>
            <a:r>
              <a:rPr kumimoji="0" lang="fr-FR" sz="2400" b="1" i="0" u="none" strike="noStrike" cap="none" normalizeH="0" baseline="0" smtClean="0">
                <a:ln>
                  <a:noFill/>
                </a:ln>
                <a:solidFill>
                  <a:srgbClr val="FF0000"/>
                </a:solidFill>
                <a:effectLst/>
                <a:latin typeface="Times New Roman" pitchFamily="18" charset="0"/>
                <a:cs typeface="Times New Roman" pitchFamily="18" charset="0"/>
                <a:sym typeface="SILManuscriptIPA"/>
              </a:rPr>
              <a:t>Examples:</a:t>
            </a:r>
            <a:r>
              <a:rPr kumimoji="0" lang="fr-FR" sz="2400" b="0" i="0" u="none" strike="noStrike" cap="none" normalizeH="0" baseline="0" smtClean="0">
                <a:ln>
                  <a:noFill/>
                </a:ln>
                <a:solidFill>
                  <a:schemeClr val="tx1"/>
                </a:solidFill>
                <a:effectLst/>
                <a:latin typeface="Times New Roman" pitchFamily="18" charset="0"/>
                <a:cs typeface="Times New Roman" pitchFamily="18" charset="0"/>
                <a:sym typeface="SILManuscriptIPA"/>
              </a:rPr>
              <a:t> </a:t>
            </a:r>
            <a:endParaRPr kumimoji="0" lang="fr-FR" sz="2400" b="0" i="0" u="none" strike="noStrike" cap="none" normalizeH="0" baseline="0" dirty="0" smtClean="0">
              <a:ln>
                <a:noFill/>
              </a:ln>
              <a:solidFill>
                <a:schemeClr val="tx1"/>
              </a:solidFill>
              <a:effectLst/>
              <a:latin typeface="Times New Roman" pitchFamily="18" charset="0"/>
              <a:cs typeface="Times New Roman" pitchFamily="18" charset="0"/>
              <a:sym typeface="SILManuscriptIPA"/>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accent2"/>
                </a:solidFill>
                <a:effectLst/>
                <a:latin typeface="Times New Roman" pitchFamily="18" charset="0"/>
                <a:ea typeface="Calibri" pitchFamily="34" charset="0"/>
                <a:cs typeface="Times New Roman" pitchFamily="18" charset="0"/>
                <a:sym typeface="SILManuscriptIPA"/>
              </a:rPr>
              <a:t>-[</a:t>
            </a:r>
            <a:r>
              <a:rPr kumimoji="0" lang="en-US" sz="2400" b="1" i="0" u="none" strike="noStrike" cap="none" normalizeH="0" baseline="0" dirty="0" err="1" smtClean="0">
                <a:ln>
                  <a:noFill/>
                </a:ln>
                <a:solidFill>
                  <a:schemeClr val="accent2"/>
                </a:solidFill>
                <a:effectLst/>
                <a:latin typeface="Times New Roman" pitchFamily="18" charset="0"/>
                <a:ea typeface="Calibri" pitchFamily="34" charset="0"/>
                <a:cs typeface="Times New Roman" pitchFamily="18" charset="0"/>
                <a:sym typeface="SILManuscriptIPA"/>
              </a:rPr>
              <a:t>argaaz</a:t>
            </a:r>
            <a:r>
              <a:rPr kumimoji="0" lang="en-US" sz="2400" b="1" i="0" u="none" strike="noStrike" cap="none" normalizeH="0" baseline="0" dirty="0" smtClean="0">
                <a:ln>
                  <a:noFill/>
                </a:ln>
                <a:solidFill>
                  <a:schemeClr val="accent2"/>
                </a:solidFill>
                <a:effectLst/>
                <a:latin typeface="Times New Roman" pitchFamily="18" charset="0"/>
                <a:ea typeface="Calibri" pitchFamily="34" charset="0"/>
                <a:cs typeface="Times New Roman" pitchFamily="18" charset="0"/>
                <a:sym typeface="SILManuscriptIPA"/>
              </a:rPr>
              <a:t>] </a:t>
            </a:r>
            <a:r>
              <a:rPr kumimoji="0" lang="en-US" sz="2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sym typeface="SILManuscriptIPA"/>
              </a:rPr>
              <a:t>and </a:t>
            </a:r>
            <a:r>
              <a:rPr kumimoji="0" lang="en-US" sz="2400" b="1" i="0" u="none" strike="noStrike" cap="none" normalizeH="0" baseline="0" dirty="0" smtClean="0">
                <a:ln>
                  <a:noFill/>
                </a:ln>
                <a:solidFill>
                  <a:schemeClr val="accent2"/>
                </a:solidFill>
                <a:effectLst/>
                <a:latin typeface="Times New Roman" pitchFamily="18" charset="0"/>
                <a:ea typeface="Calibri" pitchFamily="34" charset="0"/>
                <a:cs typeface="Times New Roman" pitchFamily="18" charset="0"/>
                <a:sym typeface="SILManuscriptIPA"/>
              </a:rPr>
              <a:t>[</a:t>
            </a:r>
            <a:r>
              <a:rPr kumimoji="0" lang="en-US" sz="2400" b="1" i="0" u="none" strike="noStrike" cap="none" normalizeH="0" baseline="0" dirty="0" err="1" smtClean="0">
                <a:ln>
                  <a:noFill/>
                </a:ln>
                <a:solidFill>
                  <a:schemeClr val="accent2"/>
                </a:solidFill>
                <a:effectLst/>
                <a:latin typeface="Times New Roman" pitchFamily="18" charset="0"/>
                <a:ea typeface="Calibri" pitchFamily="34" charset="0"/>
                <a:cs typeface="Times New Roman" pitchFamily="18" charset="0"/>
                <a:sym typeface="SILManuscriptIPA"/>
              </a:rPr>
              <a:t>google</a:t>
            </a:r>
            <a:r>
              <a:rPr kumimoji="0" lang="en-US" sz="2400" b="1" i="0" u="none" strike="noStrike" cap="none" normalizeH="0" baseline="0" dirty="0" smtClean="0">
                <a:ln>
                  <a:noFill/>
                </a:ln>
                <a:solidFill>
                  <a:schemeClr val="accent2"/>
                </a:solidFill>
                <a:effectLst/>
                <a:latin typeface="Times New Roman" pitchFamily="18" charset="0"/>
                <a:ea typeface="Calibri" pitchFamily="34" charset="0"/>
                <a:cs typeface="Times New Roman" pitchFamily="18" charset="0"/>
                <a:sym typeface="SILManuscriptIPA"/>
              </a:rPr>
              <a:t>]: </a:t>
            </a:r>
            <a:r>
              <a:rPr kumimoji="0" lang="en-US" sz="2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sym typeface="SILManuscriptIPA"/>
              </a:rPr>
              <a:t>are addressed to people who are so intelligent and attentive.</a:t>
            </a:r>
          </a:p>
          <a:p>
            <a:pPr lvl="0" algn="just" eaLnBrk="0" fontAlgn="base" hangingPunct="0">
              <a:spcBef>
                <a:spcPct val="0"/>
              </a:spcBef>
              <a:spcAft>
                <a:spcPct val="0"/>
              </a:spcAft>
              <a:buFontTx/>
              <a:buChar char="-"/>
            </a:pPr>
            <a:r>
              <a:rPr lang="en-US" sz="2400" b="1" dirty="0" smtClean="0">
                <a:solidFill>
                  <a:schemeClr val="accent2"/>
                </a:solidFill>
                <a:latin typeface="Times New Roman" pitchFamily="18" charset="0"/>
                <a:ea typeface="Calibri" pitchFamily="34" charset="0"/>
                <a:cs typeface="Times New Roman" pitchFamily="18" charset="0"/>
                <a:sym typeface="SILManuscriptIPA"/>
              </a:rPr>
              <a:t>[ma </a:t>
            </a:r>
            <a:r>
              <a:rPr lang="en-US" sz="2400" b="1" dirty="0" err="1" smtClean="0">
                <a:solidFill>
                  <a:schemeClr val="accent2"/>
                </a:solidFill>
                <a:latin typeface="Times New Roman" pitchFamily="18" charset="0"/>
                <a:ea typeface="Calibri" pitchFamily="34" charset="0"/>
                <a:cs typeface="Times New Roman" pitchFamily="18" charset="0"/>
                <a:sym typeface="SILManuscriptIPA"/>
              </a:rPr>
              <a:t>puus</a:t>
            </a:r>
            <a:r>
              <a:rPr lang="en-US" sz="2400" b="1" dirty="0" smtClean="0">
                <a:solidFill>
                  <a:schemeClr val="accent2"/>
                </a:solidFill>
                <a:latin typeface="Times New Roman" pitchFamily="18" charset="0"/>
                <a:ea typeface="Calibri" pitchFamily="34" charset="0"/>
                <a:cs typeface="Times New Roman" pitchFamily="18" charset="0"/>
                <a:sym typeface="SILManuscriptIPA"/>
              </a:rPr>
              <a:t>]</a:t>
            </a:r>
            <a:r>
              <a:rPr lang="en-US" sz="2400" dirty="0" smtClean="0">
                <a:solidFill>
                  <a:schemeClr val="accent2"/>
                </a:solidFill>
                <a:latin typeface="Times New Roman" pitchFamily="18" charset="0"/>
                <a:ea typeface="Calibri" pitchFamily="34" charset="0"/>
                <a:cs typeface="Times New Roman" pitchFamily="18" charset="0"/>
                <a:sym typeface="SILManuscriptIPA"/>
              </a:rPr>
              <a:t>: </a:t>
            </a:r>
            <a:r>
              <a:rPr lang="en-US" sz="2400" dirty="0" smtClean="0">
                <a:solidFill>
                  <a:srgbClr val="000000"/>
                </a:solidFill>
                <a:latin typeface="Times New Roman" pitchFamily="18" charset="0"/>
                <a:ea typeface="Calibri" pitchFamily="34" charset="0"/>
                <a:cs typeface="Times New Roman" pitchFamily="18" charset="0"/>
                <a:sym typeface="SILManuscriptIPA"/>
              </a:rPr>
              <a:t>a word addressed to females to mean ‘my intimate’ or ‘my friend’ whereas, for males the word </a:t>
            </a:r>
            <a:r>
              <a:rPr lang="en-US" sz="2400" b="1" dirty="0" smtClean="0">
                <a:solidFill>
                  <a:schemeClr val="accent2"/>
                </a:solidFill>
                <a:latin typeface="Times New Roman" pitchFamily="18" charset="0"/>
                <a:ea typeface="Calibri" pitchFamily="34" charset="0"/>
                <a:cs typeface="Times New Roman" pitchFamily="18" charset="0"/>
                <a:sym typeface="SILManuscriptIPA"/>
              </a:rPr>
              <a:t>[</a:t>
            </a:r>
            <a:r>
              <a:rPr lang="en-US" sz="2400" b="1" dirty="0" err="1" smtClean="0">
                <a:solidFill>
                  <a:schemeClr val="accent2"/>
                </a:solidFill>
                <a:latin typeface="Times New Roman" pitchFamily="18" charset="0"/>
                <a:ea typeface="Calibri" pitchFamily="34" charset="0"/>
                <a:cs typeface="Times New Roman" pitchFamily="18" charset="0"/>
                <a:sym typeface="SILManuscriptIPA"/>
              </a:rPr>
              <a:t>Griiki</a:t>
            </a:r>
            <a:r>
              <a:rPr lang="en-US" sz="2400" b="1" dirty="0" smtClean="0">
                <a:solidFill>
                  <a:schemeClr val="accent2"/>
                </a:solidFill>
                <a:latin typeface="Times New Roman" pitchFamily="18" charset="0"/>
                <a:ea typeface="Calibri" pitchFamily="34" charset="0"/>
                <a:cs typeface="Times New Roman" pitchFamily="18" charset="0"/>
                <a:sym typeface="SILManuscriptIPA"/>
              </a:rPr>
              <a:t>] </a:t>
            </a:r>
            <a:r>
              <a:rPr lang="en-US" sz="2400" dirty="0" smtClean="0">
                <a:solidFill>
                  <a:srgbClr val="000000"/>
                </a:solidFill>
                <a:latin typeface="Times New Roman" pitchFamily="18" charset="0"/>
                <a:ea typeface="Calibri" pitchFamily="34" charset="0"/>
                <a:cs typeface="Times New Roman" pitchFamily="18" charset="0"/>
                <a:sym typeface="SILManuscriptIPA"/>
              </a:rPr>
              <a:t>is used instead.</a:t>
            </a:r>
            <a:endParaRPr kumimoji="0" lang="fr-FR" sz="2400" b="0" i="0" u="none" strike="noStrike" cap="none" normalizeH="0" baseline="0" dirty="0" smtClean="0">
              <a:ln>
                <a:noFill/>
              </a:ln>
              <a:solidFill>
                <a:schemeClr val="tx1"/>
              </a:solidFill>
              <a:effectLst/>
              <a:latin typeface="Times New Roman" pitchFamily="18" charset="0"/>
              <a:cs typeface="Times New Roman" pitchFamily="18" charset="0"/>
              <a:sym typeface="SILManuscriptIPA"/>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accent2"/>
                </a:solidFill>
                <a:effectLst/>
                <a:latin typeface="Times New Roman" pitchFamily="18" charset="0"/>
                <a:ea typeface="Calibri" pitchFamily="34" charset="0"/>
                <a:cs typeface="Times New Roman" pitchFamily="18" charset="0"/>
                <a:sym typeface="SILManuscriptIPA"/>
              </a:rPr>
              <a:t>-[</a:t>
            </a:r>
            <a:r>
              <a:rPr kumimoji="0" lang="en-US" sz="2400" b="1" i="0" u="none" strike="noStrike" cap="none" normalizeH="0" baseline="0" dirty="0" err="1" smtClean="0">
                <a:ln>
                  <a:noFill/>
                </a:ln>
                <a:solidFill>
                  <a:schemeClr val="accent2"/>
                </a:solidFill>
                <a:effectLst/>
                <a:latin typeface="Times New Roman" pitchFamily="18" charset="0"/>
                <a:ea typeface="Calibri" pitchFamily="34" charset="0"/>
                <a:cs typeface="Times New Roman" pitchFamily="18" charset="0"/>
                <a:sym typeface="SILManuscriptIPA"/>
              </a:rPr>
              <a:t>zas</a:t>
            </a:r>
            <a:r>
              <a:rPr kumimoji="0" lang="en-US" sz="2400" b="1" i="0" u="none" strike="noStrike" cap="none" normalizeH="0" baseline="0" dirty="0" err="1" smtClean="0">
                <a:ln>
                  <a:noFill/>
                </a:ln>
                <a:solidFill>
                  <a:schemeClr val="accent2"/>
                </a:solidFill>
                <a:effectLst/>
                <a:latin typeface="Times New Roman" pitchFamily="18" charset="0"/>
                <a:ea typeface="Calibri" pitchFamily="34" charset="0"/>
                <a:cs typeface="Times New Roman" pitchFamily="18" charset="0"/>
              </a:rPr>
              <a:t>aafa</a:t>
            </a:r>
            <a:r>
              <a:rPr kumimoji="0" lang="en-US" sz="2400" b="1" i="0" u="none" strike="noStrike" cap="none" normalizeH="0" baseline="0" dirty="0" smtClean="0">
                <a:ln>
                  <a:noFill/>
                </a:ln>
                <a:solidFill>
                  <a:schemeClr val="accent2"/>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this word is used firstly to denote a means of transport (an ancient car in Algeria).Now, it is used in Algerian Arabic to refer to people who walk very slowly.</a:t>
            </a:r>
            <a:endParaRPr kumimoji="0" lang="fr-FR" sz="2400" b="0" i="0" u="none" strike="noStrike" cap="none" normalizeH="0" baseline="0" dirty="0" smtClean="0">
              <a:ln>
                <a:noFill/>
              </a:ln>
              <a:solidFill>
                <a:schemeClr val="tx1"/>
              </a:solidFill>
              <a:effectLst/>
              <a:latin typeface="Times New Roman" pitchFamily="18" charset="0"/>
              <a:cs typeface="Times New Roman" pitchFamily="18" charset="0"/>
              <a:sym typeface="SILManuscriptIPA"/>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accent2"/>
                </a:solidFill>
                <a:effectLst/>
                <a:latin typeface="Times New Roman" pitchFamily="18" charset="0"/>
                <a:ea typeface="Calibri" pitchFamily="34" charset="0"/>
                <a:cs typeface="Times New Roman" pitchFamily="18" charset="0"/>
                <a:sym typeface="SILManuscriptIPA"/>
              </a:rPr>
              <a:t>-[</a:t>
            </a:r>
            <a:r>
              <a:rPr kumimoji="0" lang="en-US" sz="2400" b="1" i="0" u="none" strike="noStrike" cap="none" normalizeH="0" baseline="0" dirty="0" err="1" smtClean="0">
                <a:ln>
                  <a:noFill/>
                </a:ln>
                <a:solidFill>
                  <a:schemeClr val="accent2"/>
                </a:solidFill>
                <a:effectLst/>
                <a:latin typeface="Times New Roman" pitchFamily="18" charset="0"/>
                <a:ea typeface="Calibri" pitchFamily="34" charset="0"/>
                <a:cs typeface="Times New Roman" pitchFamily="18" charset="0"/>
                <a:sym typeface="SILManuscriptIPA"/>
              </a:rPr>
              <a:t>bel</a:t>
            </a:r>
            <a:r>
              <a:rPr kumimoji="0" lang="en-US" sz="2400" b="1" i="0" u="none" strike="noStrike" cap="none" normalizeH="0" baseline="0" dirty="0" smtClean="0">
                <a:ln>
                  <a:noFill/>
                </a:ln>
                <a:solidFill>
                  <a:schemeClr val="accent2"/>
                </a:solidFill>
                <a:effectLst/>
                <a:latin typeface="Times New Roman" pitchFamily="18" charset="0"/>
                <a:ea typeface="Calibri" pitchFamily="34" charset="0"/>
                <a:cs typeface="Times New Roman" pitchFamily="18" charset="0"/>
                <a:sym typeface="SILManuscriptIPA"/>
              </a:rPr>
              <a:t> </a:t>
            </a:r>
            <a:r>
              <a:rPr kumimoji="0" lang="fr-FR" sz="2400" b="1" i="0" u="none" strike="noStrike" cap="none" normalizeH="0" baseline="0" dirty="0" smtClean="0">
                <a:ln>
                  <a:noFill/>
                </a:ln>
                <a:solidFill>
                  <a:schemeClr val="accent2"/>
                </a:solidFill>
                <a:effectLst/>
                <a:latin typeface="Times New Roman" pitchFamily="18" charset="0"/>
                <a:ea typeface="Calibri" pitchFamily="34" charset="0"/>
                <a:cs typeface="Times New Roman" pitchFamily="18" charset="0"/>
                <a:sym typeface="SILManuscriptIPA"/>
              </a:rPr>
              <a:t></a:t>
            </a:r>
            <a:r>
              <a:rPr kumimoji="0" lang="en-US" sz="2400" b="1" i="0" u="none" strike="noStrike" cap="none" normalizeH="0" baseline="0" dirty="0" smtClean="0">
                <a:ln>
                  <a:noFill/>
                </a:ln>
                <a:solidFill>
                  <a:schemeClr val="accent2"/>
                </a:solidFill>
                <a:effectLst/>
                <a:latin typeface="Times New Roman" pitchFamily="18" charset="0"/>
                <a:ea typeface="Calibri" pitchFamily="34" charset="0"/>
                <a:cs typeface="Times New Roman" pitchFamily="18" charset="0"/>
              </a:rPr>
              <a:t>of]</a:t>
            </a:r>
            <a:r>
              <a:rPr kumimoji="0" lang="en-US" sz="2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and </a:t>
            </a:r>
            <a:r>
              <a:rPr kumimoji="0" lang="en-US" sz="2400" b="1" i="0" u="none" strike="noStrike" cap="none" normalizeH="0" baseline="0" dirty="0" smtClean="0">
                <a:ln>
                  <a:noFill/>
                </a:ln>
                <a:solidFill>
                  <a:schemeClr val="accent2"/>
                </a:solidFill>
                <a:effectLst/>
                <a:latin typeface="Times New Roman" pitchFamily="18" charset="0"/>
                <a:ea typeface="Calibri" pitchFamily="34" charset="0"/>
                <a:cs typeface="Times New Roman" pitchFamily="18" charset="0"/>
              </a:rPr>
              <a:t>[</a:t>
            </a:r>
            <a:r>
              <a:rPr kumimoji="0" lang="en-US" sz="2400" b="1" i="0" u="none" strike="noStrike" cap="none" normalizeH="0" baseline="0" dirty="0" err="1" smtClean="0">
                <a:ln>
                  <a:noFill/>
                </a:ln>
                <a:solidFill>
                  <a:schemeClr val="accent2"/>
                </a:solidFill>
                <a:effectLst/>
                <a:latin typeface="Times New Roman" pitchFamily="18" charset="0"/>
                <a:ea typeface="Calibri" pitchFamily="34" charset="0"/>
                <a:cs typeface="Times New Roman" pitchFamily="18" charset="0"/>
              </a:rPr>
              <a:t>kwa</a:t>
            </a:r>
            <a:r>
              <a:rPr kumimoji="0" lang="en-US" sz="2400" b="1" i="0" u="none" strike="noStrike" cap="none" normalizeH="0" baseline="0" dirty="0" smtClean="0">
                <a:ln>
                  <a:noFill/>
                </a:ln>
                <a:solidFill>
                  <a:schemeClr val="accent2"/>
                </a:solidFill>
                <a:effectLst/>
                <a:latin typeface="Times New Roman" pitchFamily="18" charset="0"/>
                <a:ea typeface="Calibri" pitchFamily="34" charset="0"/>
                <a:cs typeface="Times New Roman" pitchFamily="18" charset="0"/>
              </a:rPr>
              <a:t> de </a:t>
            </a:r>
            <a:r>
              <a:rPr kumimoji="0" lang="en-US" sz="2400" b="1" i="0" u="none" strike="noStrike" cap="none" normalizeH="0" baseline="0" dirty="0" err="1" smtClean="0">
                <a:ln>
                  <a:noFill/>
                </a:ln>
                <a:solidFill>
                  <a:schemeClr val="accent2"/>
                </a:solidFill>
                <a:effectLst/>
                <a:latin typeface="Times New Roman" pitchFamily="18" charset="0"/>
                <a:ea typeface="Calibri" pitchFamily="34" charset="0"/>
                <a:cs typeface="Times New Roman" pitchFamily="18" charset="0"/>
              </a:rPr>
              <a:t>nef</a:t>
            </a:r>
            <a:r>
              <a:rPr kumimoji="0" lang="en-US" sz="2400" b="1" i="0" u="none" strike="noStrike" cap="none" normalizeH="0" baseline="0" dirty="0" smtClean="0">
                <a:ln>
                  <a:noFill/>
                </a:ln>
                <a:solidFill>
                  <a:schemeClr val="accent2"/>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These expressions are mainly used in </a:t>
            </a:r>
            <a:r>
              <a:rPr kumimoji="0" lang="en-US" sz="2400" b="0" i="1"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sym typeface="SILManuscriptIPA"/>
              </a:rPr>
              <a:t>facebooc</a:t>
            </a:r>
            <a:r>
              <a:rPr kumimoji="0" lang="en-US" sz="24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sym typeface="SILManuscriptIPA"/>
              </a:rPr>
              <a:t>’s</a:t>
            </a:r>
            <a:r>
              <a:rPr kumimoji="0" lang="en-US" sz="2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sym typeface="SILManuscriptIPA"/>
              </a:rPr>
              <a:t> interactions. The first means ‘beautiful photo’ while the latter: ‘is there any new?’.</a:t>
            </a:r>
            <a:endParaRPr kumimoji="0" lang="fr-FR" sz="2400" b="0" i="0" u="none" strike="noStrike" cap="none" normalizeH="0" baseline="0" dirty="0" smtClean="0">
              <a:ln>
                <a:noFill/>
              </a:ln>
              <a:solidFill>
                <a:schemeClr val="tx1"/>
              </a:solidFill>
              <a:effectLst/>
              <a:latin typeface="Times New Roman" pitchFamily="18" charset="0"/>
              <a:cs typeface="Times New Roman" pitchFamily="18" charset="0"/>
              <a:sym typeface="SILManuscriptIPA"/>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accent2"/>
                </a:solidFill>
                <a:effectLst/>
                <a:latin typeface="Times New Roman" pitchFamily="18" charset="0"/>
                <a:ea typeface="Calibri" pitchFamily="34" charset="0"/>
                <a:cs typeface="Times New Roman" pitchFamily="18" charset="0"/>
                <a:sym typeface="SILManuscriptIPA"/>
              </a:rPr>
              <a:t>-[or </a:t>
            </a:r>
            <a:r>
              <a:rPr kumimoji="0" lang="en-US" sz="2400" b="1" i="0" u="none" strike="noStrike" cap="none" normalizeH="0" baseline="0" dirty="0" err="1" smtClean="0">
                <a:ln>
                  <a:noFill/>
                </a:ln>
                <a:solidFill>
                  <a:schemeClr val="accent2"/>
                </a:solidFill>
                <a:effectLst/>
                <a:latin typeface="Times New Roman" pitchFamily="18" charset="0"/>
                <a:ea typeface="Calibri" pitchFamily="34" charset="0"/>
                <a:cs typeface="Times New Roman" pitchFamily="18" charset="0"/>
                <a:sym typeface="SILManuscriptIPA"/>
              </a:rPr>
              <a:t>GoE</a:t>
            </a:r>
            <a:r>
              <a:rPr kumimoji="0" lang="en-US" sz="2400" b="1" i="0" u="none" strike="noStrike" cap="none" normalizeH="0" baseline="0" dirty="0" smtClean="0">
                <a:ln>
                  <a:noFill/>
                </a:ln>
                <a:solidFill>
                  <a:schemeClr val="accent2"/>
                </a:solidFill>
                <a:effectLst/>
                <a:latin typeface="Times New Roman" pitchFamily="18" charset="0"/>
                <a:ea typeface="Calibri" pitchFamily="34" charset="0"/>
                <a:cs typeface="Times New Roman" pitchFamily="18" charset="0"/>
                <a:sym typeface="SILManuscriptIPA"/>
              </a:rPr>
              <a:t>] </a:t>
            </a:r>
            <a:r>
              <a:rPr kumimoji="0" lang="en-US" sz="2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sym typeface="SILManuscriptIPA"/>
              </a:rPr>
              <a:t>or </a:t>
            </a:r>
            <a:r>
              <a:rPr kumimoji="0" lang="en-US" sz="2400" b="1" i="0" u="none" strike="noStrike" cap="none" normalizeH="0" baseline="0" dirty="0" smtClean="0">
                <a:ln>
                  <a:noFill/>
                </a:ln>
                <a:solidFill>
                  <a:schemeClr val="accent2"/>
                </a:solidFill>
                <a:effectLst/>
                <a:latin typeface="Times New Roman" pitchFamily="18" charset="0"/>
                <a:ea typeface="Calibri" pitchFamily="34" charset="0"/>
                <a:cs typeface="Times New Roman" pitchFamily="18" charset="0"/>
                <a:sym typeface="SILManuscriptIPA"/>
              </a:rPr>
              <a:t>[</a:t>
            </a:r>
            <a:r>
              <a:rPr kumimoji="0" lang="en-US" sz="2400" b="1" i="0" u="none" strike="noStrike" cap="none" normalizeH="0" baseline="0" dirty="0" err="1" smtClean="0">
                <a:ln>
                  <a:noFill/>
                </a:ln>
                <a:solidFill>
                  <a:schemeClr val="accent2"/>
                </a:solidFill>
                <a:effectLst/>
                <a:latin typeface="Times New Roman" pitchFamily="18" charset="0"/>
                <a:ea typeface="Calibri" pitchFamily="34" charset="0"/>
                <a:cs typeface="Times New Roman" pitchFamily="18" charset="0"/>
                <a:sym typeface="SILManuscriptIPA"/>
              </a:rPr>
              <a:t>makaanBG</a:t>
            </a:r>
            <a:r>
              <a:rPr kumimoji="0" lang="en-US" sz="2400" b="1" i="0" u="none" strike="noStrike" cap="none" normalizeH="0" baseline="0" dirty="0" smtClean="0">
                <a:ln>
                  <a:noFill/>
                </a:ln>
                <a:solidFill>
                  <a:schemeClr val="accent2"/>
                </a:solidFill>
                <a:effectLst/>
                <a:latin typeface="Times New Roman" pitchFamily="18" charset="0"/>
                <a:ea typeface="Calibri" pitchFamily="34" charset="0"/>
                <a:cs typeface="Times New Roman" pitchFamily="18" charset="0"/>
                <a:sym typeface="SILManuscriptIPA"/>
              </a:rPr>
              <a:t> </a:t>
            </a:r>
            <a:r>
              <a:rPr kumimoji="0" lang="en-US" sz="2400" b="1" i="0" u="none" strike="noStrike" cap="none" normalizeH="0" baseline="0" dirty="0" err="1" smtClean="0">
                <a:ln>
                  <a:noFill/>
                </a:ln>
                <a:solidFill>
                  <a:schemeClr val="accent2"/>
                </a:solidFill>
                <a:effectLst/>
                <a:latin typeface="Times New Roman" pitchFamily="18" charset="0"/>
                <a:ea typeface="Calibri" pitchFamily="34" charset="0"/>
                <a:cs typeface="Times New Roman" pitchFamily="18" charset="0"/>
                <a:sym typeface="SILManuscriptIPA"/>
              </a:rPr>
              <a:t>rrizo</a:t>
            </a:r>
            <a:r>
              <a:rPr kumimoji="0" lang="en-US" sz="2400" b="1" i="0" u="none" strike="noStrike" cap="none" normalizeH="0" baseline="0" dirty="0" smtClean="0">
                <a:ln>
                  <a:noFill/>
                </a:ln>
                <a:solidFill>
                  <a:schemeClr val="accent2"/>
                </a:solidFill>
                <a:effectLst/>
                <a:latin typeface="Times New Roman" pitchFamily="18" charset="0"/>
                <a:ea typeface="Calibri" pitchFamily="34" charset="0"/>
                <a:cs typeface="Times New Roman" pitchFamily="18" charset="0"/>
                <a:sym typeface="SILManuscriptIPA"/>
              </a:rPr>
              <a:t>]: </a:t>
            </a:r>
            <a:r>
              <a:rPr kumimoji="0" lang="en-US" sz="2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sym typeface="SILManuscriptIPA"/>
              </a:rPr>
              <a:t>from the French word ‘or champs’ and ‘pas de </a:t>
            </a:r>
            <a:r>
              <a:rPr kumimoji="0" lang="en-US" sz="24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sym typeface="SILManuscriptIPA"/>
              </a:rPr>
              <a:t>réseau</a:t>
            </a:r>
            <a:r>
              <a:rPr kumimoji="0" lang="en-US" sz="2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sym typeface="SILManuscriptIPA"/>
              </a:rPr>
              <a:t>’ respectively. These words are concerned with mobiles interactions. Yet, today they carry a different meaning in adolescent language. They mean: ‘I am out’.</a:t>
            </a:r>
            <a:endParaRPr kumimoji="0" lang="fr-FR" sz="2400" b="0" i="0" u="none" strike="noStrike" cap="none" normalizeH="0" baseline="0" dirty="0" smtClean="0">
              <a:ln>
                <a:noFill/>
              </a:ln>
              <a:solidFill>
                <a:schemeClr val="tx1"/>
              </a:solidFill>
              <a:effectLst/>
              <a:latin typeface="Times New Roman" pitchFamily="18" charset="0"/>
              <a:cs typeface="Times New Roman" pitchFamily="18" charset="0"/>
              <a:sym typeface="SILManuscriptIPA"/>
            </a:endParaRPr>
          </a:p>
        </p:txBody>
      </p:sp>
    </p:spTree>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1985">
                                            <p:txEl>
                                              <p:pRg st="0" end="0"/>
                                            </p:txEl>
                                          </p:spTgt>
                                        </p:tgtEl>
                                        <p:attrNameLst>
                                          <p:attrName>style.visibility</p:attrName>
                                        </p:attrNameLst>
                                      </p:cBhvr>
                                      <p:to>
                                        <p:strVal val="visible"/>
                                      </p:to>
                                    </p:set>
                                    <p:animEffect transition="in" filter="fade">
                                      <p:cBhvr>
                                        <p:cTn id="7" dur="2000"/>
                                        <p:tgtEl>
                                          <p:spTgt spid="4198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1985">
                                            <p:txEl>
                                              <p:pRg st="1" end="1"/>
                                            </p:txEl>
                                          </p:spTgt>
                                        </p:tgtEl>
                                        <p:attrNameLst>
                                          <p:attrName>style.visibility</p:attrName>
                                        </p:attrNameLst>
                                      </p:cBhvr>
                                      <p:to>
                                        <p:strVal val="visible"/>
                                      </p:to>
                                    </p:set>
                                    <p:animEffect transition="in" filter="fade">
                                      <p:cBhvr>
                                        <p:cTn id="12" dur="2000"/>
                                        <p:tgtEl>
                                          <p:spTgt spid="4198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1985">
                                            <p:txEl>
                                              <p:pRg st="2" end="2"/>
                                            </p:txEl>
                                          </p:spTgt>
                                        </p:tgtEl>
                                        <p:attrNameLst>
                                          <p:attrName>style.visibility</p:attrName>
                                        </p:attrNameLst>
                                      </p:cBhvr>
                                      <p:to>
                                        <p:strVal val="visible"/>
                                      </p:to>
                                    </p:set>
                                    <p:animEffect transition="in" filter="fade">
                                      <p:cBhvr>
                                        <p:cTn id="17" dur="2000"/>
                                        <p:tgtEl>
                                          <p:spTgt spid="4198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1985">
                                            <p:txEl>
                                              <p:pRg st="3" end="3"/>
                                            </p:txEl>
                                          </p:spTgt>
                                        </p:tgtEl>
                                        <p:attrNameLst>
                                          <p:attrName>style.visibility</p:attrName>
                                        </p:attrNameLst>
                                      </p:cBhvr>
                                      <p:to>
                                        <p:strVal val="visible"/>
                                      </p:to>
                                    </p:set>
                                    <p:animEffect transition="in" filter="fade">
                                      <p:cBhvr>
                                        <p:cTn id="22" dur="2000"/>
                                        <p:tgtEl>
                                          <p:spTgt spid="4198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1985">
                                            <p:txEl>
                                              <p:pRg st="4" end="4"/>
                                            </p:txEl>
                                          </p:spTgt>
                                        </p:tgtEl>
                                        <p:attrNameLst>
                                          <p:attrName>style.visibility</p:attrName>
                                        </p:attrNameLst>
                                      </p:cBhvr>
                                      <p:to>
                                        <p:strVal val="visible"/>
                                      </p:to>
                                    </p:set>
                                    <p:animEffect transition="in" filter="fade">
                                      <p:cBhvr>
                                        <p:cTn id="27" dur="2000"/>
                                        <p:tgtEl>
                                          <p:spTgt spid="4198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1985">
                                            <p:txEl>
                                              <p:pRg st="5" end="5"/>
                                            </p:txEl>
                                          </p:spTgt>
                                        </p:tgtEl>
                                        <p:attrNameLst>
                                          <p:attrName>style.visibility</p:attrName>
                                        </p:attrNameLst>
                                      </p:cBhvr>
                                      <p:to>
                                        <p:strVal val="visible"/>
                                      </p:to>
                                    </p:set>
                                    <p:animEffect transition="in" filter="fade">
                                      <p:cBhvr>
                                        <p:cTn id="32" dur="2000"/>
                                        <p:tgtEl>
                                          <p:spTgt spid="4198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0034" y="1000108"/>
            <a:ext cx="8143932" cy="4893647"/>
          </a:xfrm>
          <a:prstGeom prst="rect">
            <a:avLst/>
          </a:prstGeom>
        </p:spPr>
        <p:txBody>
          <a:bodyPr wrap="square">
            <a:spAutoFit/>
          </a:bodyPr>
          <a:lstStyle/>
          <a:p>
            <a:pPr lvl="0" algn="just" eaLnBrk="0" fontAlgn="base" hangingPunct="0">
              <a:spcBef>
                <a:spcPct val="0"/>
              </a:spcBef>
              <a:spcAft>
                <a:spcPct val="0"/>
              </a:spcAft>
            </a:pPr>
            <a:r>
              <a:rPr lang="en-US" sz="2400" b="1" dirty="0" smtClean="0">
                <a:solidFill>
                  <a:schemeClr val="accent2"/>
                </a:solidFill>
                <a:latin typeface="Times New Roman" pitchFamily="18" charset="0"/>
                <a:ea typeface="Calibri" pitchFamily="34" charset="0"/>
                <a:cs typeface="Times New Roman" pitchFamily="18" charset="0"/>
                <a:sym typeface="SILManuscriptIPA"/>
              </a:rPr>
              <a:t>-[artist],[</a:t>
            </a:r>
            <a:r>
              <a:rPr lang="en-US" sz="2400" b="1" dirty="0" err="1" smtClean="0">
                <a:solidFill>
                  <a:schemeClr val="accent2"/>
                </a:solidFill>
                <a:latin typeface="Times New Roman" pitchFamily="18" charset="0"/>
                <a:ea typeface="Calibri" pitchFamily="34" charset="0"/>
                <a:cs typeface="Times New Roman" pitchFamily="18" charset="0"/>
              </a:rPr>
              <a:t>annuu</a:t>
            </a:r>
            <a:r>
              <a:rPr lang="en-US" sz="2400" b="1" dirty="0" err="1" smtClean="0">
                <a:solidFill>
                  <a:schemeClr val="accent2"/>
                </a:solidFill>
                <a:latin typeface="Times New Roman" pitchFamily="18" charset="0"/>
                <a:ea typeface="Calibri" pitchFamily="34" charset="0"/>
                <a:cs typeface="Times New Roman" pitchFamily="18" charset="0"/>
                <a:sym typeface="SILManuscriptIPA"/>
              </a:rPr>
              <a:t>G</a:t>
            </a:r>
            <a:r>
              <a:rPr lang="en-US" sz="2400" b="1" dirty="0" smtClean="0">
                <a:solidFill>
                  <a:schemeClr val="accent2"/>
                </a:solidFill>
                <a:latin typeface="Times New Roman" pitchFamily="18" charset="0"/>
                <a:ea typeface="Calibri" pitchFamily="34" charset="0"/>
                <a:cs typeface="Times New Roman" pitchFamily="18" charset="0"/>
                <a:sym typeface="SILManuscriptIPA"/>
              </a:rPr>
              <a:t>],[</a:t>
            </a:r>
            <a:r>
              <a:rPr lang="en-US" sz="2400" b="1" dirty="0" err="1" smtClean="0">
                <a:solidFill>
                  <a:schemeClr val="accent2"/>
                </a:solidFill>
                <a:latin typeface="Times New Roman" pitchFamily="18" charset="0"/>
                <a:ea typeface="Calibri" pitchFamily="34" charset="0"/>
                <a:cs typeface="Times New Roman" pitchFamily="18" charset="0"/>
              </a:rPr>
              <a:t>abba</a:t>
            </a:r>
            <a:r>
              <a:rPr lang="en-US" sz="2400" b="1" dirty="0" smtClean="0">
                <a:solidFill>
                  <a:schemeClr val="accent2"/>
                </a:solidFill>
                <a:latin typeface="Times New Roman" pitchFamily="18" charset="0"/>
                <a:ea typeface="Calibri" pitchFamily="34" charset="0"/>
                <a:cs typeface="Times New Roman" pitchFamily="18" charset="0"/>
              </a:rPr>
              <a:t>],[</a:t>
            </a:r>
            <a:r>
              <a:rPr lang="en-US" sz="2400" b="1" dirty="0" err="1" smtClean="0">
                <a:solidFill>
                  <a:schemeClr val="accent2"/>
                </a:solidFill>
                <a:latin typeface="Times New Roman" pitchFamily="18" charset="0"/>
                <a:ea typeface="Calibri" pitchFamily="34" charset="0"/>
                <a:cs typeface="Times New Roman" pitchFamily="18" charset="0"/>
              </a:rPr>
              <a:t>fiim</a:t>
            </a:r>
            <a:r>
              <a:rPr lang="en-US" sz="2400" b="1" dirty="0" smtClean="0">
                <a:solidFill>
                  <a:schemeClr val="accent2"/>
                </a:solidFill>
                <a:latin typeface="Times New Roman" pitchFamily="18" charset="0"/>
                <a:ea typeface="Calibri" pitchFamily="34" charset="0"/>
                <a:cs typeface="Times New Roman" pitchFamily="18" charset="0"/>
              </a:rPr>
              <a:t>], [</a:t>
            </a:r>
            <a:r>
              <a:rPr lang="en-US" sz="2400" b="1" dirty="0" err="1" smtClean="0">
                <a:solidFill>
                  <a:schemeClr val="accent2"/>
                </a:solidFill>
                <a:latin typeface="Times New Roman" pitchFamily="18" charset="0"/>
                <a:ea typeface="Calibri" pitchFamily="34" charset="0"/>
                <a:cs typeface="Times New Roman" pitchFamily="18" charset="0"/>
              </a:rPr>
              <a:t>intiik</a:t>
            </a:r>
            <a:r>
              <a:rPr lang="en-US" sz="2400" b="1" dirty="0" smtClean="0">
                <a:solidFill>
                  <a:schemeClr val="accent2"/>
                </a:solidFill>
                <a:latin typeface="Times New Roman" pitchFamily="18" charset="0"/>
                <a:ea typeface="Calibri" pitchFamily="34" charset="0"/>
                <a:cs typeface="Times New Roman" pitchFamily="18" charset="0"/>
              </a:rPr>
              <a:t>], </a:t>
            </a:r>
            <a:r>
              <a:rPr lang="en-US" sz="2400" dirty="0" smtClean="0">
                <a:solidFill>
                  <a:srgbClr val="000000"/>
                </a:solidFill>
                <a:latin typeface="Times New Roman" pitchFamily="18" charset="0"/>
                <a:ea typeface="Calibri" pitchFamily="34" charset="0"/>
                <a:cs typeface="Times New Roman" pitchFamily="18" charset="0"/>
              </a:rPr>
              <a:t>or </a:t>
            </a:r>
            <a:r>
              <a:rPr lang="en-US" sz="2400" b="1" dirty="0" smtClean="0">
                <a:solidFill>
                  <a:schemeClr val="accent2"/>
                </a:solidFill>
                <a:latin typeface="Times New Roman" pitchFamily="18" charset="0"/>
                <a:ea typeface="Calibri" pitchFamily="34" charset="0"/>
                <a:cs typeface="Times New Roman" pitchFamily="18" charset="0"/>
              </a:rPr>
              <a:t>[</a:t>
            </a:r>
            <a:r>
              <a:rPr lang="en-US" sz="2400" b="1" dirty="0" err="1" smtClean="0">
                <a:solidFill>
                  <a:schemeClr val="accent2"/>
                </a:solidFill>
                <a:latin typeface="Times New Roman" pitchFamily="18" charset="0"/>
                <a:ea typeface="Calibri" pitchFamily="34" charset="0"/>
                <a:cs typeface="Times New Roman" pitchFamily="18" charset="0"/>
              </a:rPr>
              <a:t>bogoos</a:t>
            </a:r>
            <a:r>
              <a:rPr lang="en-US" sz="2400" b="1" dirty="0" smtClean="0">
                <a:solidFill>
                  <a:schemeClr val="accent2"/>
                </a:solidFill>
                <a:latin typeface="Times New Roman" pitchFamily="18" charset="0"/>
                <a:ea typeface="Calibri" pitchFamily="34" charset="0"/>
                <a:cs typeface="Times New Roman" pitchFamily="18" charset="0"/>
              </a:rPr>
              <a:t>]: </a:t>
            </a:r>
            <a:r>
              <a:rPr lang="en-US" sz="2400" dirty="0" smtClean="0">
                <a:solidFill>
                  <a:srgbClr val="000000"/>
                </a:solidFill>
                <a:latin typeface="Times New Roman" pitchFamily="18" charset="0"/>
                <a:ea typeface="Calibri" pitchFamily="34" charset="0"/>
                <a:cs typeface="Times New Roman" pitchFamily="18" charset="0"/>
              </a:rPr>
              <a:t>to mean ‘beautiful’. They are replacing the Algerian word</a:t>
            </a:r>
            <a:r>
              <a:rPr lang="en-US" sz="2400" dirty="0" smtClean="0">
                <a:solidFill>
                  <a:srgbClr val="FF0000"/>
                </a:solidFill>
                <a:latin typeface="Times New Roman" pitchFamily="18" charset="0"/>
                <a:ea typeface="Calibri" pitchFamily="34" charset="0"/>
                <a:cs typeface="Times New Roman" pitchFamily="18" charset="0"/>
              </a:rPr>
              <a:t>:[</a:t>
            </a:r>
            <a:r>
              <a:rPr lang="en-US" sz="2400" dirty="0" err="1" smtClean="0">
                <a:solidFill>
                  <a:srgbClr val="FF0000"/>
                </a:solidFill>
                <a:latin typeface="Times New Roman" pitchFamily="18" charset="0"/>
                <a:ea typeface="Calibri" pitchFamily="34" charset="0"/>
                <a:cs typeface="Times New Roman" pitchFamily="18" charset="0"/>
                <a:sym typeface="SILManuscriptIPA"/>
              </a:rPr>
              <a:t>Gbaab</a:t>
            </a:r>
            <a:r>
              <a:rPr lang="en-US" sz="2400" dirty="0" smtClean="0">
                <a:solidFill>
                  <a:srgbClr val="FF0000"/>
                </a:solidFill>
                <a:latin typeface="Times New Roman" pitchFamily="18" charset="0"/>
                <a:ea typeface="Calibri" pitchFamily="34" charset="0"/>
                <a:cs typeface="Times New Roman" pitchFamily="18" charset="0"/>
                <a:sym typeface="SILManuscriptIPA"/>
              </a:rPr>
              <a:t>].</a:t>
            </a:r>
          </a:p>
          <a:p>
            <a:pPr lvl="0" algn="just" eaLnBrk="0" fontAlgn="base" hangingPunct="0">
              <a:spcBef>
                <a:spcPct val="0"/>
              </a:spcBef>
              <a:spcAft>
                <a:spcPct val="0"/>
              </a:spcAft>
            </a:pPr>
            <a:endParaRPr lang="fr-FR" sz="2400" dirty="0" smtClean="0">
              <a:latin typeface="Times New Roman" pitchFamily="18" charset="0"/>
              <a:cs typeface="Times New Roman" pitchFamily="18" charset="0"/>
              <a:sym typeface="SILManuscriptIPA"/>
            </a:endParaRPr>
          </a:p>
          <a:p>
            <a:pPr algn="just" eaLnBrk="0" fontAlgn="base" hangingPunct="0">
              <a:spcBef>
                <a:spcPct val="0"/>
              </a:spcBef>
              <a:spcAft>
                <a:spcPct val="0"/>
              </a:spcAft>
            </a:pPr>
            <a:r>
              <a:rPr lang="en-US" sz="2400" b="1" dirty="0" smtClean="0">
                <a:solidFill>
                  <a:schemeClr val="accent2"/>
                </a:solidFill>
                <a:latin typeface="Times New Roman" pitchFamily="18" charset="0"/>
                <a:ea typeface="Calibri" pitchFamily="34" charset="0"/>
                <a:cs typeface="Times New Roman" pitchFamily="18" charset="0"/>
                <a:sym typeface="SILManuscriptIPA"/>
              </a:rPr>
              <a:t>-</a:t>
            </a:r>
            <a:r>
              <a:rPr lang="en-US" sz="2400" b="1" dirty="0" smtClean="0">
                <a:solidFill>
                  <a:schemeClr val="accent2"/>
                </a:solidFill>
                <a:latin typeface="Times New Roman" pitchFamily="18" charset="0"/>
                <a:ea typeface="Calibri" pitchFamily="34" charset="0"/>
                <a:cs typeface="Times New Roman" pitchFamily="18" charset="0"/>
              </a:rPr>
              <a:t>[</a:t>
            </a:r>
            <a:r>
              <a:rPr lang="en-US" sz="2400" b="1" dirty="0" err="1" smtClean="0">
                <a:solidFill>
                  <a:schemeClr val="accent2"/>
                </a:solidFill>
                <a:latin typeface="Times New Roman" pitchFamily="18" charset="0"/>
                <a:ea typeface="Calibri" pitchFamily="34" charset="0"/>
                <a:cs typeface="Times New Roman" pitchFamily="18" charset="0"/>
              </a:rPr>
              <a:t>mabriizi</a:t>
            </a:r>
            <a:r>
              <a:rPr lang="en-US" sz="2400" b="1" dirty="0" smtClean="0">
                <a:solidFill>
                  <a:schemeClr val="accent2"/>
                </a:solidFill>
                <a:latin typeface="Times New Roman" pitchFamily="18" charset="0"/>
                <a:ea typeface="Calibri" pitchFamily="34" charset="0"/>
                <a:cs typeface="Times New Roman" pitchFamily="18" charset="0"/>
              </a:rPr>
              <a:t>]: </a:t>
            </a:r>
            <a:r>
              <a:rPr lang="en-US" sz="2400" dirty="0" smtClean="0">
                <a:solidFill>
                  <a:srgbClr val="000000"/>
                </a:solidFill>
                <a:latin typeface="Times New Roman" pitchFamily="18" charset="0"/>
                <a:ea typeface="Calibri" pitchFamily="34" charset="0"/>
                <a:cs typeface="Times New Roman" pitchFamily="18" charset="0"/>
              </a:rPr>
              <a:t>means (I am fed up). In spite of the existence of its equivalent in Algerian Arabic as </a:t>
            </a:r>
            <a:r>
              <a:rPr lang="en-US" sz="2400" dirty="0" smtClean="0">
                <a:solidFill>
                  <a:srgbClr val="FF0000"/>
                </a:solidFill>
                <a:latin typeface="Times New Roman" pitchFamily="18" charset="0"/>
                <a:ea typeface="Calibri" pitchFamily="34" charset="0"/>
                <a:cs typeface="Times New Roman" pitchFamily="18" charset="0"/>
              </a:rPr>
              <a:t>[</a:t>
            </a:r>
            <a:r>
              <a:rPr lang="en-US" sz="2400" dirty="0" err="1" smtClean="0">
                <a:solidFill>
                  <a:srgbClr val="FF0000"/>
                </a:solidFill>
                <a:latin typeface="Times New Roman" pitchFamily="18" charset="0"/>
                <a:ea typeface="Calibri" pitchFamily="34" charset="0"/>
                <a:cs typeface="Times New Roman" pitchFamily="18" charset="0"/>
              </a:rPr>
              <a:t>kaarah</a:t>
            </a:r>
            <a:r>
              <a:rPr lang="en-US" sz="2400" dirty="0" smtClean="0">
                <a:solidFill>
                  <a:srgbClr val="FF0000"/>
                </a:solidFill>
                <a:latin typeface="Times New Roman" pitchFamily="18" charset="0"/>
                <a:ea typeface="Calibri" pitchFamily="34" charset="0"/>
                <a:cs typeface="Times New Roman" pitchFamily="18" charset="0"/>
              </a:rPr>
              <a:t>].</a:t>
            </a:r>
            <a:r>
              <a:rPr lang="en-US" sz="2400" dirty="0" smtClean="0">
                <a:solidFill>
                  <a:srgbClr val="000000"/>
                </a:solidFill>
                <a:latin typeface="Times New Roman" pitchFamily="18" charset="0"/>
                <a:ea typeface="Calibri" pitchFamily="34" charset="0"/>
                <a:cs typeface="Times New Roman" pitchFamily="18" charset="0"/>
              </a:rPr>
              <a:t>This item has widely spread in adolescent </a:t>
            </a:r>
            <a:r>
              <a:rPr lang="en-US" sz="2400" dirty="0" smtClean="0">
                <a:solidFill>
                  <a:srgbClr val="000000"/>
                </a:solidFill>
                <a:latin typeface="Times New Roman" pitchFamily="18" charset="0"/>
                <a:ea typeface="Calibri" pitchFamily="34" charset="0"/>
                <a:cs typeface="Times New Roman" pitchFamily="18" charset="0"/>
                <a:sym typeface="SILManuscriptIPA"/>
              </a:rPr>
              <a:t>language, taken from the Algerian recent </a:t>
            </a:r>
            <a:r>
              <a:rPr lang="en-US" sz="2400" i="1" dirty="0" smtClean="0">
                <a:solidFill>
                  <a:srgbClr val="000000"/>
                </a:solidFill>
                <a:latin typeface="Times New Roman" pitchFamily="18" charset="0"/>
                <a:ea typeface="Calibri" pitchFamily="34" charset="0"/>
                <a:cs typeface="Times New Roman" pitchFamily="18" charset="0"/>
                <a:sym typeface="SILManuscriptIPA"/>
              </a:rPr>
              <a:t>‘</a:t>
            </a:r>
            <a:r>
              <a:rPr lang="en-US" sz="2400" i="1" dirty="0" err="1" smtClean="0">
                <a:solidFill>
                  <a:srgbClr val="000000"/>
                </a:solidFill>
                <a:latin typeface="Times New Roman" pitchFamily="18" charset="0"/>
                <a:ea typeface="Calibri" pitchFamily="34" charset="0"/>
                <a:cs typeface="Times New Roman" pitchFamily="18" charset="0"/>
                <a:sym typeface="SILManuscriptIPA"/>
              </a:rPr>
              <a:t>Rai’</a:t>
            </a:r>
            <a:r>
              <a:rPr lang="en-US" sz="2400" dirty="0" err="1" smtClean="0">
                <a:solidFill>
                  <a:srgbClr val="000000"/>
                </a:solidFill>
                <a:latin typeface="Times New Roman" pitchFamily="18" charset="0"/>
                <a:ea typeface="Calibri" pitchFamily="34" charset="0"/>
                <a:cs typeface="Times New Roman" pitchFamily="18" charset="0"/>
                <a:sym typeface="SILManuscriptIPA"/>
              </a:rPr>
              <a:t>song</a:t>
            </a:r>
            <a:r>
              <a:rPr lang="en-US" sz="2400" dirty="0" smtClean="0">
                <a:solidFill>
                  <a:srgbClr val="000000"/>
                </a:solidFill>
                <a:latin typeface="Times New Roman" pitchFamily="18" charset="0"/>
                <a:ea typeface="Calibri" pitchFamily="34" charset="0"/>
                <a:cs typeface="Times New Roman" pitchFamily="18" charset="0"/>
                <a:sym typeface="SILManuscriptIPA"/>
              </a:rPr>
              <a:t> «</a:t>
            </a:r>
            <a:r>
              <a:rPr lang="en-US" sz="2400" dirty="0" err="1" smtClean="0">
                <a:solidFill>
                  <a:srgbClr val="000000"/>
                </a:solidFill>
                <a:latin typeface="Times New Roman" pitchFamily="18" charset="0"/>
                <a:ea typeface="Calibri" pitchFamily="34" charset="0"/>
                <a:cs typeface="Times New Roman" pitchFamily="18" charset="0"/>
                <a:sym typeface="SILManuscriptIPA"/>
              </a:rPr>
              <a:t>rani</a:t>
            </a:r>
            <a:r>
              <a:rPr lang="en-US" sz="2400" dirty="0" smtClean="0">
                <a:solidFill>
                  <a:srgbClr val="000000"/>
                </a:solidFill>
                <a:latin typeface="Times New Roman" pitchFamily="18" charset="0"/>
                <a:ea typeface="Calibri" pitchFamily="34" charset="0"/>
                <a:cs typeface="Times New Roman" pitchFamily="18" charset="0"/>
                <a:sym typeface="SILManuscriptIPA"/>
              </a:rPr>
              <a:t> </a:t>
            </a:r>
            <a:r>
              <a:rPr lang="en-US" sz="2400" dirty="0" err="1" smtClean="0">
                <a:solidFill>
                  <a:srgbClr val="000000"/>
                </a:solidFill>
                <a:latin typeface="Times New Roman" pitchFamily="18" charset="0"/>
                <a:ea typeface="Calibri" pitchFamily="34" charset="0"/>
                <a:cs typeface="Times New Roman" pitchFamily="18" charset="0"/>
                <a:sym typeface="SILManuscriptIPA"/>
              </a:rPr>
              <a:t>mabriizi</a:t>
            </a:r>
            <a:r>
              <a:rPr lang="en-US" sz="2400" dirty="0" smtClean="0">
                <a:solidFill>
                  <a:srgbClr val="000000"/>
                </a:solidFill>
                <a:latin typeface="Times New Roman" pitchFamily="18" charset="0"/>
                <a:ea typeface="Calibri" pitchFamily="34" charset="0"/>
                <a:cs typeface="Times New Roman" pitchFamily="18" charset="0"/>
                <a:sym typeface="SILManuscriptIPA"/>
              </a:rPr>
              <a:t>»</a:t>
            </a:r>
            <a:endParaRPr lang="fr-FR" sz="2400" dirty="0" smtClean="0"/>
          </a:p>
          <a:p>
            <a:pPr lvl="0" algn="just" eaLnBrk="0" fontAlgn="base" hangingPunct="0">
              <a:spcBef>
                <a:spcPct val="0"/>
              </a:spcBef>
              <a:spcAft>
                <a:spcPct val="0"/>
              </a:spcAft>
            </a:pPr>
            <a:endParaRPr lang="en-US" sz="2400" dirty="0" smtClean="0">
              <a:solidFill>
                <a:srgbClr val="000000"/>
              </a:solidFill>
              <a:latin typeface="Times New Roman" pitchFamily="18" charset="0"/>
              <a:ea typeface="Calibri" pitchFamily="34" charset="0"/>
              <a:cs typeface="Times New Roman" pitchFamily="18" charset="0"/>
              <a:sym typeface="SILManuscriptIPA"/>
            </a:endParaRPr>
          </a:p>
          <a:p>
            <a:pPr lvl="0" algn="just" eaLnBrk="0" fontAlgn="base" hangingPunct="0">
              <a:spcBef>
                <a:spcPct val="0"/>
              </a:spcBef>
              <a:spcAft>
                <a:spcPct val="0"/>
              </a:spcAft>
            </a:pPr>
            <a:r>
              <a:rPr lang="en-US" sz="2400" b="1" dirty="0" smtClean="0">
                <a:solidFill>
                  <a:schemeClr val="accent2"/>
                </a:solidFill>
                <a:latin typeface="Times New Roman" pitchFamily="18" charset="0"/>
                <a:ea typeface="Calibri" pitchFamily="34" charset="0"/>
                <a:cs typeface="Times New Roman" pitchFamily="18" charset="0"/>
                <a:sym typeface="SILManuscriptIPA"/>
              </a:rPr>
              <a:t>-[</a:t>
            </a:r>
            <a:r>
              <a:rPr lang="en-US" sz="2400" b="1" dirty="0" err="1" smtClean="0">
                <a:solidFill>
                  <a:schemeClr val="accent2"/>
                </a:solidFill>
                <a:latin typeface="Times New Roman" pitchFamily="18" charset="0"/>
                <a:ea typeface="Calibri" pitchFamily="34" charset="0"/>
                <a:cs typeface="Times New Roman" pitchFamily="18" charset="0"/>
                <a:sym typeface="SILManuscriptIPA"/>
              </a:rPr>
              <a:t>nbipi</a:t>
            </a:r>
            <a:r>
              <a:rPr lang="en-US" sz="2400" b="1" dirty="0" smtClean="0">
                <a:solidFill>
                  <a:schemeClr val="accent2"/>
                </a:solidFill>
                <a:latin typeface="Times New Roman" pitchFamily="18" charset="0"/>
                <a:ea typeface="Calibri" pitchFamily="34" charset="0"/>
                <a:cs typeface="Times New Roman" pitchFamily="18" charset="0"/>
                <a:sym typeface="SILManuscriptIPA"/>
              </a:rPr>
              <a:t>] </a:t>
            </a:r>
            <a:r>
              <a:rPr lang="en-US" sz="2400" dirty="0" smtClean="0">
                <a:solidFill>
                  <a:srgbClr val="000000"/>
                </a:solidFill>
                <a:latin typeface="Times New Roman" pitchFamily="18" charset="0"/>
                <a:ea typeface="Calibri" pitchFamily="34" charset="0"/>
                <a:cs typeface="Times New Roman" pitchFamily="18" charset="0"/>
                <a:sym typeface="SILManuscriptIPA"/>
              </a:rPr>
              <a:t>: From the English ‘beep’. The word has been introduced into colloquial Arabic from the French ‘</a:t>
            </a:r>
            <a:r>
              <a:rPr lang="en-US" sz="2400" dirty="0" err="1" smtClean="0">
                <a:solidFill>
                  <a:srgbClr val="000000"/>
                </a:solidFill>
                <a:latin typeface="Times New Roman" pitchFamily="18" charset="0"/>
                <a:ea typeface="Calibri" pitchFamily="34" charset="0"/>
                <a:cs typeface="Times New Roman" pitchFamily="18" charset="0"/>
                <a:sym typeface="SILManuscriptIPA"/>
              </a:rPr>
              <a:t>bip</a:t>
            </a:r>
            <a:r>
              <a:rPr lang="en-US" sz="2400" dirty="0" smtClean="0">
                <a:solidFill>
                  <a:srgbClr val="000000"/>
                </a:solidFill>
                <a:latin typeface="Times New Roman" pitchFamily="18" charset="0"/>
                <a:ea typeface="Calibri" pitchFamily="34" charset="0"/>
                <a:cs typeface="Times New Roman" pitchFamily="18" charset="0"/>
                <a:sym typeface="SILManuscriptIPA"/>
              </a:rPr>
              <a:t>. The term means a short high-pitched sound basically made by the horn of a car (Oxford, 2000), but now its meaning has extended to the signal made by electronic device such as cell phones. </a:t>
            </a: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20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20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282" y="1428736"/>
            <a:ext cx="8786874" cy="4216539"/>
          </a:xfrm>
          <a:prstGeom prst="rect">
            <a:avLst/>
          </a:prstGeom>
        </p:spPr>
        <p:txBody>
          <a:bodyPr wrap="square">
            <a:spAutoFit/>
          </a:bodyPr>
          <a:lstStyle/>
          <a:p>
            <a:pPr algn="just">
              <a:buFont typeface="Wingdings" pitchFamily="2" charset="2"/>
              <a:buChar char="§"/>
            </a:pPr>
            <a:r>
              <a:rPr lang="en-US" sz="28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Based on </a:t>
            </a:r>
            <a:r>
              <a:rPr lang="en-US" sz="2400" dirty="0" err="1" smtClean="0">
                <a:latin typeface="Times New Roman" pitchFamily="18" charset="0"/>
                <a:cs typeface="Times New Roman" pitchFamily="18" charset="0"/>
              </a:rPr>
              <a:t>Grosjean’s</a:t>
            </a:r>
            <a:r>
              <a:rPr lang="en-US" sz="2400" dirty="0" smtClean="0">
                <a:latin typeface="Times New Roman" pitchFamily="18" charset="0"/>
                <a:cs typeface="Times New Roman" pitchFamily="18" charset="0"/>
              </a:rPr>
              <a:t> List (1982) on </a:t>
            </a:r>
            <a:r>
              <a:rPr lang="en-US" sz="2400" b="1" dirty="0" smtClean="0">
                <a:solidFill>
                  <a:schemeClr val="tx2">
                    <a:lumMod val="60000"/>
                    <a:lumOff val="40000"/>
                  </a:schemeClr>
                </a:solidFill>
                <a:latin typeface="Times New Roman" pitchFamily="18" charset="0"/>
                <a:cs typeface="Times New Roman" pitchFamily="18" charset="0"/>
              </a:rPr>
              <a:t>‘Factors Influencing Language Choice’</a:t>
            </a:r>
            <a:r>
              <a:rPr lang="en-US" sz="2400" dirty="0" smtClean="0">
                <a:latin typeface="Times New Roman" pitchFamily="18" charset="0"/>
                <a:cs typeface="Times New Roman" pitchFamily="18" charset="0"/>
              </a:rPr>
              <a:t> where he considered that attitude, age, and topic are among the factors of code choice, this paper aims fundamentally at examining adolescent language and lexical innovation, and the reasons that stand behind theses innovations’ choice.</a:t>
            </a:r>
          </a:p>
          <a:p>
            <a:pPr algn="just"/>
            <a:endParaRPr lang="en-US" sz="2400" dirty="0" smtClean="0">
              <a:latin typeface="Times New Roman" pitchFamily="18" charset="0"/>
              <a:cs typeface="Times New Roman" pitchFamily="18" charset="0"/>
            </a:endParaRPr>
          </a:p>
          <a:p>
            <a:pPr algn="just">
              <a:buFont typeface="Wingdings" pitchFamily="2" charset="2"/>
              <a:buChar char="§"/>
            </a:pPr>
            <a:r>
              <a:rPr lang="fr-FR" sz="2400" dirty="0" smtClean="0">
                <a:latin typeface="Times New Roman" pitchFamily="18" charset="0"/>
                <a:cs typeface="Times New Roman" pitchFamily="18" charset="0"/>
              </a:rPr>
              <a:t> </a:t>
            </a:r>
            <a:r>
              <a:rPr lang="fr-FR" sz="2400" dirty="0" err="1" smtClean="0">
                <a:latin typeface="Times New Roman" pitchFamily="18" charset="0"/>
                <a:cs typeface="Times New Roman" pitchFamily="18" charset="0"/>
              </a:rPr>
              <a:t>Blom</a:t>
            </a:r>
            <a:r>
              <a:rPr lang="fr-FR" sz="2400" dirty="0" smtClean="0">
                <a:latin typeface="Times New Roman" pitchFamily="18" charset="0"/>
                <a:cs typeface="Times New Roman" pitchFamily="18" charset="0"/>
              </a:rPr>
              <a:t> and </a:t>
            </a:r>
            <a:r>
              <a:rPr lang="fr-FR" sz="2400" dirty="0" err="1" smtClean="0">
                <a:latin typeface="Times New Roman" pitchFamily="18" charset="0"/>
                <a:cs typeface="Times New Roman" pitchFamily="18" charset="0"/>
              </a:rPr>
              <a:t>Gumperz</a:t>
            </a:r>
            <a:r>
              <a:rPr lang="fr-FR" sz="2400" dirty="0" smtClean="0">
                <a:latin typeface="Times New Roman" pitchFamily="18" charset="0"/>
                <a:cs typeface="Times New Roman" pitchFamily="18" charset="0"/>
              </a:rPr>
              <a:t> (1972) </a:t>
            </a:r>
            <a:r>
              <a:rPr lang="fr-FR" sz="2400" dirty="0" err="1" smtClean="0">
                <a:latin typeface="Times New Roman" pitchFamily="18" charset="0"/>
                <a:cs typeface="Times New Roman" pitchFamily="18" charset="0"/>
              </a:rPr>
              <a:t>approach</a:t>
            </a:r>
            <a:r>
              <a:rPr lang="fr-FR" sz="2400" dirty="0" smtClean="0">
                <a:latin typeface="Times New Roman" pitchFamily="18" charset="0"/>
                <a:cs typeface="Times New Roman" pitchFamily="18" charset="0"/>
              </a:rPr>
              <a:t> </a:t>
            </a:r>
            <a:r>
              <a:rPr lang="fr-FR" sz="2400" dirty="0" err="1" smtClean="0">
                <a:latin typeface="Times New Roman" pitchFamily="18" charset="0"/>
                <a:cs typeface="Times New Roman" pitchFamily="18" charset="0"/>
              </a:rPr>
              <a:t>identified</a:t>
            </a:r>
            <a:r>
              <a:rPr lang="fr-FR" sz="2400" dirty="0" smtClean="0">
                <a:latin typeface="Times New Roman" pitchFamily="18" charset="0"/>
                <a:cs typeface="Times New Roman" pitchFamily="18" charset="0"/>
              </a:rPr>
              <a:t>  </a:t>
            </a:r>
            <a:r>
              <a:rPr lang="fr-FR" sz="2400" dirty="0" err="1" smtClean="0">
                <a:latin typeface="Times New Roman" pitchFamily="18" charset="0"/>
                <a:cs typeface="Times New Roman" pitchFamily="18" charset="0"/>
              </a:rPr>
              <a:t>two</a:t>
            </a:r>
            <a:r>
              <a:rPr lang="fr-FR" sz="2400" dirty="0" smtClean="0">
                <a:latin typeface="Times New Roman" pitchFamily="18" charset="0"/>
                <a:cs typeface="Times New Roman" pitchFamily="18" charset="0"/>
              </a:rPr>
              <a:t>  types  of  code  </a:t>
            </a:r>
            <a:r>
              <a:rPr lang="fr-FR" sz="2400" dirty="0" err="1" smtClean="0">
                <a:latin typeface="Times New Roman" pitchFamily="18" charset="0"/>
                <a:cs typeface="Times New Roman" pitchFamily="18" charset="0"/>
              </a:rPr>
              <a:t>choice</a:t>
            </a:r>
            <a:r>
              <a:rPr lang="fr-FR" sz="2400" dirty="0" smtClean="0">
                <a:latin typeface="Times New Roman" pitchFamily="18" charset="0"/>
                <a:cs typeface="Times New Roman" pitchFamily="18" charset="0"/>
              </a:rPr>
              <a:t>:  </a:t>
            </a:r>
            <a:r>
              <a:rPr lang="fr-FR" sz="2400" dirty="0" err="1" smtClean="0">
                <a:latin typeface="Times New Roman" pitchFamily="18" charset="0"/>
                <a:cs typeface="Times New Roman" pitchFamily="18" charset="0"/>
              </a:rPr>
              <a:t>situational</a:t>
            </a:r>
            <a:r>
              <a:rPr lang="fr-FR" sz="2400" dirty="0" smtClean="0">
                <a:latin typeface="Times New Roman" pitchFamily="18" charset="0"/>
                <a:cs typeface="Times New Roman" pitchFamily="18" charset="0"/>
              </a:rPr>
              <a:t>  </a:t>
            </a:r>
            <a:r>
              <a:rPr lang="fr-FR" sz="2400" dirty="0" err="1" smtClean="0">
                <a:latin typeface="Times New Roman" pitchFamily="18" charset="0"/>
                <a:cs typeface="Times New Roman" pitchFamily="18" charset="0"/>
              </a:rPr>
              <a:t>switching</a:t>
            </a:r>
            <a:r>
              <a:rPr lang="fr-FR" sz="2400" dirty="0" smtClean="0">
                <a:latin typeface="Times New Roman" pitchFamily="18" charset="0"/>
                <a:cs typeface="Times New Roman" pitchFamily="18" charset="0"/>
              </a:rPr>
              <a:t> and </a:t>
            </a:r>
            <a:r>
              <a:rPr lang="fr-FR" sz="2400" dirty="0" err="1" smtClean="0">
                <a:latin typeface="Times New Roman" pitchFamily="18" charset="0"/>
                <a:cs typeface="Times New Roman" pitchFamily="18" charset="0"/>
              </a:rPr>
              <a:t>metaphorical</a:t>
            </a:r>
            <a:r>
              <a:rPr lang="fr-FR" sz="2400" dirty="0" smtClean="0">
                <a:latin typeface="Times New Roman" pitchFamily="18" charset="0"/>
                <a:cs typeface="Times New Roman" pitchFamily="18" charset="0"/>
              </a:rPr>
              <a:t> </a:t>
            </a:r>
            <a:r>
              <a:rPr lang="fr-FR" sz="2400" dirty="0" err="1" smtClean="0">
                <a:latin typeface="Times New Roman" pitchFamily="18" charset="0"/>
                <a:cs typeface="Times New Roman" pitchFamily="18" charset="0"/>
              </a:rPr>
              <a:t>switching</a:t>
            </a:r>
            <a:r>
              <a:rPr lang="fr-FR" sz="2400" dirty="0" smtClean="0">
                <a:latin typeface="Times New Roman" pitchFamily="18" charset="0"/>
                <a:cs typeface="Times New Roman" pitchFamily="18" charset="0"/>
              </a:rPr>
              <a:t>. </a:t>
            </a:r>
            <a:r>
              <a:rPr lang="fr-FR" sz="2400" dirty="0" err="1" smtClean="0">
                <a:latin typeface="Times New Roman" pitchFamily="18" charset="0"/>
                <a:cs typeface="Times New Roman" pitchFamily="18" charset="0"/>
              </a:rPr>
              <a:t>Situational</a:t>
            </a:r>
            <a:r>
              <a:rPr lang="fr-FR" sz="2400" dirty="0" smtClean="0">
                <a:latin typeface="Times New Roman" pitchFamily="18" charset="0"/>
                <a:cs typeface="Times New Roman" pitchFamily="18" charset="0"/>
              </a:rPr>
              <a:t> S </a:t>
            </a:r>
            <a:r>
              <a:rPr lang="fr-FR" sz="2400" dirty="0" err="1" smtClean="0">
                <a:latin typeface="Times New Roman" pitchFamily="18" charset="0"/>
                <a:cs typeface="Times New Roman" pitchFamily="18" charset="0"/>
              </a:rPr>
              <a:t>depends</a:t>
            </a:r>
            <a:r>
              <a:rPr lang="fr-FR" sz="2400" dirty="0" smtClean="0">
                <a:latin typeface="Times New Roman" pitchFamily="18" charset="0"/>
                <a:cs typeface="Times New Roman" pitchFamily="18" charset="0"/>
              </a:rPr>
              <a:t> on the situation; the social </a:t>
            </a:r>
            <a:r>
              <a:rPr lang="fr-FR" sz="2400" dirty="0" err="1" smtClean="0">
                <a:latin typeface="Times New Roman" pitchFamily="18" charset="0"/>
                <a:cs typeface="Times New Roman" pitchFamily="18" charset="0"/>
              </a:rPr>
              <a:t>context</a:t>
            </a:r>
            <a:r>
              <a:rPr lang="fr-FR" sz="2400" dirty="0" smtClean="0">
                <a:latin typeface="Times New Roman" pitchFamily="18" charset="0"/>
                <a:cs typeface="Times New Roman" pitchFamily="18" charset="0"/>
              </a:rPr>
              <a:t> </a:t>
            </a:r>
            <a:r>
              <a:rPr lang="fr-FR" sz="2400" dirty="0" err="1" smtClean="0">
                <a:latin typeface="Times New Roman" pitchFamily="18" charset="0"/>
                <a:cs typeface="Times New Roman" pitchFamily="18" charset="0"/>
              </a:rPr>
              <a:t>defines</a:t>
            </a:r>
            <a:r>
              <a:rPr lang="fr-FR" sz="2400" dirty="0" smtClean="0">
                <a:latin typeface="Times New Roman" pitchFamily="18" charset="0"/>
                <a:cs typeface="Times New Roman" pitchFamily="18" charset="0"/>
              </a:rPr>
              <a:t> the </a:t>
            </a:r>
            <a:r>
              <a:rPr lang="fr-FR" sz="2400" dirty="0" err="1" smtClean="0">
                <a:latin typeface="Times New Roman" pitchFamily="18" charset="0"/>
                <a:cs typeface="Times New Roman" pitchFamily="18" charset="0"/>
              </a:rPr>
              <a:t>linguistic</a:t>
            </a:r>
            <a:r>
              <a:rPr lang="fr-FR" sz="2400" dirty="0" smtClean="0">
                <a:latin typeface="Times New Roman" pitchFamily="18" charset="0"/>
                <a:cs typeface="Times New Roman" pitchFamily="18" charset="0"/>
              </a:rPr>
              <a:t> </a:t>
            </a:r>
            <a:r>
              <a:rPr lang="fr-FR" sz="2400" dirty="0" err="1" smtClean="0">
                <a:latin typeface="Times New Roman" pitchFamily="18" charset="0"/>
                <a:cs typeface="Times New Roman" pitchFamily="18" charset="0"/>
              </a:rPr>
              <a:t>choice</a:t>
            </a:r>
            <a:r>
              <a:rPr lang="fr-FR" sz="2400" dirty="0" smtClean="0">
                <a:latin typeface="Times New Roman" pitchFamily="18" charset="0"/>
                <a:cs typeface="Times New Roman" pitchFamily="18" charset="0"/>
              </a:rPr>
              <a:t>, and </a:t>
            </a:r>
            <a:r>
              <a:rPr lang="fr-FR" sz="2400" dirty="0" err="1" smtClean="0">
                <a:latin typeface="Times New Roman" pitchFamily="18" charset="0"/>
                <a:cs typeface="Times New Roman" pitchFamily="18" charset="0"/>
              </a:rPr>
              <a:t>such</a:t>
            </a:r>
            <a:r>
              <a:rPr lang="fr-FR" sz="2400" dirty="0" smtClean="0">
                <a:latin typeface="Times New Roman" pitchFamily="18" charset="0"/>
                <a:cs typeface="Times New Roman" pitchFamily="18" charset="0"/>
              </a:rPr>
              <a:t> a </a:t>
            </a:r>
            <a:r>
              <a:rPr lang="fr-FR" sz="2400" dirty="0" err="1" smtClean="0">
                <a:latin typeface="Times New Roman" pitchFamily="18" charset="0"/>
                <a:cs typeface="Times New Roman" pitchFamily="18" charset="0"/>
              </a:rPr>
              <a:t>choice</a:t>
            </a:r>
            <a:r>
              <a:rPr lang="fr-FR" sz="2400" dirty="0" smtClean="0">
                <a:latin typeface="Times New Roman" pitchFamily="18" charset="0"/>
                <a:cs typeface="Times New Roman" pitchFamily="18" charset="0"/>
              </a:rPr>
              <a:t> </a:t>
            </a:r>
            <a:r>
              <a:rPr lang="fr-FR" sz="2400" dirty="0" err="1" smtClean="0">
                <a:latin typeface="Times New Roman" pitchFamily="18" charset="0"/>
                <a:cs typeface="Times New Roman" pitchFamily="18" charset="0"/>
              </a:rPr>
              <a:t>is</a:t>
            </a:r>
            <a:r>
              <a:rPr lang="fr-FR" sz="2400" dirty="0" smtClean="0">
                <a:latin typeface="Times New Roman" pitchFamily="18" charset="0"/>
                <a:cs typeface="Times New Roman" pitchFamily="18" charset="0"/>
              </a:rPr>
              <a:t> </a:t>
            </a:r>
            <a:r>
              <a:rPr lang="fr-FR" sz="2400" dirty="0" err="1" smtClean="0">
                <a:latin typeface="Times New Roman" pitchFamily="18" charset="0"/>
                <a:cs typeface="Times New Roman" pitchFamily="18" charset="0"/>
              </a:rPr>
              <a:t>controlled</a:t>
            </a:r>
            <a:r>
              <a:rPr lang="fr-FR" sz="2400" dirty="0" smtClean="0">
                <a:latin typeface="Times New Roman" pitchFamily="18" charset="0"/>
                <a:cs typeface="Times New Roman" pitchFamily="18" charset="0"/>
              </a:rPr>
              <a:t> by social </a:t>
            </a:r>
            <a:r>
              <a:rPr lang="fr-FR" sz="2400" dirty="0" err="1" smtClean="0">
                <a:latin typeface="Times New Roman" pitchFamily="18" charset="0"/>
                <a:cs typeface="Times New Roman" pitchFamily="18" charset="0"/>
              </a:rPr>
              <a:t>rules</a:t>
            </a:r>
            <a:r>
              <a:rPr lang="fr-FR" sz="2400" dirty="0" smtClean="0">
                <a:latin typeface="Times New Roman" pitchFamily="18" charset="0"/>
                <a:cs typeface="Times New Roman" pitchFamily="18" charset="0"/>
              </a:rPr>
              <a:t> </a:t>
            </a:r>
            <a:r>
              <a:rPr lang="fr-FR" sz="2400" dirty="0" err="1" smtClean="0">
                <a:latin typeface="Times New Roman" pitchFamily="18" charset="0"/>
                <a:cs typeface="Times New Roman" pitchFamily="18" charset="0"/>
              </a:rPr>
              <a:t>that</a:t>
            </a:r>
            <a:r>
              <a:rPr lang="fr-FR" sz="2400" dirty="0" smtClean="0">
                <a:latin typeface="Times New Roman" pitchFamily="18" charset="0"/>
                <a:cs typeface="Times New Roman" pitchFamily="18" charset="0"/>
              </a:rPr>
              <a:t> have been </a:t>
            </a:r>
            <a:r>
              <a:rPr lang="fr-FR" sz="2400" dirty="0" err="1" smtClean="0">
                <a:latin typeface="Times New Roman" pitchFamily="18" charset="0"/>
                <a:cs typeface="Times New Roman" pitchFamily="18" charset="0"/>
              </a:rPr>
              <a:t>become</a:t>
            </a:r>
            <a:r>
              <a:rPr lang="fr-FR" sz="2400" dirty="0" smtClean="0">
                <a:latin typeface="Times New Roman" pitchFamily="18" charset="0"/>
                <a:cs typeface="Times New Roman" pitchFamily="18" charset="0"/>
              </a:rPr>
              <a:t> </a:t>
            </a:r>
            <a:r>
              <a:rPr lang="fr-FR" sz="2400" dirty="0" err="1" smtClean="0">
                <a:latin typeface="Times New Roman" pitchFamily="18" charset="0"/>
                <a:cs typeface="Times New Roman" pitchFamily="18" charset="0"/>
              </a:rPr>
              <a:t>integrated</a:t>
            </a:r>
            <a:r>
              <a:rPr lang="fr-FR" sz="2400" dirty="0" smtClean="0">
                <a:latin typeface="Times New Roman" pitchFamily="18" charset="0"/>
                <a:cs typeface="Times New Roman" pitchFamily="18" charset="0"/>
              </a:rPr>
              <a:t> part of the </a:t>
            </a:r>
            <a:r>
              <a:rPr lang="fr-FR" sz="2400" dirty="0" err="1" smtClean="0">
                <a:latin typeface="Times New Roman" pitchFamily="18" charset="0"/>
                <a:cs typeface="Times New Roman" pitchFamily="18" charset="0"/>
              </a:rPr>
              <a:t>daily</a:t>
            </a:r>
            <a:r>
              <a:rPr lang="fr-FR" sz="2400" dirty="0" smtClean="0">
                <a:latin typeface="Times New Roman" pitchFamily="18" charset="0"/>
                <a:cs typeface="Times New Roman" pitchFamily="18" charset="0"/>
              </a:rPr>
              <a:t> </a:t>
            </a:r>
            <a:r>
              <a:rPr lang="fr-FR" sz="2400" dirty="0" err="1" smtClean="0">
                <a:latin typeface="Times New Roman" pitchFamily="18" charset="0"/>
                <a:cs typeface="Times New Roman" pitchFamily="18" charset="0"/>
              </a:rPr>
              <a:t>linguistic</a:t>
            </a:r>
            <a:r>
              <a:rPr lang="fr-FR" sz="2400" dirty="0" smtClean="0">
                <a:latin typeface="Times New Roman" pitchFamily="18" charset="0"/>
                <a:cs typeface="Times New Roman" pitchFamily="18" charset="0"/>
              </a:rPr>
              <a:t> </a:t>
            </a:r>
            <a:r>
              <a:rPr lang="fr-FR" sz="2400" dirty="0" err="1" smtClean="0">
                <a:latin typeface="Times New Roman" pitchFamily="18" charset="0"/>
                <a:cs typeface="Times New Roman" pitchFamily="18" charset="0"/>
              </a:rPr>
              <a:t>behaviour</a:t>
            </a:r>
            <a:r>
              <a:rPr lang="fr-FR" sz="2400" dirty="0" smtClean="0">
                <a:latin typeface="Times New Roman" pitchFamily="18" charset="0"/>
                <a:cs typeface="Times New Roman" pitchFamily="18" charset="0"/>
              </a:rPr>
              <a:t> of </a:t>
            </a:r>
            <a:r>
              <a:rPr lang="fr-FR" sz="2400" dirty="0" err="1" smtClean="0">
                <a:latin typeface="Times New Roman" pitchFamily="18" charset="0"/>
                <a:cs typeface="Times New Roman" pitchFamily="18" charset="0"/>
              </a:rPr>
              <a:t>individuals</a:t>
            </a:r>
            <a:r>
              <a:rPr lang="fr-FR" sz="2400" dirty="0" smtClean="0">
                <a:latin typeface="Times New Roman" pitchFamily="18" charset="0"/>
                <a:cs typeface="Times New Roman" pitchFamily="18" charset="0"/>
              </a:rPr>
              <a:t>.</a:t>
            </a:r>
            <a:endParaRPr lang="fr-FR" sz="2400" dirty="0">
              <a:latin typeface="Times New Roman" pitchFamily="18" charset="0"/>
              <a:cs typeface="Times New Roman" pitchFamily="18" charset="0"/>
            </a:endParaRPr>
          </a:p>
        </p:txBody>
      </p:sp>
      <p:sp>
        <p:nvSpPr>
          <p:cNvPr id="3" name="Rectangle 2"/>
          <p:cNvSpPr/>
          <p:nvPr/>
        </p:nvSpPr>
        <p:spPr>
          <a:xfrm>
            <a:off x="1500166" y="642918"/>
            <a:ext cx="6572296" cy="642942"/>
          </a:xfrm>
          <a:prstGeom prst="rect">
            <a:avLst/>
          </a:prstGeom>
          <a:gradFill>
            <a:gsLst>
              <a:gs pos="7000">
                <a:schemeClr val="accent3">
                  <a:tint val="70000"/>
                  <a:satMod val="130000"/>
                </a:schemeClr>
              </a:gs>
              <a:gs pos="43000">
                <a:schemeClr val="accent3">
                  <a:tint val="44000"/>
                  <a:satMod val="165000"/>
                </a:schemeClr>
              </a:gs>
              <a:gs pos="93000">
                <a:schemeClr val="accent3">
                  <a:tint val="15000"/>
                  <a:satMod val="165000"/>
                </a:schemeClr>
              </a:gs>
              <a:gs pos="100000">
                <a:schemeClr val="accent3">
                  <a:tint val="5000"/>
                  <a:satMod val="250000"/>
                </a:schemeClr>
              </a:gs>
            </a:gsLst>
          </a:gradFill>
        </p:spPr>
        <p:style>
          <a:lnRef idx="1">
            <a:schemeClr val="accent3"/>
          </a:lnRef>
          <a:fillRef idx="2">
            <a:schemeClr val="accent3"/>
          </a:fillRef>
          <a:effectRef idx="1">
            <a:schemeClr val="accent3"/>
          </a:effectRef>
          <a:fontRef idx="minor">
            <a:schemeClr val="dk1"/>
          </a:fontRef>
        </p:style>
        <p:txBody>
          <a:bodyPr>
            <a:noAutofit/>
          </a:bodyPr>
          <a:lstStyle/>
          <a:p>
            <a:pPr algn="ctr">
              <a:lnSpc>
                <a:spcPct val="120000"/>
              </a:lnSpc>
              <a:defRPr/>
            </a:pPr>
            <a:r>
              <a:rPr lang="fr-FR" sz="3600" dirty="0" smtClean="0">
                <a:ln w="12700">
                  <a:gradFill>
                    <a:gsLst>
                      <a:gs pos="0">
                        <a:schemeClr val="accent1">
                          <a:tint val="66000"/>
                          <a:satMod val="160000"/>
                        </a:schemeClr>
                      </a:gs>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solid"/>
                </a:ln>
                <a:solidFill>
                  <a:schemeClr val="bg2">
                    <a:lumMod val="50000"/>
                  </a:schemeClr>
                </a:solidFill>
                <a:effectLst>
                  <a:outerShdw blurRad="41275" dist="20320" dir="1800000" algn="tl" rotWithShape="0">
                    <a:srgbClr val="000000">
                      <a:alpha val="40000"/>
                    </a:srgbClr>
                  </a:outerShdw>
                </a:effectLst>
              </a:rPr>
              <a:t>Objectives of the </a:t>
            </a:r>
            <a:r>
              <a:rPr lang="fr-FR" sz="3600" dirty="0" err="1" smtClean="0">
                <a:ln w="12700">
                  <a:gradFill>
                    <a:gsLst>
                      <a:gs pos="0">
                        <a:schemeClr val="accent1">
                          <a:tint val="66000"/>
                          <a:satMod val="160000"/>
                        </a:schemeClr>
                      </a:gs>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solid"/>
                </a:ln>
                <a:solidFill>
                  <a:schemeClr val="bg2">
                    <a:lumMod val="50000"/>
                  </a:schemeClr>
                </a:solidFill>
                <a:effectLst>
                  <a:outerShdw blurRad="41275" dist="20320" dir="1800000" algn="tl" rotWithShape="0">
                    <a:srgbClr val="000000">
                      <a:alpha val="40000"/>
                    </a:srgbClr>
                  </a:outerShdw>
                </a:effectLst>
              </a:rPr>
              <a:t>study</a:t>
            </a:r>
            <a:endParaRPr lang="fr-FR" sz="3600" dirty="0">
              <a:ln w="12700">
                <a:gradFill>
                  <a:gsLst>
                    <a:gs pos="0">
                      <a:schemeClr val="accent1">
                        <a:tint val="66000"/>
                        <a:satMod val="160000"/>
                      </a:schemeClr>
                    </a:gs>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solid"/>
              </a:ln>
              <a:solidFill>
                <a:schemeClr val="bg2">
                  <a:lumMod val="50000"/>
                </a:schemeClr>
              </a:solidFill>
              <a:effectLst>
                <a:outerShdw blurRad="41275" dist="20320" dir="1800000" algn="tl" rotWithShape="0">
                  <a:srgbClr val="000000">
                    <a:alpha val="40000"/>
                  </a:srgbClr>
                </a:outerShdw>
              </a:effectLst>
            </a:endParaRPr>
          </a:p>
        </p:txBody>
      </p: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2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28860" y="642918"/>
            <a:ext cx="4286280" cy="642942"/>
          </a:xfrm>
          <a:prstGeom prst="rect">
            <a:avLst/>
          </a:prstGeom>
          <a:gradFill>
            <a:gsLst>
              <a:gs pos="7000">
                <a:schemeClr val="accent3">
                  <a:tint val="70000"/>
                  <a:satMod val="130000"/>
                </a:schemeClr>
              </a:gs>
              <a:gs pos="43000">
                <a:schemeClr val="accent3">
                  <a:tint val="44000"/>
                  <a:satMod val="165000"/>
                </a:schemeClr>
              </a:gs>
              <a:gs pos="93000">
                <a:schemeClr val="accent3">
                  <a:tint val="15000"/>
                  <a:satMod val="165000"/>
                </a:schemeClr>
              </a:gs>
              <a:gs pos="100000">
                <a:schemeClr val="accent3">
                  <a:tint val="5000"/>
                  <a:satMod val="250000"/>
                </a:schemeClr>
              </a:gs>
            </a:gsLst>
          </a:gradFill>
        </p:spPr>
        <p:style>
          <a:lnRef idx="1">
            <a:schemeClr val="accent3"/>
          </a:lnRef>
          <a:fillRef idx="2">
            <a:schemeClr val="accent3"/>
          </a:fillRef>
          <a:effectRef idx="1">
            <a:schemeClr val="accent3"/>
          </a:effectRef>
          <a:fontRef idx="minor">
            <a:schemeClr val="dk1"/>
          </a:fontRef>
        </p:style>
        <p:txBody>
          <a:bodyPr>
            <a:normAutofit fontScale="32500" lnSpcReduction="20000"/>
          </a:bodyPr>
          <a:lstStyle/>
          <a:p>
            <a:pPr algn="ctr">
              <a:lnSpc>
                <a:spcPct val="120000"/>
              </a:lnSpc>
              <a:defRPr/>
            </a:pPr>
            <a:r>
              <a:rPr lang="fr-FR" sz="11200" dirty="0" smtClean="0">
                <a:ln w="12700">
                  <a:gradFill>
                    <a:gsLst>
                      <a:gs pos="0">
                        <a:schemeClr val="accent1">
                          <a:tint val="66000"/>
                          <a:satMod val="160000"/>
                        </a:schemeClr>
                      </a:gs>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solid"/>
                </a:ln>
                <a:solidFill>
                  <a:schemeClr val="bg2">
                    <a:lumMod val="50000"/>
                  </a:schemeClr>
                </a:solidFill>
                <a:effectLst>
                  <a:outerShdw blurRad="41275" dist="20320" dir="1800000" algn="tl" rotWithShape="0">
                    <a:srgbClr val="000000">
                      <a:alpha val="40000"/>
                    </a:srgbClr>
                  </a:outerShdw>
                </a:effectLst>
              </a:rPr>
              <a:t>Conclusion</a:t>
            </a:r>
            <a:endParaRPr lang="fr-FR" sz="11200" dirty="0">
              <a:ln w="12700">
                <a:gradFill>
                  <a:gsLst>
                    <a:gs pos="0">
                      <a:schemeClr val="accent1">
                        <a:tint val="66000"/>
                        <a:satMod val="160000"/>
                      </a:schemeClr>
                    </a:gs>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solid"/>
              </a:ln>
              <a:solidFill>
                <a:schemeClr val="bg2">
                  <a:lumMod val="50000"/>
                </a:schemeClr>
              </a:solidFill>
              <a:effectLst>
                <a:outerShdw blurRad="41275" dist="20320" dir="1800000" algn="tl" rotWithShape="0">
                  <a:srgbClr val="000000">
                    <a:alpha val="40000"/>
                  </a:srgbClr>
                </a:outerShdw>
              </a:effectLst>
            </a:endParaRPr>
          </a:p>
        </p:txBody>
      </p:sp>
      <p:sp>
        <p:nvSpPr>
          <p:cNvPr id="3" name="Rectangle 2"/>
          <p:cNvSpPr/>
          <p:nvPr/>
        </p:nvSpPr>
        <p:spPr>
          <a:xfrm>
            <a:off x="714348" y="1500174"/>
            <a:ext cx="8072494" cy="1631216"/>
          </a:xfrm>
          <a:prstGeom prst="rect">
            <a:avLst/>
          </a:prstGeom>
        </p:spPr>
        <p:txBody>
          <a:bodyPr wrap="square">
            <a:spAutoFit/>
          </a:bodyPr>
          <a:lstStyle/>
          <a:p>
            <a:pPr algn="just">
              <a:buFont typeface="Arial" pitchFamily="34" charset="0"/>
              <a:buChar char="•"/>
            </a:pPr>
            <a:r>
              <a:rPr lang="en-US" sz="2800" dirty="0" smtClean="0">
                <a:solidFill>
                  <a:schemeClr val="bg2">
                    <a:lumMod val="50000"/>
                  </a:schemeClr>
                </a:solidFill>
              </a:rPr>
              <a:t> </a:t>
            </a:r>
            <a:r>
              <a:rPr lang="en-US" sz="2400" dirty="0" smtClean="0"/>
              <a:t> </a:t>
            </a:r>
            <a:r>
              <a:rPr lang="en-US" sz="2400" dirty="0" smtClean="0">
                <a:latin typeface="Times New Roman" pitchFamily="18" charset="0"/>
                <a:cs typeface="Times New Roman" pitchFamily="18" charset="0"/>
              </a:rPr>
              <a:t>This empirical </a:t>
            </a:r>
            <a:r>
              <a:rPr lang="en-US" sz="2400" dirty="0" smtClean="0"/>
              <a:t>paper provides a closer picture about adolescent language. It could unveil the psychological motives of adolescents’ use of innovation and social psychological reasons lying behind it</a:t>
            </a:r>
            <a:endParaRPr lang="fr-FR" sz="2400" dirty="0">
              <a:latin typeface="Times New Roman" pitchFamily="18" charset="0"/>
              <a:cs typeface="Times New Roman" pitchFamily="18" charset="0"/>
            </a:endParaRPr>
          </a:p>
        </p:txBody>
      </p:sp>
      <p:sp>
        <p:nvSpPr>
          <p:cNvPr id="33793" name="Rectangle 1"/>
          <p:cNvSpPr>
            <a:spLocks noChangeArrowheads="1"/>
          </p:cNvSpPr>
          <p:nvPr/>
        </p:nvSpPr>
        <p:spPr bwMode="auto">
          <a:xfrm>
            <a:off x="785786" y="3286124"/>
            <a:ext cx="8072494" cy="31085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buFont typeface="Arial" pitchFamily="34" charset="0"/>
              <a:buChar char="•"/>
            </a:pPr>
            <a:r>
              <a:rPr kumimoji="0" lang="en-US" sz="2800" i="0" u="none" strike="noStrike" cap="none" normalizeH="0" baseline="0" dirty="0" smtClean="0">
                <a:ln>
                  <a:noFill/>
                </a:ln>
                <a:solidFill>
                  <a:schemeClr val="bg2">
                    <a:lumMod val="50000"/>
                  </a:schemeClr>
                </a:solidFill>
                <a:effectLst/>
                <a:ea typeface="Calibri" pitchFamily="34" charset="0"/>
                <a:cs typeface="Times New Roman" pitchFamily="18" charset="0"/>
              </a:rPr>
              <a:t> </a:t>
            </a:r>
            <a:r>
              <a:rPr kumimoji="0" lang="en-US" sz="2400" i="0" u="none" strike="noStrike" cap="none" normalizeH="0" baseline="0" dirty="0" smtClean="0">
                <a:ln>
                  <a:noFill/>
                </a:ln>
                <a:solidFill>
                  <a:schemeClr val="bg2">
                    <a:lumMod val="50000"/>
                  </a:schemeClr>
                </a:solidFill>
                <a:effectLst/>
                <a:ea typeface="Calibri" pitchFamily="34" charset="0"/>
                <a:cs typeface="Times New Roman" pitchFamily="18" charset="0"/>
              </a:rPr>
              <a:t> </a:t>
            </a:r>
            <a:r>
              <a:rPr lang="en-US" sz="2400" dirty="0" smtClean="0"/>
              <a:t>At the psychological level, it has been observed that the biological changes give adolescents a psychological change that reflected them not solely physiologically, but also affect their linguistic behaviour.</a:t>
            </a:r>
          </a:p>
          <a:p>
            <a:pPr lvl="0" algn="just" fontAlgn="base">
              <a:spcBef>
                <a:spcPct val="0"/>
              </a:spcBef>
              <a:spcAft>
                <a:spcPct val="0"/>
              </a:spcAft>
            </a:pPr>
            <a:endPar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lvl="0" algn="just" fontAlgn="base">
              <a:spcBef>
                <a:spcPct val="0"/>
              </a:spcBef>
              <a:spcAft>
                <a:spcPct val="0"/>
              </a:spcAft>
              <a:buFont typeface="Arial" pitchFamily="34" charset="0"/>
              <a:buChar char="•"/>
            </a:pPr>
            <a:r>
              <a:rPr lang="en-US" sz="2400" dirty="0" smtClean="0"/>
              <a:t> At a larger scale, it may be asserted that adolescents’ innovations relate to the speakers’ mental image of the code they speak and their attitudes towards it.</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3793">
                                            <p:txEl>
                                              <p:pRg st="0" end="0"/>
                                            </p:txEl>
                                          </p:spTgt>
                                        </p:tgtEl>
                                        <p:attrNameLst>
                                          <p:attrName>style.visibility</p:attrName>
                                        </p:attrNameLst>
                                      </p:cBhvr>
                                      <p:to>
                                        <p:strVal val="visible"/>
                                      </p:to>
                                    </p:set>
                                    <p:animEffect transition="in" filter="fade">
                                      <p:cBhvr>
                                        <p:cTn id="12" dur="2000"/>
                                        <p:tgtEl>
                                          <p:spTgt spid="3379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3793">
                                            <p:txEl>
                                              <p:pRg st="2" end="2"/>
                                            </p:txEl>
                                          </p:spTgt>
                                        </p:tgtEl>
                                        <p:attrNameLst>
                                          <p:attrName>style.visibility</p:attrName>
                                        </p:attrNameLst>
                                      </p:cBhvr>
                                      <p:to>
                                        <p:strVal val="visible"/>
                                      </p:to>
                                    </p:set>
                                    <p:animEffect transition="in" filter="fade">
                                      <p:cBhvr>
                                        <p:cTn id="17" dur="2000"/>
                                        <p:tgtEl>
                                          <p:spTgt spid="3379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379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0034" y="1214422"/>
            <a:ext cx="8215370" cy="1569660"/>
          </a:xfrm>
          <a:prstGeom prst="rect">
            <a:avLst/>
          </a:prstGeom>
        </p:spPr>
        <p:txBody>
          <a:bodyPr wrap="square">
            <a:spAutoFit/>
          </a:bodyPr>
          <a:lstStyle/>
          <a:p>
            <a:pPr algn="just">
              <a:buFont typeface="Arial" pitchFamily="34" charset="0"/>
              <a:buChar char="•"/>
            </a:pPr>
            <a:r>
              <a:rPr lang="en-US" sz="2400" dirty="0" smtClean="0"/>
              <a:t> Almost all adolescents have positive attitudes towards this new-fashioned language and some negative attitudes towards people who use a stable speech.</a:t>
            </a:r>
            <a:endParaRPr lang="fr-FR" sz="2400" dirty="0" smtClean="0"/>
          </a:p>
          <a:p>
            <a:pPr algn="just"/>
            <a:endParaRPr lang="fr-FR" sz="2400" dirty="0">
              <a:latin typeface="Times New Roman" pitchFamily="18" charset="0"/>
              <a:cs typeface="Times New Roman" pitchFamily="18" charset="0"/>
            </a:endParaRPr>
          </a:p>
        </p:txBody>
      </p:sp>
      <p:sp>
        <p:nvSpPr>
          <p:cNvPr id="3" name="Rectangle 2"/>
          <p:cNvSpPr/>
          <p:nvPr/>
        </p:nvSpPr>
        <p:spPr>
          <a:xfrm>
            <a:off x="500034" y="2786059"/>
            <a:ext cx="8358246" cy="523220"/>
          </a:xfrm>
          <a:prstGeom prst="rect">
            <a:avLst/>
          </a:prstGeom>
        </p:spPr>
        <p:txBody>
          <a:bodyPr wrap="square">
            <a:spAutoFit/>
          </a:bodyPr>
          <a:lstStyle/>
          <a:p>
            <a:pPr algn="just"/>
            <a:r>
              <a:rPr lang="en-US" sz="2800" dirty="0" smtClean="0">
                <a:solidFill>
                  <a:schemeClr val="bg2">
                    <a:lumMod val="50000"/>
                  </a:schemeClr>
                </a:solidFill>
                <a:latin typeface="Times New Roman" pitchFamily="18" charset="0"/>
                <a:cs typeface="Times New Roman" pitchFamily="18" charset="0"/>
              </a:rPr>
              <a:t> </a:t>
            </a:r>
            <a:r>
              <a:rPr lang="en-US" dirty="0" smtClean="0">
                <a:latin typeface="Times New Roman" pitchFamily="18" charset="0"/>
                <a:cs typeface="Times New Roman" pitchFamily="18" charset="0"/>
              </a:rPr>
              <a:t>  </a:t>
            </a:r>
            <a:endParaRPr lang="fr-FR" sz="2400" dirty="0">
              <a:solidFill>
                <a:schemeClr val="bg2">
                  <a:lumMod val="50000"/>
                </a:schemeClr>
              </a:solidFill>
              <a:latin typeface="Times New Roman" pitchFamily="18" charset="0"/>
              <a:cs typeface="Times New Roman" pitchFamily="18" charset="0"/>
            </a:endParaRPr>
          </a:p>
        </p:txBody>
      </p:sp>
      <p:sp>
        <p:nvSpPr>
          <p:cNvPr id="5" name="Rectangle 4"/>
          <p:cNvSpPr/>
          <p:nvPr/>
        </p:nvSpPr>
        <p:spPr>
          <a:xfrm>
            <a:off x="500034" y="2571744"/>
            <a:ext cx="8358246" cy="3477875"/>
          </a:xfrm>
          <a:prstGeom prst="rect">
            <a:avLst/>
          </a:prstGeom>
        </p:spPr>
        <p:txBody>
          <a:bodyPr wrap="square">
            <a:spAutoFit/>
          </a:bodyPr>
          <a:lstStyle/>
          <a:p>
            <a:pPr algn="just">
              <a:buFont typeface="Arial" pitchFamily="34" charset="0"/>
              <a:buChar char="•"/>
            </a:pPr>
            <a:r>
              <a:rPr lang="en-US" sz="2800" dirty="0" smtClean="0">
                <a:solidFill>
                  <a:schemeClr val="bg2">
                    <a:lumMod val="50000"/>
                  </a:schemeClr>
                </a:solidFill>
              </a:rPr>
              <a:t> </a:t>
            </a:r>
            <a:r>
              <a:rPr lang="en-US" sz="2400" dirty="0" smtClean="0">
                <a:latin typeface="Times New Roman" pitchFamily="18" charset="0"/>
                <a:cs typeface="Times New Roman" pitchFamily="18" charset="0"/>
              </a:rPr>
              <a:t>Age and participant, as sociolinguistic variables, play a prominent role in language innovation as adolescents express a certain awareness of which code to select. The topic discussed, too, stands out as a trigger that operates to influence </a:t>
            </a:r>
            <a:r>
              <a:rPr lang="en-US" sz="2400" dirty="0" smtClean="0"/>
              <a:t>adolescents’ language of discourse</a:t>
            </a:r>
            <a:r>
              <a:rPr lang="en-US" sz="2400" dirty="0" smtClean="0">
                <a:latin typeface="Times New Roman" pitchFamily="18" charset="0"/>
                <a:cs typeface="Times New Roman" pitchFamily="18" charset="0"/>
              </a:rPr>
              <a:t>.</a:t>
            </a:r>
          </a:p>
          <a:p>
            <a:pPr algn="just"/>
            <a:endParaRPr lang="en-US" sz="2400" dirty="0" smtClean="0">
              <a:latin typeface="Times New Roman" pitchFamily="18" charset="0"/>
              <a:cs typeface="Times New Roman" pitchFamily="18" charset="0"/>
            </a:endParaRPr>
          </a:p>
          <a:p>
            <a:pPr algn="just">
              <a:buFont typeface="Arial" pitchFamily="34" charset="0"/>
              <a:buChar char="•"/>
            </a:pPr>
            <a:r>
              <a:rPr lang="en-US" sz="2400" dirty="0" smtClean="0"/>
              <a:t>The most important one being the impact of the </a:t>
            </a:r>
            <a:r>
              <a:rPr lang="en-US" sz="2400" b="1" dirty="0" smtClean="0">
                <a:solidFill>
                  <a:schemeClr val="tx2">
                    <a:lumMod val="60000"/>
                    <a:lumOff val="40000"/>
                  </a:schemeClr>
                </a:solidFill>
              </a:rPr>
              <a:t>street</a:t>
            </a:r>
            <a:r>
              <a:rPr lang="en-US" sz="2400" dirty="0" smtClean="0"/>
              <a:t> </a:t>
            </a:r>
            <a:r>
              <a:rPr lang="en-US" sz="2400" b="1" dirty="0" smtClean="0">
                <a:solidFill>
                  <a:schemeClr val="tx2">
                    <a:lumMod val="60000"/>
                    <a:lumOff val="40000"/>
                  </a:schemeClr>
                </a:solidFill>
              </a:rPr>
              <a:t>culture</a:t>
            </a:r>
            <a:r>
              <a:rPr lang="en-US" sz="2400" dirty="0" smtClean="0"/>
              <a:t> including the speech community, the influence of the </a:t>
            </a:r>
            <a:r>
              <a:rPr lang="en-US" sz="2400" b="1" dirty="0" smtClean="0">
                <a:solidFill>
                  <a:schemeClr val="tx2">
                    <a:lumMod val="60000"/>
                    <a:lumOff val="40000"/>
                  </a:schemeClr>
                </a:solidFill>
              </a:rPr>
              <a:t>mass media</a:t>
            </a:r>
            <a:r>
              <a:rPr lang="en-US" sz="2400" dirty="0" smtClean="0"/>
              <a:t>, </a:t>
            </a:r>
            <a:r>
              <a:rPr lang="en-US" sz="2400" b="1" dirty="0" smtClean="0">
                <a:solidFill>
                  <a:schemeClr val="tx2">
                    <a:lumMod val="60000"/>
                    <a:lumOff val="40000"/>
                  </a:schemeClr>
                </a:solidFill>
              </a:rPr>
              <a:t>TV</a:t>
            </a:r>
            <a:r>
              <a:rPr lang="en-US" sz="2400" dirty="0" smtClean="0"/>
              <a:t>, and </a:t>
            </a:r>
            <a:r>
              <a:rPr lang="en-US" sz="2400" b="1" dirty="0" smtClean="0">
                <a:solidFill>
                  <a:schemeClr val="tx2">
                    <a:lumMod val="60000"/>
                    <a:lumOff val="40000"/>
                  </a:schemeClr>
                </a:solidFill>
              </a:rPr>
              <a:t>the internet.</a:t>
            </a:r>
            <a:endParaRPr lang="fr-FR" sz="2400" dirty="0">
              <a:latin typeface="Times New Roman" pitchFamily="18" charset="0"/>
              <a:cs typeface="Times New Roman" pitchFamily="18" charset="0"/>
            </a:endParaRPr>
          </a:p>
        </p:txBody>
      </p:sp>
    </p:spTree>
  </p:cSld>
  <p:clrMapOvr>
    <a:masterClrMapping/>
  </p:clrMapOvr>
  <p:transition spd="slow">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20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2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srcRect/>
          <a:stretch>
            <a:fillRect/>
          </a:stretch>
        </p:blipFill>
        <p:spPr bwMode="auto">
          <a:xfrm>
            <a:off x="0" y="476250"/>
            <a:ext cx="2978150" cy="2736850"/>
          </a:xfrm>
          <a:prstGeom prst="rect">
            <a:avLst/>
          </a:prstGeom>
          <a:noFill/>
          <a:ln w="9525">
            <a:noFill/>
            <a:miter lim="800000"/>
            <a:headEnd/>
            <a:tailEnd/>
          </a:ln>
        </p:spPr>
      </p:pic>
      <p:pic>
        <p:nvPicPr>
          <p:cNvPr id="7" name="Picture 4" descr="http://rabbisremembering.files.wordpress.com/2011/11/thanks-you.jpg"/>
          <p:cNvPicPr>
            <a:picLocks noChangeAspect="1" noChangeArrowheads="1"/>
          </p:cNvPicPr>
          <p:nvPr/>
        </p:nvPicPr>
        <p:blipFill>
          <a:blip r:embed="rId3"/>
          <a:srcRect/>
          <a:stretch>
            <a:fillRect/>
          </a:stretch>
        </p:blipFill>
        <p:spPr bwMode="auto">
          <a:xfrm>
            <a:off x="-14288" y="3240088"/>
            <a:ext cx="9158288" cy="3644900"/>
          </a:xfrm>
          <a:prstGeom prst="rect">
            <a:avLst/>
          </a:prstGeom>
          <a:noFill/>
          <a:ln w="9525">
            <a:noFill/>
            <a:miter lim="800000"/>
            <a:headEnd/>
            <a:tailEnd/>
          </a:ln>
        </p:spPr>
      </p:pic>
      <p:pic>
        <p:nvPicPr>
          <p:cNvPr id="8" name="Picture 2"/>
          <p:cNvPicPr>
            <a:picLocks noChangeAspect="1" noChangeArrowheads="1"/>
          </p:cNvPicPr>
          <p:nvPr/>
        </p:nvPicPr>
        <p:blipFill>
          <a:blip r:embed="rId2"/>
          <a:srcRect/>
          <a:stretch>
            <a:fillRect/>
          </a:stretch>
        </p:blipFill>
        <p:spPr bwMode="auto">
          <a:xfrm>
            <a:off x="6165850" y="500042"/>
            <a:ext cx="2978150" cy="2736850"/>
          </a:xfrm>
          <a:prstGeom prst="rect">
            <a:avLst/>
          </a:prstGeom>
          <a:noFill/>
          <a:ln w="9525">
            <a:noFill/>
            <a:miter lim="800000"/>
            <a:headEnd/>
            <a:tailEnd/>
          </a:ln>
        </p:spPr>
      </p:pic>
    </p:spTree>
  </p:cSld>
  <p:clrMapOvr>
    <a:masterClrMapping/>
  </p:clrMapOvr>
  <p:transition spd="slow">
    <p:newsflash/>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142844" y="1214422"/>
            <a:ext cx="8786874"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28613" algn="just" defTabSz="914400" rtl="0" eaLnBrk="1" fontAlgn="base" latinLnBrk="0" hangingPunct="1">
              <a:spcBef>
                <a:spcPct val="0"/>
              </a:spcBef>
              <a:spcAft>
                <a:spcPct val="0"/>
              </a:spcAft>
              <a:buClrTx/>
              <a:buSzTx/>
              <a:buFont typeface="Wingdings" pitchFamily="2" charset="2"/>
              <a:buChar char="§"/>
              <a:tabLst/>
            </a:pPr>
            <a:r>
              <a:rPr kumimoji="0" lang="fr-FR" sz="2400" b="0" i="0" u="none" strike="noStrike" cap="none" normalizeH="0" baseline="0" dirty="0" err="1" smtClean="0">
                <a:ln>
                  <a:noFill/>
                </a:ln>
                <a:solidFill>
                  <a:srgbClr val="000000"/>
                </a:solidFill>
                <a:effectLst/>
                <a:latin typeface="Times New Roman" pitchFamily="18" charset="0"/>
                <a:ea typeface="Arial Unicode MS" pitchFamily="34" charset="-128"/>
                <a:cs typeface="Times New Roman" pitchFamily="18" charset="0"/>
              </a:rPr>
              <a:t>Metaphorical</a:t>
            </a:r>
            <a:r>
              <a:rPr kumimoji="0" lang="fr-FR" sz="2400" b="0" i="0" u="none" strike="noStrike" cap="none" normalizeH="0" baseline="0" dirty="0" smtClean="0">
                <a:ln>
                  <a:noFill/>
                </a:ln>
                <a:solidFill>
                  <a:srgbClr val="000000"/>
                </a:solidFill>
                <a:effectLst/>
                <a:latin typeface="Times New Roman" pitchFamily="18" charset="0"/>
                <a:ea typeface="Arial Unicode MS" pitchFamily="34" charset="-128"/>
                <a:cs typeface="Times New Roman" pitchFamily="18" charset="0"/>
              </a:rPr>
              <a:t> S, on the </a:t>
            </a:r>
            <a:r>
              <a:rPr kumimoji="0" lang="fr-FR" sz="2400" b="0" i="0" u="none" strike="noStrike" cap="none" normalizeH="0" baseline="0" dirty="0" err="1" smtClean="0">
                <a:ln>
                  <a:noFill/>
                </a:ln>
                <a:solidFill>
                  <a:srgbClr val="000000"/>
                </a:solidFill>
                <a:effectLst/>
                <a:latin typeface="Times New Roman" pitchFamily="18" charset="0"/>
                <a:ea typeface="Arial Unicode MS" pitchFamily="34" charset="-128"/>
                <a:cs typeface="Times New Roman" pitchFamily="18" charset="0"/>
              </a:rPr>
              <a:t>other</a:t>
            </a:r>
            <a:r>
              <a:rPr kumimoji="0" lang="fr-FR" sz="2400" b="0" i="0" u="none" strike="noStrike" cap="none" normalizeH="0" baseline="0" dirty="0" smtClean="0">
                <a:ln>
                  <a:noFill/>
                </a:ln>
                <a:solidFill>
                  <a:srgbClr val="000000"/>
                </a:solidFill>
                <a:effectLst/>
                <a:latin typeface="Times New Roman" pitchFamily="18" charset="0"/>
                <a:ea typeface="Arial Unicode MS" pitchFamily="34" charset="-128"/>
                <a:cs typeface="Times New Roman" pitchFamily="18" charset="0"/>
              </a:rPr>
              <a:t> hand, </a:t>
            </a:r>
            <a:r>
              <a:rPr kumimoji="0" lang="fr-FR" sz="2400" b="0" i="0" u="none" strike="noStrike" cap="none" normalizeH="0" baseline="0" dirty="0" err="1" smtClean="0">
                <a:ln>
                  <a:noFill/>
                </a:ln>
                <a:solidFill>
                  <a:srgbClr val="000000"/>
                </a:solidFill>
                <a:effectLst/>
                <a:latin typeface="Times New Roman" pitchFamily="18" charset="0"/>
                <a:ea typeface="Arial Unicode MS" pitchFamily="34" charset="-128"/>
                <a:cs typeface="Times New Roman" pitchFamily="18" charset="0"/>
              </a:rPr>
              <a:t>occurs</a:t>
            </a:r>
            <a:r>
              <a:rPr kumimoji="0" lang="fr-FR" sz="2400" b="0" i="0" u="none" strike="noStrike" cap="none" normalizeH="0" baseline="0" dirty="0" smtClean="0">
                <a:ln>
                  <a:noFill/>
                </a:ln>
                <a:solidFill>
                  <a:srgbClr val="000000"/>
                </a:solidFill>
                <a:effectLst/>
                <a:latin typeface="Times New Roman" pitchFamily="18" charset="0"/>
                <a:ea typeface="Arial Unicode MS" pitchFamily="34" charset="-128"/>
                <a:cs typeface="Times New Roman" pitchFamily="18" charset="0"/>
              </a:rPr>
              <a:t> </a:t>
            </a:r>
            <a:r>
              <a:rPr kumimoji="0" lang="fr-FR" sz="2400" b="0" i="0" u="none" strike="noStrike" cap="none" normalizeH="0" baseline="0" dirty="0" err="1" smtClean="0">
                <a:ln>
                  <a:noFill/>
                </a:ln>
                <a:solidFill>
                  <a:srgbClr val="000000"/>
                </a:solidFill>
                <a:effectLst/>
                <a:latin typeface="Times New Roman" pitchFamily="18" charset="0"/>
                <a:ea typeface="Arial Unicode MS" pitchFamily="34" charset="-128"/>
                <a:cs typeface="Times New Roman" pitchFamily="18" charset="0"/>
              </a:rPr>
              <a:t>according</a:t>
            </a:r>
            <a:r>
              <a:rPr kumimoji="0" lang="fr-FR" sz="2400" b="0" i="0" u="none" strike="noStrike" cap="none" normalizeH="0" baseline="0" dirty="0" smtClean="0">
                <a:ln>
                  <a:noFill/>
                </a:ln>
                <a:solidFill>
                  <a:srgbClr val="000000"/>
                </a:solidFill>
                <a:effectLst/>
                <a:latin typeface="Times New Roman" pitchFamily="18" charset="0"/>
                <a:ea typeface="Arial Unicode MS" pitchFamily="34" charset="-128"/>
                <a:cs typeface="Times New Roman" pitchFamily="18" charset="0"/>
              </a:rPr>
              <a:t> to changes in </a:t>
            </a:r>
            <a:r>
              <a:rPr kumimoji="0" lang="fr-FR" sz="2400" b="0" i="0" u="none" strike="noStrike" cap="none" normalizeH="0" baseline="0" dirty="0" err="1" smtClean="0">
                <a:ln>
                  <a:noFill/>
                </a:ln>
                <a:solidFill>
                  <a:srgbClr val="000000"/>
                </a:solidFill>
                <a:effectLst/>
                <a:latin typeface="Times New Roman" pitchFamily="18" charset="0"/>
                <a:ea typeface="Arial Unicode MS" pitchFamily="34" charset="-128"/>
                <a:cs typeface="Times New Roman" pitchFamily="18" charset="0"/>
              </a:rPr>
              <a:t>topic</a:t>
            </a:r>
            <a:r>
              <a:rPr kumimoji="0" lang="fr-FR" sz="2400" b="0" i="0" u="none" strike="noStrike" cap="none" normalizeH="0" baseline="0" dirty="0" smtClean="0">
                <a:ln>
                  <a:noFill/>
                </a:ln>
                <a:solidFill>
                  <a:srgbClr val="000000"/>
                </a:solidFill>
                <a:effectLst/>
                <a:latin typeface="Times New Roman" pitchFamily="18" charset="0"/>
                <a:ea typeface="Arial Unicode MS" pitchFamily="34" charset="-128"/>
                <a:cs typeface="Times New Roman" pitchFamily="18" charset="0"/>
              </a:rPr>
              <a:t> </a:t>
            </a:r>
            <a:r>
              <a:rPr kumimoji="0" lang="fr-FR" sz="2400" b="0" i="0" u="none" strike="noStrike" cap="none" normalizeH="0" baseline="0" dirty="0" err="1" smtClean="0">
                <a:ln>
                  <a:noFill/>
                </a:ln>
                <a:solidFill>
                  <a:srgbClr val="000000"/>
                </a:solidFill>
                <a:effectLst/>
                <a:latin typeface="Times New Roman" pitchFamily="18" charset="0"/>
                <a:ea typeface="Arial Unicode MS" pitchFamily="34" charset="-128"/>
                <a:cs typeface="Times New Roman" pitchFamily="18" charset="0"/>
              </a:rPr>
              <a:t>rather</a:t>
            </a:r>
            <a:r>
              <a:rPr kumimoji="0" lang="fr-FR" sz="2400" b="0" i="0" u="none" strike="noStrike" cap="none" normalizeH="0" baseline="0" dirty="0" smtClean="0">
                <a:ln>
                  <a:noFill/>
                </a:ln>
                <a:solidFill>
                  <a:srgbClr val="000000"/>
                </a:solidFill>
                <a:effectLst/>
                <a:latin typeface="Times New Roman" pitchFamily="18" charset="0"/>
                <a:ea typeface="Arial Unicode MS" pitchFamily="34" charset="-128"/>
                <a:cs typeface="Times New Roman" pitchFamily="18" charset="0"/>
              </a:rPr>
              <a:t> </a:t>
            </a:r>
            <a:r>
              <a:rPr kumimoji="0" lang="fr-FR" sz="2400" b="0" i="0" u="none" strike="noStrike" cap="none" normalizeH="0" baseline="0" dirty="0" err="1" smtClean="0">
                <a:ln>
                  <a:noFill/>
                </a:ln>
                <a:solidFill>
                  <a:srgbClr val="000000"/>
                </a:solidFill>
                <a:effectLst/>
                <a:latin typeface="Times New Roman" pitchFamily="18" charset="0"/>
                <a:ea typeface="Arial Unicode MS" pitchFamily="34" charset="-128"/>
                <a:cs typeface="Times New Roman" pitchFamily="18" charset="0"/>
              </a:rPr>
              <a:t>than</a:t>
            </a:r>
            <a:r>
              <a:rPr kumimoji="0" lang="fr-FR" sz="2400" b="0" i="0" u="none" strike="noStrike" cap="none" normalizeH="0" baseline="0" dirty="0" smtClean="0">
                <a:ln>
                  <a:noFill/>
                </a:ln>
                <a:solidFill>
                  <a:srgbClr val="000000"/>
                </a:solidFill>
                <a:effectLst/>
                <a:latin typeface="Times New Roman" pitchFamily="18" charset="0"/>
                <a:ea typeface="Arial Unicode MS" pitchFamily="34" charset="-128"/>
                <a:cs typeface="Times New Roman" pitchFamily="18" charset="0"/>
              </a:rPr>
              <a:t> the social situation. </a:t>
            </a:r>
            <a:r>
              <a:rPr kumimoji="0" lang="fr-FR" sz="2400" b="0" i="0" u="none" strike="noStrike" cap="none" normalizeH="0" baseline="0" dirty="0" err="1" smtClean="0">
                <a:ln>
                  <a:noFill/>
                </a:ln>
                <a:solidFill>
                  <a:srgbClr val="000000"/>
                </a:solidFill>
                <a:effectLst/>
                <a:latin typeface="Times New Roman" pitchFamily="18" charset="0"/>
                <a:ea typeface="Arial Unicode MS" pitchFamily="34" charset="-128"/>
                <a:cs typeface="Times New Roman" pitchFamily="18" charset="0"/>
              </a:rPr>
              <a:t>Here</a:t>
            </a:r>
            <a:r>
              <a:rPr kumimoji="0" lang="fr-FR" sz="2400" b="0" i="0" u="none" strike="noStrike" cap="none" normalizeH="0" baseline="0" dirty="0" smtClean="0">
                <a:ln>
                  <a:noFill/>
                </a:ln>
                <a:solidFill>
                  <a:srgbClr val="000000"/>
                </a:solidFill>
                <a:effectLst/>
                <a:latin typeface="Times New Roman" pitchFamily="18" charset="0"/>
                <a:ea typeface="Arial Unicode MS" pitchFamily="34" charset="-128"/>
                <a:cs typeface="Times New Roman" pitchFamily="18" charset="0"/>
              </a:rPr>
              <a:t>, </a:t>
            </a:r>
            <a:r>
              <a:rPr kumimoji="0" lang="fr-FR" sz="2400" b="0" i="0" u="none" strike="noStrike" cap="none" normalizeH="0" baseline="0" dirty="0" err="1" smtClean="0">
                <a:ln>
                  <a:noFill/>
                </a:ln>
                <a:solidFill>
                  <a:srgbClr val="000000"/>
                </a:solidFill>
                <a:effectLst/>
                <a:latin typeface="Times New Roman" pitchFamily="18" charset="0"/>
                <a:ea typeface="Arial Unicode MS" pitchFamily="34" charset="-128"/>
                <a:cs typeface="Times New Roman" pitchFamily="18" charset="0"/>
              </a:rPr>
              <a:t>it</a:t>
            </a:r>
            <a:r>
              <a:rPr kumimoji="0" lang="fr-FR" sz="2400" b="0" i="0" u="none" strike="noStrike" cap="none" normalizeH="0" baseline="0" dirty="0" smtClean="0">
                <a:ln>
                  <a:noFill/>
                </a:ln>
                <a:solidFill>
                  <a:srgbClr val="000000"/>
                </a:solidFill>
                <a:effectLst/>
                <a:latin typeface="Times New Roman" pitchFamily="18" charset="0"/>
                <a:ea typeface="Arial Unicode MS" pitchFamily="34" charset="-128"/>
                <a:cs typeface="Times New Roman" pitchFamily="18" charset="0"/>
              </a:rPr>
              <a:t> </a:t>
            </a:r>
            <a:r>
              <a:rPr kumimoji="0" lang="fr-FR" sz="2400" b="0" i="0" u="none" strike="noStrike" cap="none" normalizeH="0" baseline="0" dirty="0" err="1" smtClean="0">
                <a:ln>
                  <a:noFill/>
                </a:ln>
                <a:solidFill>
                  <a:srgbClr val="000000"/>
                </a:solidFill>
                <a:effectLst/>
                <a:latin typeface="Times New Roman" pitchFamily="18" charset="0"/>
                <a:ea typeface="Arial Unicode MS" pitchFamily="34" charset="-128"/>
                <a:cs typeface="Times New Roman" pitchFamily="18" charset="0"/>
              </a:rPr>
              <a:t>is</a:t>
            </a:r>
            <a:r>
              <a:rPr kumimoji="0" lang="fr-FR" sz="2400" b="0" i="0" u="none" strike="noStrike" cap="none" normalizeH="0" baseline="0" dirty="0" smtClean="0">
                <a:ln>
                  <a:noFill/>
                </a:ln>
                <a:solidFill>
                  <a:srgbClr val="000000"/>
                </a:solidFill>
                <a:effectLst/>
                <a:latin typeface="Times New Roman" pitchFamily="18" charset="0"/>
                <a:ea typeface="Arial Unicode MS" pitchFamily="34" charset="-128"/>
                <a:cs typeface="Times New Roman" pitchFamily="18" charset="0"/>
              </a:rPr>
              <a:t> </a:t>
            </a:r>
            <a:r>
              <a:rPr kumimoji="0" lang="fr-FR" sz="2400" b="0" i="1" u="none" strike="noStrike" cap="none" normalizeH="0" baseline="0" dirty="0" smtClean="0">
                <a:ln>
                  <a:noFill/>
                </a:ln>
                <a:solidFill>
                  <a:srgbClr val="000000"/>
                </a:solidFill>
                <a:effectLst/>
                <a:latin typeface="Times New Roman" pitchFamily="18" charset="0"/>
                <a:ea typeface="Arial Unicode MS" pitchFamily="34" charset="-128"/>
                <a:cs typeface="Times New Roman" pitchFamily="18" charset="0"/>
              </a:rPr>
              <a:t>“the </a:t>
            </a:r>
            <a:r>
              <a:rPr kumimoji="0" lang="fr-FR" sz="2400" b="0" i="1" u="none" strike="noStrike" cap="none" normalizeH="0" baseline="0" dirty="0" err="1" smtClean="0">
                <a:ln>
                  <a:noFill/>
                </a:ln>
                <a:solidFill>
                  <a:srgbClr val="000000"/>
                </a:solidFill>
                <a:effectLst/>
                <a:latin typeface="Times New Roman" pitchFamily="18" charset="0"/>
                <a:ea typeface="Arial Unicode MS" pitchFamily="34" charset="-128"/>
                <a:cs typeface="Times New Roman" pitchFamily="18" charset="0"/>
              </a:rPr>
              <a:t>choice</a:t>
            </a:r>
            <a:r>
              <a:rPr kumimoji="0" lang="fr-FR" sz="2400" b="0" i="1" u="none" strike="noStrike" cap="none" normalizeH="0" baseline="0" dirty="0" smtClean="0">
                <a:ln>
                  <a:noFill/>
                </a:ln>
                <a:solidFill>
                  <a:srgbClr val="000000"/>
                </a:solidFill>
                <a:effectLst/>
                <a:latin typeface="Times New Roman" pitchFamily="18" charset="0"/>
                <a:ea typeface="Arial Unicode MS" pitchFamily="34" charset="-128"/>
                <a:cs typeface="Times New Roman" pitchFamily="18" charset="0"/>
              </a:rPr>
              <a:t> of </a:t>
            </a:r>
            <a:r>
              <a:rPr kumimoji="0" lang="fr-FR" sz="2400" b="0" i="1" u="none" strike="noStrike" cap="none" normalizeH="0" baseline="0" dirty="0" err="1" smtClean="0">
                <a:ln>
                  <a:noFill/>
                </a:ln>
                <a:solidFill>
                  <a:srgbClr val="000000"/>
                </a:solidFill>
                <a:effectLst/>
                <a:latin typeface="Times New Roman" pitchFamily="18" charset="0"/>
                <a:ea typeface="Arial Unicode MS" pitchFamily="34" charset="-128"/>
                <a:cs typeface="Times New Roman" pitchFamily="18" charset="0"/>
              </a:rPr>
              <a:t>language</a:t>
            </a:r>
            <a:r>
              <a:rPr kumimoji="0" lang="fr-FR" sz="2400" b="0" i="1" u="none" strike="noStrike" cap="none" normalizeH="0" baseline="0" dirty="0" smtClean="0">
                <a:ln>
                  <a:noFill/>
                </a:ln>
                <a:solidFill>
                  <a:srgbClr val="000000"/>
                </a:solidFill>
                <a:effectLst/>
                <a:latin typeface="Times New Roman" pitchFamily="18" charset="0"/>
                <a:ea typeface="Arial Unicode MS" pitchFamily="34" charset="-128"/>
                <a:cs typeface="Times New Roman" pitchFamily="18" charset="0"/>
              </a:rPr>
              <a:t> </a:t>
            </a:r>
            <a:r>
              <a:rPr kumimoji="0" lang="fr-FR" sz="2400" b="0" i="1" u="none" strike="noStrike" cap="none" normalizeH="0" baseline="0" dirty="0" err="1" smtClean="0">
                <a:ln>
                  <a:noFill/>
                </a:ln>
                <a:solidFill>
                  <a:srgbClr val="000000"/>
                </a:solidFill>
                <a:effectLst/>
                <a:latin typeface="Times New Roman" pitchFamily="18" charset="0"/>
                <a:ea typeface="Arial Unicode MS" pitchFamily="34" charset="-128"/>
                <a:cs typeface="Times New Roman" pitchFamily="18" charset="0"/>
              </a:rPr>
              <a:t>that</a:t>
            </a:r>
            <a:r>
              <a:rPr kumimoji="0" lang="fr-FR" sz="2400" b="0" i="1" u="none" strike="noStrike" cap="none" normalizeH="0" baseline="0" dirty="0" smtClean="0">
                <a:ln>
                  <a:noFill/>
                </a:ln>
                <a:solidFill>
                  <a:srgbClr val="000000"/>
                </a:solidFill>
                <a:effectLst/>
                <a:latin typeface="Times New Roman" pitchFamily="18" charset="0"/>
                <a:ea typeface="Arial Unicode MS" pitchFamily="34" charset="-128"/>
                <a:cs typeface="Times New Roman" pitchFamily="18" charset="0"/>
              </a:rPr>
              <a:t> </a:t>
            </a:r>
            <a:r>
              <a:rPr kumimoji="0" lang="fr-FR" sz="2400" b="0" i="1" u="none" strike="noStrike" cap="none" normalizeH="0" baseline="0" dirty="0" err="1" smtClean="0">
                <a:ln>
                  <a:noFill/>
                </a:ln>
                <a:solidFill>
                  <a:srgbClr val="000000"/>
                </a:solidFill>
                <a:effectLst/>
                <a:latin typeface="Times New Roman" pitchFamily="18" charset="0"/>
                <a:ea typeface="Arial Unicode MS" pitchFamily="34" charset="-128"/>
                <a:cs typeface="Times New Roman" pitchFamily="18" charset="0"/>
              </a:rPr>
              <a:t>determines</a:t>
            </a:r>
            <a:r>
              <a:rPr kumimoji="0" lang="fr-FR" sz="2400" b="0" i="1" u="none" strike="noStrike" cap="none" normalizeH="0" baseline="0" dirty="0" smtClean="0">
                <a:ln>
                  <a:noFill/>
                </a:ln>
                <a:solidFill>
                  <a:srgbClr val="000000"/>
                </a:solidFill>
                <a:effectLst/>
                <a:latin typeface="Times New Roman" pitchFamily="18" charset="0"/>
                <a:ea typeface="Arial Unicode MS" pitchFamily="34" charset="-128"/>
                <a:cs typeface="Times New Roman" pitchFamily="18" charset="0"/>
              </a:rPr>
              <a:t> the situation”</a:t>
            </a:r>
            <a:r>
              <a:rPr kumimoji="0" lang="fr-FR" sz="2400" b="0" i="0" u="none" strike="noStrike" cap="none" normalizeH="0" baseline="0" dirty="0" smtClean="0">
                <a:ln>
                  <a:noFill/>
                </a:ln>
                <a:solidFill>
                  <a:srgbClr val="000000"/>
                </a:solidFill>
                <a:effectLst/>
                <a:latin typeface="Times New Roman" pitchFamily="18" charset="0"/>
                <a:ea typeface="Arial Unicode MS" pitchFamily="34" charset="-128"/>
                <a:cs typeface="Times New Roman" pitchFamily="18" charset="0"/>
              </a:rPr>
              <a:t> (Hudson, 1996:53).</a:t>
            </a:r>
            <a:endParaRPr kumimoji="0" lang="fr-FR"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026" name="Rectangle 2"/>
          <p:cNvSpPr>
            <a:spLocks noChangeArrowheads="1"/>
          </p:cNvSpPr>
          <p:nvPr/>
        </p:nvSpPr>
        <p:spPr bwMode="auto">
          <a:xfrm>
            <a:off x="142844" y="2857496"/>
            <a:ext cx="8858312"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304800" algn="just" fontAlgn="base">
              <a:spcBef>
                <a:spcPct val="0"/>
              </a:spcBef>
              <a:spcAft>
                <a:spcPct val="0"/>
              </a:spcAft>
              <a:buFont typeface="Wingdings" pitchFamily="2" charset="2"/>
              <a:buChar char="§"/>
            </a:pPr>
            <a:r>
              <a:rPr kumimoji="0" lang="fr-FR" sz="2400" b="0" i="0" u="none" strike="noStrike" cap="none" normalizeH="0" baseline="0" dirty="0" smtClean="0">
                <a:ln>
                  <a:noFill/>
                </a:ln>
                <a:solidFill>
                  <a:srgbClr val="000000"/>
                </a:solidFill>
                <a:effectLst/>
                <a:latin typeface="Times New Roman" pitchFamily="18" charset="0"/>
                <a:ea typeface="Arial Unicode MS" pitchFamily="34" charset="-128"/>
                <a:cs typeface="Times New Roman" pitchFamily="18" charset="0"/>
              </a:rPr>
              <a:t>Myers </a:t>
            </a:r>
            <a:r>
              <a:rPr kumimoji="0" lang="en-US" sz="2400" b="0" i="0" u="none" strike="noStrike" cap="none" normalizeH="0" baseline="0" dirty="0" err="1" smtClean="0">
                <a:ln>
                  <a:noFill/>
                </a:ln>
                <a:solidFill>
                  <a:srgbClr val="000000"/>
                </a:solidFill>
                <a:effectLst/>
                <a:latin typeface="Times New Roman" pitchFamily="18" charset="0"/>
                <a:ea typeface="Arial Unicode MS" pitchFamily="34" charset="-128"/>
                <a:cs typeface="Times New Roman" pitchFamily="18" charset="0"/>
              </a:rPr>
              <a:t>Scotton</a:t>
            </a:r>
            <a:r>
              <a:rPr kumimoji="0" lang="fr-FR" sz="2400" b="0" i="0" u="none" strike="noStrike" cap="none" normalizeH="0" baseline="0" dirty="0" smtClean="0">
                <a:ln>
                  <a:noFill/>
                </a:ln>
                <a:solidFill>
                  <a:srgbClr val="000000"/>
                </a:solidFill>
                <a:effectLst/>
                <a:latin typeface="Times New Roman" pitchFamily="18" charset="0"/>
                <a:ea typeface="Arial Unicode MS" pitchFamily="34" charset="-128"/>
                <a:cs typeface="Times New Roman" pitchFamily="18" charset="0"/>
              </a:rPr>
              <a:t> (1993b)  </a:t>
            </a:r>
            <a:r>
              <a:rPr kumimoji="0" lang="fr-FR" sz="2400" b="0" i="0" u="none" strike="noStrike" cap="none" normalizeH="0" baseline="0" dirty="0" err="1" smtClean="0">
                <a:ln>
                  <a:noFill/>
                </a:ln>
                <a:solidFill>
                  <a:srgbClr val="000000"/>
                </a:solidFill>
                <a:effectLst/>
                <a:latin typeface="Times New Roman" pitchFamily="18" charset="0"/>
                <a:ea typeface="Arial Unicode MS" pitchFamily="34" charset="-128"/>
                <a:cs typeface="Times New Roman" pitchFamily="18" charset="0"/>
              </a:rPr>
              <a:t>introduced</a:t>
            </a:r>
            <a:r>
              <a:rPr kumimoji="0" lang="fr-FR" sz="2400" b="0" i="0" u="none" strike="noStrike" cap="none" normalizeH="0" baseline="0" dirty="0" smtClean="0">
                <a:ln>
                  <a:noFill/>
                </a:ln>
                <a:solidFill>
                  <a:srgbClr val="000000"/>
                </a:solidFill>
                <a:effectLst/>
                <a:latin typeface="Times New Roman" pitchFamily="18" charset="0"/>
                <a:ea typeface="Arial Unicode MS" pitchFamily="34" charset="-128"/>
                <a:cs typeface="Times New Roman" pitchFamily="18" charset="0"/>
              </a:rPr>
              <a:t>  </a:t>
            </a:r>
            <a:r>
              <a:rPr kumimoji="0" lang="fr-FR" sz="2400" b="0" i="0" u="none" strike="noStrike" cap="none" normalizeH="0" baseline="0" dirty="0" err="1" smtClean="0">
                <a:ln>
                  <a:noFill/>
                </a:ln>
                <a:solidFill>
                  <a:srgbClr val="000000"/>
                </a:solidFill>
                <a:effectLst/>
                <a:latin typeface="Times New Roman" pitchFamily="18" charset="0"/>
                <a:ea typeface="Arial Unicode MS" pitchFamily="34" charset="-128"/>
                <a:cs typeface="Times New Roman" pitchFamily="18" charset="0"/>
              </a:rPr>
              <a:t>her</a:t>
            </a:r>
            <a:r>
              <a:rPr kumimoji="0" lang="fr-FR" sz="2400" b="0" i="0" u="none" strike="noStrike" cap="none" normalizeH="0" baseline="0" dirty="0" smtClean="0">
                <a:ln>
                  <a:noFill/>
                </a:ln>
                <a:solidFill>
                  <a:srgbClr val="000000"/>
                </a:solidFill>
                <a:effectLst/>
                <a:latin typeface="Times New Roman" pitchFamily="18" charset="0"/>
                <a:ea typeface="Arial Unicode MS" pitchFamily="34" charset="-128"/>
                <a:cs typeface="Times New Roman" pitchFamily="18" charset="0"/>
              </a:rPr>
              <a:t> “</a:t>
            </a:r>
            <a:r>
              <a:rPr kumimoji="0" lang="fr-FR" sz="2400" b="0" i="0" u="none" strike="noStrike" cap="none" normalizeH="0" baseline="0" dirty="0" err="1" smtClean="0">
                <a:ln>
                  <a:noFill/>
                </a:ln>
                <a:solidFill>
                  <a:srgbClr val="000000"/>
                </a:solidFill>
                <a:effectLst/>
                <a:latin typeface="Times New Roman" pitchFamily="18" charset="0"/>
                <a:ea typeface="Arial Unicode MS" pitchFamily="34" charset="-128"/>
                <a:cs typeface="Times New Roman" pitchFamily="18" charset="0"/>
              </a:rPr>
              <a:t>Markdness</a:t>
            </a:r>
            <a:r>
              <a:rPr kumimoji="0" lang="fr-FR" sz="2400" b="0" i="0" u="none" strike="noStrike" cap="none" normalizeH="0" baseline="0" dirty="0" smtClean="0">
                <a:ln>
                  <a:noFill/>
                </a:ln>
                <a:solidFill>
                  <a:srgbClr val="000000"/>
                </a:solidFill>
                <a:effectLst/>
                <a:latin typeface="Times New Roman" pitchFamily="18" charset="0"/>
                <a:ea typeface="Arial Unicode MS" pitchFamily="34" charset="-128"/>
                <a:cs typeface="Times New Roman" pitchFamily="18" charset="0"/>
              </a:rPr>
              <a:t>  Model”  as  a</a:t>
            </a:r>
            <a:r>
              <a:rPr kumimoji="0" lang="fr-FR" sz="2400" b="0" i="0" u="none" strike="noStrike" cap="none" normalizeH="0" dirty="0" smtClean="0">
                <a:ln>
                  <a:noFill/>
                </a:ln>
                <a:solidFill>
                  <a:srgbClr val="000000"/>
                </a:solidFill>
                <a:effectLst/>
                <a:latin typeface="Times New Roman" pitchFamily="18" charset="0"/>
                <a:ea typeface="Arial Unicode MS" pitchFamily="34" charset="-128"/>
                <a:cs typeface="Times New Roman" pitchFamily="18" charset="0"/>
              </a:rPr>
              <a:t> </a:t>
            </a:r>
            <a:r>
              <a:rPr kumimoji="0" lang="fr-FR" sz="2400" b="0" i="0" u="none" strike="noStrike" cap="none" normalizeH="0" baseline="0" dirty="0" err="1" smtClean="0">
                <a:ln>
                  <a:noFill/>
                </a:ln>
                <a:solidFill>
                  <a:srgbClr val="000000"/>
                </a:solidFill>
                <a:effectLst/>
                <a:latin typeface="Times New Roman" pitchFamily="18" charset="0"/>
                <a:ea typeface="Arial Unicode MS" pitchFamily="34" charset="-128"/>
                <a:cs typeface="Times New Roman" pitchFamily="18" charset="0"/>
              </a:rPr>
              <a:t>complementary</a:t>
            </a:r>
            <a:r>
              <a:rPr kumimoji="0" lang="fr-FR" sz="2400" b="0" i="0" u="none" strike="noStrike" cap="none" normalizeH="0" baseline="0" dirty="0" smtClean="0">
                <a:ln>
                  <a:noFill/>
                </a:ln>
                <a:solidFill>
                  <a:srgbClr val="000000"/>
                </a:solidFill>
                <a:effectLst/>
                <a:latin typeface="Times New Roman" pitchFamily="18" charset="0"/>
                <a:ea typeface="Arial Unicode MS" pitchFamily="34" charset="-128"/>
                <a:cs typeface="Times New Roman" pitchFamily="18" charset="0"/>
              </a:rPr>
              <a:t>  </a:t>
            </a:r>
            <a:r>
              <a:rPr kumimoji="0" lang="fr-FR" sz="2400" b="0" i="0" u="none" strike="noStrike" cap="none" normalizeH="0" baseline="0" dirty="0" err="1" smtClean="0">
                <a:ln>
                  <a:noFill/>
                </a:ln>
                <a:solidFill>
                  <a:srgbClr val="000000"/>
                </a:solidFill>
                <a:effectLst/>
                <a:latin typeface="Times New Roman" pitchFamily="18" charset="0"/>
                <a:ea typeface="Arial Unicode MS" pitchFamily="34" charset="-128"/>
                <a:cs typeface="Times New Roman" pitchFamily="18" charset="0"/>
              </a:rPr>
              <a:t>device</a:t>
            </a:r>
            <a:r>
              <a:rPr kumimoji="0" lang="fr-FR" sz="2400" b="0" i="0" u="none" strike="noStrike" cap="none" normalizeH="0" baseline="0" dirty="0" smtClean="0">
                <a:ln>
                  <a:noFill/>
                </a:ln>
                <a:solidFill>
                  <a:srgbClr val="000000"/>
                </a:solidFill>
                <a:effectLst/>
                <a:latin typeface="Times New Roman" pitchFamily="18" charset="0"/>
                <a:ea typeface="Arial Unicode MS" pitchFamily="34" charset="-128"/>
                <a:cs typeface="Times New Roman" pitchFamily="18" charset="0"/>
              </a:rPr>
              <a:t>  to </a:t>
            </a:r>
            <a:r>
              <a:rPr kumimoji="0" lang="fr-FR" sz="2400" b="0" i="1" u="none" strike="noStrike" cap="none" normalizeH="0" baseline="0" dirty="0" smtClean="0">
                <a:ln>
                  <a:noFill/>
                </a:ln>
                <a:solidFill>
                  <a:srgbClr val="000000"/>
                </a:solidFill>
                <a:effectLst/>
                <a:latin typeface="Times New Roman" pitchFamily="18" charset="0"/>
                <a:ea typeface="Arial Unicode MS" pitchFamily="34" charset="-128"/>
                <a:cs typeface="Times New Roman" pitchFamily="18" charset="0"/>
              </a:rPr>
              <a:t>“</a:t>
            </a:r>
            <a:r>
              <a:rPr kumimoji="0" lang="fr-FR" sz="2400" b="0" i="1" u="none" strike="noStrike" cap="none" normalizeH="0" baseline="0" dirty="0" err="1" smtClean="0">
                <a:ln>
                  <a:noFill/>
                </a:ln>
                <a:solidFill>
                  <a:srgbClr val="000000"/>
                </a:solidFill>
                <a:effectLst/>
                <a:latin typeface="Times New Roman" pitchFamily="18" charset="0"/>
                <a:ea typeface="Arial Unicode MS" pitchFamily="34" charset="-128"/>
                <a:cs typeface="Times New Roman" pitchFamily="18" charset="0"/>
              </a:rPr>
              <a:t>account</a:t>
            </a:r>
            <a:r>
              <a:rPr kumimoji="0" lang="fr-FR" sz="2400" b="0" i="1" u="none" strike="noStrike" cap="none" normalizeH="0" baseline="0" dirty="0" smtClean="0">
                <a:ln>
                  <a:noFill/>
                </a:ln>
                <a:solidFill>
                  <a:srgbClr val="000000"/>
                </a:solidFill>
                <a:effectLst/>
                <a:latin typeface="Times New Roman" pitchFamily="18" charset="0"/>
                <a:ea typeface="Arial Unicode MS" pitchFamily="34" charset="-128"/>
                <a:cs typeface="Times New Roman" pitchFamily="18" charset="0"/>
              </a:rPr>
              <a:t> for CS by </a:t>
            </a:r>
            <a:r>
              <a:rPr kumimoji="0" lang="fr-FR" sz="2400" b="0" i="1" u="none" strike="noStrike" cap="none" normalizeH="0" baseline="0" dirty="0" err="1" smtClean="0">
                <a:ln>
                  <a:noFill/>
                </a:ln>
                <a:solidFill>
                  <a:srgbClr val="000000"/>
                </a:solidFill>
                <a:effectLst/>
                <a:latin typeface="Times New Roman" pitchFamily="18" charset="0"/>
                <a:ea typeface="Arial Unicode MS" pitchFamily="34" charset="-128"/>
                <a:cs typeface="Times New Roman" pitchFamily="18" charset="0"/>
              </a:rPr>
              <a:t>proposing</a:t>
            </a:r>
            <a:r>
              <a:rPr kumimoji="0" lang="fr-FR" sz="2400" b="0" i="1" u="none" strike="noStrike" cap="none" normalizeH="0" baseline="0" dirty="0" smtClean="0">
                <a:ln>
                  <a:noFill/>
                </a:ln>
                <a:solidFill>
                  <a:srgbClr val="000000"/>
                </a:solidFill>
                <a:effectLst/>
                <a:latin typeface="Times New Roman" pitchFamily="18" charset="0"/>
                <a:ea typeface="Arial Unicode MS" pitchFamily="34" charset="-128"/>
                <a:cs typeface="Times New Roman" pitchFamily="18" charset="0"/>
              </a:rPr>
              <a:t> </a:t>
            </a:r>
            <a:r>
              <a:rPr kumimoji="0" lang="fr-FR" sz="2400" b="0" i="1" u="none" strike="noStrike" cap="none" normalizeH="0" baseline="0" dirty="0" err="1" smtClean="0">
                <a:ln>
                  <a:noFill/>
                </a:ln>
                <a:solidFill>
                  <a:srgbClr val="000000"/>
                </a:solidFill>
                <a:effectLst/>
                <a:latin typeface="Times New Roman" pitchFamily="18" charset="0"/>
                <a:ea typeface="Arial Unicode MS" pitchFamily="34" charset="-128"/>
                <a:cs typeface="Times New Roman" pitchFamily="18" charset="0"/>
              </a:rPr>
              <a:t>that</a:t>
            </a:r>
            <a:r>
              <a:rPr kumimoji="0" lang="fr-FR" sz="2400" b="0" i="1" u="none" strike="noStrike" cap="none" normalizeH="0" baseline="0" dirty="0" smtClean="0">
                <a:ln>
                  <a:noFill/>
                </a:ln>
                <a:solidFill>
                  <a:srgbClr val="000000"/>
                </a:solidFill>
                <a:effectLst/>
                <a:latin typeface="Times New Roman" pitchFamily="18" charset="0"/>
                <a:ea typeface="Arial Unicode MS" pitchFamily="34" charset="-128"/>
                <a:cs typeface="Times New Roman" pitchFamily="18" charset="0"/>
              </a:rPr>
              <a:t> speakers have </a:t>
            </a:r>
            <a:r>
              <a:rPr kumimoji="0" lang="fr-FR" sz="2400" b="1" i="1" u="none" strike="noStrike" cap="none" normalizeH="0" baseline="0" dirty="0" err="1" smtClean="0">
                <a:ln>
                  <a:noFill/>
                </a:ln>
                <a:solidFill>
                  <a:schemeClr val="tx2">
                    <a:lumMod val="60000"/>
                    <a:lumOff val="40000"/>
                  </a:schemeClr>
                </a:solidFill>
                <a:effectLst/>
                <a:latin typeface="Times New Roman" pitchFamily="18" charset="0"/>
                <a:ea typeface="Arial Unicode MS" pitchFamily="34" charset="-128"/>
                <a:cs typeface="Times New Roman" pitchFamily="18" charset="0"/>
              </a:rPr>
              <a:t>unmarked</a:t>
            </a:r>
            <a:r>
              <a:rPr kumimoji="0" lang="fr-FR" sz="2400" b="0" i="1" u="none" strike="noStrike" cap="none" normalizeH="0" baseline="0" dirty="0" smtClean="0">
                <a:ln>
                  <a:noFill/>
                </a:ln>
                <a:solidFill>
                  <a:srgbClr val="000000"/>
                </a:solidFill>
                <a:effectLst/>
                <a:latin typeface="Times New Roman" pitchFamily="18" charset="0"/>
                <a:ea typeface="Arial Unicode MS" pitchFamily="34" charset="-128"/>
                <a:cs typeface="Times New Roman" pitchFamily="18" charset="0"/>
              </a:rPr>
              <a:t> and </a:t>
            </a:r>
            <a:r>
              <a:rPr kumimoji="0" lang="fr-FR" sz="2400" b="1" i="1" u="none" strike="noStrike" cap="none" normalizeH="0" baseline="0" dirty="0" err="1" smtClean="0">
                <a:ln>
                  <a:noFill/>
                </a:ln>
                <a:solidFill>
                  <a:schemeClr val="tx2">
                    <a:lumMod val="60000"/>
                    <a:lumOff val="40000"/>
                  </a:schemeClr>
                </a:solidFill>
                <a:effectLst/>
                <a:latin typeface="Times New Roman" pitchFamily="18" charset="0"/>
                <a:ea typeface="Arial Unicode MS" pitchFamily="34" charset="-128"/>
                <a:cs typeface="Times New Roman" pitchFamily="18" charset="0"/>
              </a:rPr>
              <a:t>marked</a:t>
            </a:r>
            <a:r>
              <a:rPr kumimoji="0" lang="fr-FR" sz="2400" b="0" i="1" u="none" strike="noStrike" cap="none" normalizeH="0" baseline="0" dirty="0" smtClean="0">
                <a:ln>
                  <a:noFill/>
                </a:ln>
                <a:solidFill>
                  <a:srgbClr val="000000"/>
                </a:solidFill>
                <a:effectLst/>
                <a:latin typeface="Times New Roman" pitchFamily="18" charset="0"/>
                <a:ea typeface="Arial Unicode MS" pitchFamily="34" charset="-128"/>
                <a:cs typeface="Times New Roman" pitchFamily="18" charset="0"/>
              </a:rPr>
              <a:t> </a:t>
            </a:r>
            <a:r>
              <a:rPr kumimoji="0" lang="fr-FR" sz="2400" b="0" i="1" u="none" strike="noStrike" cap="none" normalizeH="0" baseline="0" dirty="0" err="1" smtClean="0">
                <a:ln>
                  <a:noFill/>
                </a:ln>
                <a:solidFill>
                  <a:srgbClr val="000000"/>
                </a:solidFill>
                <a:effectLst/>
                <a:latin typeface="Times New Roman" pitchFamily="18" charset="0"/>
                <a:ea typeface="Arial Unicode MS" pitchFamily="34" charset="-128"/>
                <a:cs typeface="Times New Roman" pitchFamily="18" charset="0"/>
              </a:rPr>
              <a:t>choices</a:t>
            </a:r>
            <a:r>
              <a:rPr kumimoji="0" lang="fr-FR" sz="2400" b="0" i="1" u="none" strike="noStrike" cap="none" normalizeH="0" baseline="0" dirty="0" smtClean="0">
                <a:ln>
                  <a:noFill/>
                </a:ln>
                <a:solidFill>
                  <a:srgbClr val="000000"/>
                </a:solidFill>
                <a:effectLst/>
                <a:latin typeface="Times New Roman" pitchFamily="18" charset="0"/>
                <a:ea typeface="Arial Unicode MS" pitchFamily="34" charset="-128"/>
                <a:cs typeface="Times New Roman" pitchFamily="18" charset="0"/>
              </a:rPr>
              <a:t> </a:t>
            </a:r>
            <a:r>
              <a:rPr kumimoji="0" lang="fr-FR" sz="2400" b="0" i="1" u="none" strike="noStrike" cap="none" normalizeH="0" baseline="0" dirty="0" err="1" smtClean="0">
                <a:ln>
                  <a:noFill/>
                </a:ln>
                <a:solidFill>
                  <a:srgbClr val="000000"/>
                </a:solidFill>
                <a:effectLst/>
                <a:latin typeface="Times New Roman" pitchFamily="18" charset="0"/>
                <a:ea typeface="Arial Unicode MS" pitchFamily="34" charset="-128"/>
                <a:cs typeface="Times New Roman" pitchFamily="18" charset="0"/>
              </a:rPr>
              <a:t>available</a:t>
            </a:r>
            <a:r>
              <a:rPr kumimoji="0" lang="fr-FR" sz="2400" b="0" i="1" u="none" strike="noStrike" cap="none" normalizeH="0" baseline="0" dirty="0" smtClean="0">
                <a:ln>
                  <a:noFill/>
                </a:ln>
                <a:solidFill>
                  <a:srgbClr val="000000"/>
                </a:solidFill>
                <a:effectLst/>
                <a:latin typeface="Times New Roman" pitchFamily="18" charset="0"/>
                <a:ea typeface="Arial Unicode MS" pitchFamily="34" charset="-128"/>
                <a:cs typeface="Times New Roman" pitchFamily="18" charset="0"/>
              </a:rPr>
              <a:t> to </a:t>
            </a:r>
            <a:r>
              <a:rPr kumimoji="0" lang="fr-FR" sz="2400" b="0" i="1" u="none" strike="noStrike" cap="none" normalizeH="0" baseline="0" dirty="0" err="1" smtClean="0">
                <a:ln>
                  <a:noFill/>
                </a:ln>
                <a:solidFill>
                  <a:srgbClr val="000000"/>
                </a:solidFill>
                <a:effectLst/>
                <a:latin typeface="Times New Roman" pitchFamily="18" charset="0"/>
                <a:ea typeface="Arial Unicode MS" pitchFamily="34" charset="-128"/>
                <a:cs typeface="Times New Roman" pitchFamily="18" charset="0"/>
              </a:rPr>
              <a:t>them</a:t>
            </a:r>
            <a:r>
              <a:rPr kumimoji="0" lang="fr-FR" sz="2400" b="0" i="1" u="none" strike="noStrike" cap="none" normalizeH="0" baseline="0" dirty="0" smtClean="0">
                <a:ln>
                  <a:noFill/>
                </a:ln>
                <a:solidFill>
                  <a:srgbClr val="000000"/>
                </a:solidFill>
                <a:effectLst/>
                <a:latin typeface="Times New Roman" pitchFamily="18" charset="0"/>
                <a:ea typeface="Arial Unicode MS" pitchFamily="34" charset="-128"/>
                <a:cs typeface="Times New Roman" pitchFamily="18" charset="0"/>
              </a:rPr>
              <a:t> </a:t>
            </a:r>
            <a:r>
              <a:rPr kumimoji="0" lang="fr-FR" sz="2400" b="0" i="1" u="none" strike="noStrike" cap="none" normalizeH="0" baseline="0" dirty="0" err="1" smtClean="0">
                <a:ln>
                  <a:noFill/>
                </a:ln>
                <a:solidFill>
                  <a:srgbClr val="000000"/>
                </a:solidFill>
                <a:effectLst/>
                <a:latin typeface="Times New Roman" pitchFamily="18" charset="0"/>
                <a:ea typeface="Arial Unicode MS" pitchFamily="34" charset="-128"/>
                <a:cs typeface="Times New Roman" pitchFamily="18" charset="0"/>
              </a:rPr>
              <a:t>when</a:t>
            </a:r>
            <a:r>
              <a:rPr kumimoji="0" lang="fr-FR" sz="2400" b="0" i="1" u="none" strike="noStrike" cap="none" normalizeH="0" baseline="0" dirty="0" smtClean="0">
                <a:ln>
                  <a:noFill/>
                </a:ln>
                <a:solidFill>
                  <a:srgbClr val="000000"/>
                </a:solidFill>
                <a:effectLst/>
                <a:latin typeface="Times New Roman" pitchFamily="18" charset="0"/>
                <a:ea typeface="Arial Unicode MS" pitchFamily="34" charset="-128"/>
                <a:cs typeface="Times New Roman" pitchFamily="18" charset="0"/>
              </a:rPr>
              <a:t> </a:t>
            </a:r>
            <a:r>
              <a:rPr kumimoji="0" lang="fr-FR" sz="2400" b="0" i="1" u="none" strike="noStrike" cap="none" normalizeH="0" baseline="0" dirty="0" err="1" smtClean="0">
                <a:ln>
                  <a:noFill/>
                </a:ln>
                <a:solidFill>
                  <a:srgbClr val="000000"/>
                </a:solidFill>
                <a:effectLst/>
                <a:latin typeface="Times New Roman" pitchFamily="18" charset="0"/>
                <a:ea typeface="Arial Unicode MS" pitchFamily="34" charset="-128"/>
                <a:cs typeface="Times New Roman" pitchFamily="18" charset="0"/>
              </a:rPr>
              <a:t>they</a:t>
            </a:r>
            <a:r>
              <a:rPr kumimoji="0" lang="fr-FR" sz="2400" b="0" i="1" u="none" strike="noStrike" cap="none" normalizeH="0" baseline="0" dirty="0" smtClean="0">
                <a:ln>
                  <a:noFill/>
                </a:ln>
                <a:solidFill>
                  <a:srgbClr val="000000"/>
                </a:solidFill>
                <a:effectLst/>
                <a:latin typeface="Times New Roman" pitchFamily="18" charset="0"/>
                <a:ea typeface="Arial Unicode MS" pitchFamily="34" charset="-128"/>
                <a:cs typeface="Times New Roman" pitchFamily="18" charset="0"/>
              </a:rPr>
              <a:t> </a:t>
            </a:r>
            <a:r>
              <a:rPr kumimoji="0" lang="fr-FR" sz="2400" b="0" i="1" u="none" strike="noStrike" cap="none" normalizeH="0" baseline="0" dirty="0" err="1" smtClean="0">
                <a:ln>
                  <a:noFill/>
                </a:ln>
                <a:solidFill>
                  <a:srgbClr val="000000"/>
                </a:solidFill>
                <a:effectLst/>
                <a:latin typeface="Times New Roman" pitchFamily="18" charset="0"/>
                <a:ea typeface="Arial Unicode MS" pitchFamily="34" charset="-128"/>
                <a:cs typeface="Times New Roman" pitchFamily="18" charset="0"/>
              </a:rPr>
              <a:t>speak</a:t>
            </a:r>
            <a:r>
              <a:rPr kumimoji="0" lang="fr-FR" sz="2400" b="0" i="1" u="none" strike="noStrike" cap="none" normalizeH="0" baseline="0" dirty="0" smtClean="0">
                <a:ln>
                  <a:noFill/>
                </a:ln>
                <a:solidFill>
                  <a:srgbClr val="000000"/>
                </a:solidFill>
                <a:effectLst/>
                <a:latin typeface="Times New Roman" pitchFamily="18" charset="0"/>
                <a:ea typeface="Arial Unicode MS" pitchFamily="34" charset="-128"/>
                <a:cs typeface="Times New Roman" pitchFamily="18" charset="0"/>
              </a:rPr>
              <a:t>”</a:t>
            </a:r>
            <a:r>
              <a:rPr kumimoji="0" lang="fr-FR" sz="2400" b="0" i="0" u="none" strike="noStrike" cap="none" normalizeH="0" baseline="0" dirty="0" smtClean="0">
                <a:ln>
                  <a:noFill/>
                </a:ln>
                <a:solidFill>
                  <a:srgbClr val="000000"/>
                </a:solidFill>
                <a:effectLst/>
                <a:latin typeface="Times New Roman" pitchFamily="18" charset="0"/>
                <a:ea typeface="Arial Unicode MS" pitchFamily="34" charset="-128"/>
                <a:cs typeface="Times New Roman" pitchFamily="18" charset="0"/>
              </a:rPr>
              <a:t>.</a:t>
            </a:r>
            <a:r>
              <a:rPr lang="fr-FR" sz="2400" dirty="0" smtClean="0"/>
              <a:t> The « </a:t>
            </a:r>
            <a:r>
              <a:rPr lang="fr-FR" sz="2400" dirty="0" err="1" smtClean="0"/>
              <a:t>unmarked</a:t>
            </a:r>
            <a:r>
              <a:rPr lang="fr-FR" sz="2400" dirty="0" smtClean="0"/>
              <a:t> </a:t>
            </a:r>
            <a:r>
              <a:rPr lang="fr-FR" sz="2400" dirty="0" err="1" smtClean="0"/>
              <a:t>choices</a:t>
            </a:r>
            <a:r>
              <a:rPr lang="fr-FR" sz="2400" dirty="0" smtClean="0"/>
              <a:t> » are </a:t>
            </a:r>
            <a:r>
              <a:rPr lang="fr-FR" sz="2400" dirty="0" err="1" smtClean="0"/>
              <a:t>expected</a:t>
            </a:r>
            <a:r>
              <a:rPr lang="fr-FR" sz="2400" dirty="0" smtClean="0"/>
              <a:t> and do not </a:t>
            </a:r>
            <a:r>
              <a:rPr lang="fr-FR" sz="2400" dirty="0" err="1" smtClean="0"/>
              <a:t>produce</a:t>
            </a:r>
            <a:r>
              <a:rPr lang="fr-FR" sz="2400" dirty="0" smtClean="0"/>
              <a:t> </a:t>
            </a:r>
            <a:r>
              <a:rPr lang="fr-FR" sz="2400" dirty="0" err="1" smtClean="0"/>
              <a:t>any</a:t>
            </a:r>
            <a:r>
              <a:rPr lang="fr-FR" sz="2400" dirty="0" smtClean="0"/>
              <a:t> </a:t>
            </a:r>
            <a:r>
              <a:rPr lang="fr-FR" sz="2400" dirty="0" err="1" smtClean="0"/>
              <a:t>special</a:t>
            </a:r>
            <a:r>
              <a:rPr lang="fr-FR" sz="2400" dirty="0" smtClean="0"/>
              <a:t> </a:t>
            </a:r>
            <a:r>
              <a:rPr lang="fr-FR" sz="2400" dirty="0" err="1" smtClean="0"/>
              <a:t>effect</a:t>
            </a:r>
            <a:r>
              <a:rPr lang="fr-FR" sz="2400" dirty="0" smtClean="0"/>
              <a:t> </a:t>
            </a:r>
            <a:r>
              <a:rPr lang="fr-FR" sz="2400" dirty="0" err="1" smtClean="0"/>
              <a:t>whereas</a:t>
            </a:r>
            <a:r>
              <a:rPr lang="fr-FR" sz="2400" dirty="0" smtClean="0"/>
              <a:t> « </a:t>
            </a:r>
            <a:r>
              <a:rPr lang="fr-FR" sz="2400" dirty="0" err="1" smtClean="0"/>
              <a:t>marked</a:t>
            </a:r>
            <a:r>
              <a:rPr lang="fr-FR" sz="2400" dirty="0" smtClean="0"/>
              <a:t> </a:t>
            </a:r>
            <a:r>
              <a:rPr lang="fr-FR" sz="2400" dirty="0" err="1" smtClean="0"/>
              <a:t>choices</a:t>
            </a:r>
            <a:r>
              <a:rPr lang="fr-FR" sz="2400" dirty="0" smtClean="0"/>
              <a:t> » are </a:t>
            </a:r>
            <a:r>
              <a:rPr lang="fr-FR" sz="2400" dirty="0" err="1" smtClean="0"/>
              <a:t>unusual</a:t>
            </a:r>
            <a:r>
              <a:rPr lang="fr-FR" sz="2400" dirty="0" smtClean="0"/>
              <a:t>, un-</a:t>
            </a:r>
            <a:r>
              <a:rPr lang="fr-FR" sz="2400" dirty="0" err="1" smtClean="0"/>
              <a:t>expected</a:t>
            </a:r>
            <a:r>
              <a:rPr lang="fr-FR" sz="2400" dirty="0" smtClean="0"/>
              <a:t> and encode the </a:t>
            </a:r>
            <a:r>
              <a:rPr lang="fr-FR" sz="2400" dirty="0" err="1" smtClean="0"/>
              <a:t>speaker's</a:t>
            </a:r>
            <a:r>
              <a:rPr lang="fr-FR" sz="2400" dirty="0" smtClean="0"/>
              <a:t> social </a:t>
            </a:r>
            <a:r>
              <a:rPr lang="fr-FR" sz="2400" dirty="0" err="1" smtClean="0"/>
              <a:t>disapproval</a:t>
            </a:r>
            <a:r>
              <a:rPr lang="fr-FR" sz="2400" dirty="0" smtClean="0"/>
              <a:t>. </a:t>
            </a:r>
            <a:endParaRPr kumimoji="0" lang="fr-FR"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ransition spd="slow">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25">
                                            <p:txEl>
                                              <p:pRg st="0" end="0"/>
                                            </p:txEl>
                                          </p:spTgt>
                                        </p:tgtEl>
                                        <p:attrNameLst>
                                          <p:attrName>style.visibility</p:attrName>
                                        </p:attrNameLst>
                                      </p:cBhvr>
                                      <p:to>
                                        <p:strVal val="visible"/>
                                      </p:to>
                                    </p:set>
                                    <p:animEffect transition="in" filter="fade">
                                      <p:cBhvr>
                                        <p:cTn id="7" dur="2000"/>
                                        <p:tgtEl>
                                          <p:spTgt spid="102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26">
                                            <p:txEl>
                                              <p:pRg st="0" end="0"/>
                                            </p:txEl>
                                          </p:spTgt>
                                        </p:tgtEl>
                                        <p:attrNameLst>
                                          <p:attrName>style.visibility</p:attrName>
                                        </p:attrNameLst>
                                      </p:cBhvr>
                                      <p:to>
                                        <p:strVal val="visible"/>
                                      </p:to>
                                    </p:set>
                                    <p:animEffect transition="in" filter="fade">
                                      <p:cBhvr>
                                        <p:cTn id="12" dur="2000"/>
                                        <p:tgtEl>
                                          <p:spTgt spid="10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 grpId="0" build="p"/>
      <p:bldP spid="102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43174" y="857232"/>
            <a:ext cx="4286280" cy="642942"/>
          </a:xfrm>
          <a:prstGeom prst="rect">
            <a:avLst/>
          </a:prstGeom>
          <a:gradFill>
            <a:gsLst>
              <a:gs pos="7000">
                <a:schemeClr val="accent3">
                  <a:tint val="70000"/>
                  <a:satMod val="130000"/>
                </a:schemeClr>
              </a:gs>
              <a:gs pos="43000">
                <a:schemeClr val="accent3">
                  <a:tint val="44000"/>
                  <a:satMod val="165000"/>
                </a:schemeClr>
              </a:gs>
              <a:gs pos="93000">
                <a:schemeClr val="accent3">
                  <a:tint val="15000"/>
                  <a:satMod val="165000"/>
                </a:schemeClr>
              </a:gs>
              <a:gs pos="100000">
                <a:schemeClr val="accent3">
                  <a:tint val="5000"/>
                  <a:satMod val="250000"/>
                </a:schemeClr>
              </a:gs>
            </a:gsLst>
          </a:gradFill>
        </p:spPr>
        <p:style>
          <a:lnRef idx="1">
            <a:schemeClr val="accent3"/>
          </a:lnRef>
          <a:fillRef idx="2">
            <a:schemeClr val="accent3"/>
          </a:fillRef>
          <a:effectRef idx="1">
            <a:schemeClr val="accent3"/>
          </a:effectRef>
          <a:fontRef idx="minor">
            <a:schemeClr val="dk1"/>
          </a:fontRef>
        </p:style>
        <p:txBody>
          <a:bodyPr>
            <a:normAutofit fontScale="32500" lnSpcReduction="20000"/>
          </a:bodyPr>
          <a:lstStyle/>
          <a:p>
            <a:pPr algn="ctr">
              <a:lnSpc>
                <a:spcPct val="120000"/>
              </a:lnSpc>
              <a:defRPr/>
            </a:pPr>
            <a:r>
              <a:rPr lang="fr-FR" sz="11200" dirty="0" err="1" smtClean="0">
                <a:ln w="12700">
                  <a:gradFill>
                    <a:gsLst>
                      <a:gs pos="0">
                        <a:schemeClr val="accent1">
                          <a:tint val="66000"/>
                          <a:satMod val="160000"/>
                        </a:schemeClr>
                      </a:gs>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solid"/>
                </a:ln>
                <a:solidFill>
                  <a:schemeClr val="bg2">
                    <a:lumMod val="50000"/>
                  </a:schemeClr>
                </a:solidFill>
                <a:effectLst>
                  <a:outerShdw blurRad="41275" dist="20320" dir="1800000" algn="tl" rotWithShape="0">
                    <a:srgbClr val="000000">
                      <a:alpha val="40000"/>
                    </a:srgbClr>
                  </a:outerShdw>
                </a:effectLst>
              </a:rPr>
              <a:t>Sub</a:t>
            </a:r>
            <a:r>
              <a:rPr lang="fr-FR" sz="11200" dirty="0" smtClean="0">
                <a:ln w="12700">
                  <a:gradFill>
                    <a:gsLst>
                      <a:gs pos="0">
                        <a:schemeClr val="accent1">
                          <a:tint val="66000"/>
                          <a:satMod val="160000"/>
                        </a:schemeClr>
                      </a:gs>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solid"/>
                </a:ln>
                <a:solidFill>
                  <a:schemeClr val="bg2">
                    <a:lumMod val="50000"/>
                  </a:schemeClr>
                </a:solidFill>
                <a:effectLst>
                  <a:outerShdw blurRad="41275" dist="20320" dir="1800000" algn="tl" rotWithShape="0">
                    <a:srgbClr val="000000">
                      <a:alpha val="40000"/>
                    </a:srgbClr>
                  </a:outerShdw>
                </a:effectLst>
              </a:rPr>
              <a:t>-Questions</a:t>
            </a:r>
            <a:endParaRPr lang="fr-FR" sz="11200" dirty="0">
              <a:ln w="12700">
                <a:gradFill>
                  <a:gsLst>
                    <a:gs pos="0">
                      <a:schemeClr val="accent1">
                        <a:tint val="66000"/>
                        <a:satMod val="160000"/>
                      </a:schemeClr>
                    </a:gs>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solid"/>
              </a:ln>
              <a:solidFill>
                <a:schemeClr val="bg2">
                  <a:lumMod val="50000"/>
                </a:schemeClr>
              </a:solidFill>
              <a:effectLst>
                <a:outerShdw blurRad="41275" dist="20320" dir="1800000" algn="tl" rotWithShape="0">
                  <a:srgbClr val="000000">
                    <a:alpha val="40000"/>
                  </a:srgbClr>
                </a:outerShdw>
              </a:effectLst>
            </a:endParaRPr>
          </a:p>
        </p:txBody>
      </p:sp>
      <p:sp>
        <p:nvSpPr>
          <p:cNvPr id="19458" name="Rectangle 2"/>
          <p:cNvSpPr>
            <a:spLocks noChangeArrowheads="1"/>
          </p:cNvSpPr>
          <p:nvPr/>
        </p:nvSpPr>
        <p:spPr bwMode="auto">
          <a:xfrm>
            <a:off x="428596" y="1785926"/>
            <a:ext cx="8072494"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1/What are adolescents</a:t>
            </a:r>
            <a:r>
              <a:rPr kumimoji="0" lang="en-US" sz="2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attitudes towards lexical innovation and what are their attitudes towards individuals neglecting its interference?</a:t>
            </a:r>
          </a:p>
          <a:p>
            <a:pPr marL="0" marR="0" lvl="0" indent="0" algn="just" defTabSz="914400" rtl="0" eaLnBrk="1" fontAlgn="base" latinLnBrk="0" hangingPunct="1">
              <a:lnSpc>
                <a:spcPct val="150000"/>
              </a:lnSpc>
              <a:spcBef>
                <a:spcPct val="0"/>
              </a:spcBef>
              <a:spcAft>
                <a:spcPct val="0"/>
              </a:spcAft>
              <a:buClrTx/>
              <a:buSzTx/>
              <a:buFontTx/>
              <a:buNone/>
              <a:tabLst/>
            </a:pPr>
            <a:endParaRPr kumimoji="0" lang="fr-FR"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2/ What are the motives that lead adolescents to these lexical innovations</a:t>
            </a:r>
            <a:r>
              <a:rPr kumimoji="0" lang="en-US" sz="2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use?</a:t>
            </a:r>
          </a:p>
          <a:p>
            <a:pPr marL="0" marR="0" lvl="0" indent="0" algn="just" defTabSz="914400" rtl="0" eaLnBrk="0" fontAlgn="base" latinLnBrk="0" hangingPunct="0">
              <a:lnSpc>
                <a:spcPct val="150000"/>
              </a:lnSpc>
              <a:spcBef>
                <a:spcPct val="0"/>
              </a:spcBef>
              <a:spcAft>
                <a:spcPct val="0"/>
              </a:spcAft>
              <a:buClrTx/>
              <a:buSzTx/>
              <a:buFontTx/>
              <a:buNone/>
              <a:tabLst/>
            </a:pPr>
            <a:endParaRPr kumimoji="0" lang="fr-FR"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3/Do adolescents include new items in any informal talk?</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slow">
    <p:cover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458">
                                            <p:txEl>
                                              <p:pRg st="0" end="0"/>
                                            </p:txEl>
                                          </p:spTgt>
                                        </p:tgtEl>
                                        <p:attrNameLst>
                                          <p:attrName>style.visibility</p:attrName>
                                        </p:attrNameLst>
                                      </p:cBhvr>
                                      <p:to>
                                        <p:strVal val="visible"/>
                                      </p:to>
                                    </p:set>
                                    <p:animEffect transition="in" filter="fade">
                                      <p:cBhvr>
                                        <p:cTn id="7" dur="2000"/>
                                        <p:tgtEl>
                                          <p:spTgt spid="194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458">
                                            <p:txEl>
                                              <p:pRg st="2" end="2"/>
                                            </p:txEl>
                                          </p:spTgt>
                                        </p:tgtEl>
                                        <p:attrNameLst>
                                          <p:attrName>style.visibility</p:attrName>
                                        </p:attrNameLst>
                                      </p:cBhvr>
                                      <p:to>
                                        <p:strVal val="visible"/>
                                      </p:to>
                                    </p:set>
                                    <p:animEffect transition="in" filter="fade">
                                      <p:cBhvr>
                                        <p:cTn id="12" dur="2000"/>
                                        <p:tgtEl>
                                          <p:spTgt spid="1945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458">
                                            <p:txEl>
                                              <p:pRg st="4" end="4"/>
                                            </p:txEl>
                                          </p:spTgt>
                                        </p:tgtEl>
                                        <p:attrNameLst>
                                          <p:attrName>style.visibility</p:attrName>
                                        </p:attrNameLst>
                                      </p:cBhvr>
                                      <p:to>
                                        <p:strVal val="visible"/>
                                      </p:to>
                                    </p:set>
                                    <p:animEffect transition="in" filter="fade">
                                      <p:cBhvr>
                                        <p:cTn id="17" dur="2000"/>
                                        <p:tgtEl>
                                          <p:spTgt spid="1945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71670" y="714356"/>
            <a:ext cx="4286280" cy="642942"/>
          </a:xfrm>
          <a:prstGeom prst="rect">
            <a:avLst/>
          </a:prstGeom>
          <a:gradFill>
            <a:gsLst>
              <a:gs pos="7000">
                <a:schemeClr val="accent3">
                  <a:tint val="70000"/>
                  <a:satMod val="130000"/>
                </a:schemeClr>
              </a:gs>
              <a:gs pos="43000">
                <a:schemeClr val="accent3">
                  <a:tint val="44000"/>
                  <a:satMod val="165000"/>
                </a:schemeClr>
              </a:gs>
              <a:gs pos="93000">
                <a:schemeClr val="accent3">
                  <a:tint val="15000"/>
                  <a:satMod val="165000"/>
                </a:schemeClr>
              </a:gs>
              <a:gs pos="100000">
                <a:schemeClr val="accent3">
                  <a:tint val="5000"/>
                  <a:satMod val="250000"/>
                </a:schemeClr>
              </a:gs>
            </a:gsLst>
          </a:gradFill>
        </p:spPr>
        <p:style>
          <a:lnRef idx="1">
            <a:schemeClr val="accent3"/>
          </a:lnRef>
          <a:fillRef idx="2">
            <a:schemeClr val="accent3"/>
          </a:fillRef>
          <a:effectRef idx="1">
            <a:schemeClr val="accent3"/>
          </a:effectRef>
          <a:fontRef idx="minor">
            <a:schemeClr val="dk1"/>
          </a:fontRef>
        </p:style>
        <p:txBody>
          <a:bodyPr>
            <a:normAutofit fontScale="32500" lnSpcReduction="20000"/>
          </a:bodyPr>
          <a:lstStyle/>
          <a:p>
            <a:pPr algn="ctr">
              <a:lnSpc>
                <a:spcPct val="120000"/>
              </a:lnSpc>
              <a:defRPr/>
            </a:pPr>
            <a:r>
              <a:rPr lang="fr-FR" sz="11200" dirty="0">
                <a:ln w="12700">
                  <a:gradFill>
                    <a:gsLst>
                      <a:gs pos="0">
                        <a:schemeClr val="accent1">
                          <a:tint val="66000"/>
                          <a:satMod val="160000"/>
                        </a:schemeClr>
                      </a:gs>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solid"/>
                </a:ln>
                <a:solidFill>
                  <a:schemeClr val="bg2">
                    <a:lumMod val="50000"/>
                  </a:schemeClr>
                </a:solidFill>
                <a:effectLst>
                  <a:outerShdw blurRad="41275" dist="20320" dir="1800000" algn="tl" rotWithShape="0">
                    <a:srgbClr val="000000">
                      <a:alpha val="40000"/>
                    </a:srgbClr>
                  </a:outerShdw>
                </a:effectLst>
              </a:rPr>
              <a:t>Hypotheses</a:t>
            </a:r>
          </a:p>
        </p:txBody>
      </p:sp>
      <p:sp>
        <p:nvSpPr>
          <p:cNvPr id="18433" name="Rectangle 1"/>
          <p:cNvSpPr>
            <a:spLocks noChangeArrowheads="1"/>
          </p:cNvSpPr>
          <p:nvPr/>
        </p:nvSpPr>
        <p:spPr bwMode="auto">
          <a:xfrm>
            <a:off x="285720" y="1857364"/>
            <a:ext cx="8358246" cy="47089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1/There might be </a:t>
            </a:r>
            <a:r>
              <a:rPr kumimoji="0" lang="en-US" sz="2400" b="1" i="0" u="none" strike="noStrike" cap="none" normalizeH="0" baseline="0" dirty="0" smtClean="0">
                <a:ln>
                  <a:noFill/>
                </a:ln>
                <a:solidFill>
                  <a:srgbClr val="00B0F0"/>
                </a:solidFill>
                <a:effectLst/>
                <a:latin typeface="Times New Roman" pitchFamily="18" charset="0"/>
                <a:ea typeface="Calibri" pitchFamily="34" charset="0"/>
                <a:cs typeface="Times New Roman" pitchFamily="18" charset="0"/>
              </a:rPr>
              <a:t>positive</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attitudes towards this new language and some </a:t>
            </a:r>
            <a:r>
              <a:rPr kumimoji="0" lang="en-US" sz="2400" b="1" i="0" u="none" strike="noStrike" cap="none" normalizeH="0" baseline="0" dirty="0" smtClean="0">
                <a:ln>
                  <a:noFill/>
                </a:ln>
                <a:solidFill>
                  <a:srgbClr val="00B0F0"/>
                </a:solidFill>
                <a:effectLst/>
                <a:latin typeface="Times New Roman" pitchFamily="18" charset="0"/>
                <a:ea typeface="Calibri" pitchFamily="34" charset="0"/>
                <a:cs typeface="Times New Roman" pitchFamily="18" charset="0"/>
              </a:rPr>
              <a:t>negative</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attitudes towards people who do not innovate..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2/various factors contribute in the use of this specific type of language, the most important one being </a:t>
            </a:r>
            <a:r>
              <a:rPr kumimoji="0" lang="en-US" sz="2400" b="1" i="0" u="none" strike="noStrike" cap="none" normalizeH="0" baseline="0" dirty="0" smtClean="0">
                <a:ln>
                  <a:noFill/>
                </a:ln>
                <a:solidFill>
                  <a:srgbClr val="00B0F0"/>
                </a:solidFill>
                <a:effectLst/>
                <a:latin typeface="Times New Roman" pitchFamily="18" charset="0"/>
                <a:ea typeface="Calibri" pitchFamily="34" charset="0"/>
                <a:cs typeface="Times New Roman" pitchFamily="18" charset="0"/>
              </a:rPr>
              <a:t>age</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in addition to other </a:t>
            </a:r>
            <a:r>
              <a:rPr kumimoji="0" lang="en-US" sz="2400" b="1" i="0" u="none" strike="noStrike" cap="none" normalizeH="0" baseline="0" dirty="0" smtClean="0">
                <a:ln>
                  <a:noFill/>
                </a:ln>
                <a:solidFill>
                  <a:srgbClr val="00B0F0"/>
                </a:solidFill>
                <a:effectLst/>
                <a:latin typeface="Times New Roman" pitchFamily="18" charset="0"/>
                <a:ea typeface="Calibri" pitchFamily="34" charset="0"/>
                <a:cs typeface="Times New Roman" pitchFamily="18" charset="0"/>
              </a:rPr>
              <a:t>social</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factors.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3/It could be hypothesizes that adolescents tend to include innovations  according to the </a:t>
            </a:r>
            <a:r>
              <a:rPr kumimoji="0" lang="en-US" sz="2400" b="1" i="0" u="none" strike="noStrike" cap="none" normalizeH="0" baseline="0" dirty="0" smtClean="0">
                <a:ln>
                  <a:noFill/>
                </a:ln>
                <a:solidFill>
                  <a:srgbClr val="00B0F0"/>
                </a:solidFill>
                <a:effectLst/>
                <a:latin typeface="Times New Roman" pitchFamily="18" charset="0"/>
                <a:ea typeface="Calibri" pitchFamily="34" charset="0"/>
                <a:cs typeface="Times New Roman" pitchFamily="18" charset="0"/>
              </a:rPr>
              <a:t>topic</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discussed</a:t>
            </a:r>
            <a:r>
              <a:rPr kumimoji="0" lang="fr-FR" sz="2400" b="0" i="0" u="none" strike="noStrike" cap="none" normalizeH="0" baseline="0" dirty="0" smtClean="0">
                <a:ln>
                  <a:noFill/>
                </a:ln>
                <a:solidFill>
                  <a:schemeClr val="tx1"/>
                </a:solidFill>
                <a:effectLst/>
                <a:latin typeface="Arial" pitchFamily="34" charset="0"/>
                <a:cs typeface="Arial" pitchFamily="34" charset="0"/>
              </a:rPr>
              <a:t> </a:t>
            </a: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433">
                                            <p:txEl>
                                              <p:pRg st="0" end="0"/>
                                            </p:txEl>
                                          </p:spTgt>
                                        </p:tgtEl>
                                        <p:attrNameLst>
                                          <p:attrName>style.visibility</p:attrName>
                                        </p:attrNameLst>
                                      </p:cBhvr>
                                      <p:to>
                                        <p:strVal val="visible"/>
                                      </p:to>
                                    </p:set>
                                    <p:animEffect transition="in" filter="fade">
                                      <p:cBhvr>
                                        <p:cTn id="7" dur="2000"/>
                                        <p:tgtEl>
                                          <p:spTgt spid="1843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433">
                                            <p:txEl>
                                              <p:pRg st="2" end="2"/>
                                            </p:txEl>
                                          </p:spTgt>
                                        </p:tgtEl>
                                        <p:attrNameLst>
                                          <p:attrName>style.visibility</p:attrName>
                                        </p:attrNameLst>
                                      </p:cBhvr>
                                      <p:to>
                                        <p:strVal val="visible"/>
                                      </p:to>
                                    </p:set>
                                    <p:animEffect transition="in" filter="fade">
                                      <p:cBhvr>
                                        <p:cTn id="12" dur="2000"/>
                                        <p:tgtEl>
                                          <p:spTgt spid="1843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433">
                                            <p:txEl>
                                              <p:pRg st="4" end="4"/>
                                            </p:txEl>
                                          </p:spTgt>
                                        </p:tgtEl>
                                        <p:attrNameLst>
                                          <p:attrName>style.visibility</p:attrName>
                                        </p:attrNameLst>
                                      </p:cBhvr>
                                      <p:to>
                                        <p:strVal val="visible"/>
                                      </p:to>
                                    </p:set>
                                    <p:animEffect transition="in" filter="fade">
                                      <p:cBhvr>
                                        <p:cTn id="17" dur="2000"/>
                                        <p:tgtEl>
                                          <p:spTgt spid="1843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5720" y="714356"/>
            <a:ext cx="8572560" cy="1569660"/>
          </a:xfrm>
          <a:prstGeom prst="rect">
            <a:avLst/>
          </a:prstGeom>
        </p:spPr>
        <p:txBody>
          <a:bodyPr wrap="square">
            <a:spAutoFit/>
          </a:bodyPr>
          <a:lstStyle/>
          <a:p>
            <a:pPr algn="ctr"/>
            <a:r>
              <a:rPr lang="en-US" sz="2400" b="1" u="sng" dirty="0" smtClean="0">
                <a:solidFill>
                  <a:srgbClr val="00B0F0"/>
                </a:solidFill>
                <a:latin typeface="Times New Roman" pitchFamily="18" charset="0"/>
                <a:cs typeface="Times New Roman" pitchFamily="18" charset="0"/>
              </a:rPr>
              <a:t>Adolescence</a:t>
            </a:r>
          </a:p>
          <a:p>
            <a:pPr algn="just">
              <a:buFont typeface="Wingdings" pitchFamily="2" charset="2"/>
              <a:buChar char="v"/>
            </a:pPr>
            <a:r>
              <a:rPr lang="en-US" sz="2400" b="1" dirty="0" smtClean="0">
                <a:solidFill>
                  <a:schemeClr val="accent2">
                    <a:lumMod val="60000"/>
                    <a:lumOff val="40000"/>
                  </a:schemeClr>
                </a:solidFill>
                <a:latin typeface="Times New Roman" pitchFamily="18" charset="0"/>
                <a:cs typeface="Times New Roman" pitchFamily="18" charset="0"/>
              </a:rPr>
              <a:t>Adolescence</a:t>
            </a:r>
            <a:r>
              <a:rPr lang="en-US" sz="2400" dirty="0" smtClean="0">
                <a:latin typeface="Times New Roman" pitchFamily="18" charset="0"/>
                <a:cs typeface="Times New Roman" pitchFamily="18" charset="0"/>
              </a:rPr>
              <a:t> is a developmental transition between childhood and adulthood. It is the stage in person’s life from autonomy to maturity and from dependency to independence</a:t>
            </a:r>
            <a:r>
              <a:rPr lang="en-US" dirty="0" smtClean="0">
                <a:latin typeface="Times New Roman" pitchFamily="18" charset="0"/>
                <a:cs typeface="Times New Roman" pitchFamily="18" charset="0"/>
              </a:rPr>
              <a:t>.</a:t>
            </a:r>
            <a:endParaRPr lang="fr-FR" dirty="0">
              <a:latin typeface="Times New Roman" pitchFamily="18" charset="0"/>
              <a:cs typeface="Times New Roman" pitchFamily="18" charset="0"/>
            </a:endParaRPr>
          </a:p>
        </p:txBody>
      </p:sp>
      <p:sp>
        <p:nvSpPr>
          <p:cNvPr id="3" name="Rectangle 2"/>
          <p:cNvSpPr/>
          <p:nvPr/>
        </p:nvSpPr>
        <p:spPr>
          <a:xfrm>
            <a:off x="142844" y="2643182"/>
            <a:ext cx="9001156" cy="2308324"/>
          </a:xfrm>
          <a:prstGeom prst="rect">
            <a:avLst/>
          </a:prstGeom>
        </p:spPr>
        <p:txBody>
          <a:bodyPr wrap="square">
            <a:spAutoFit/>
          </a:bodyPr>
          <a:lstStyle/>
          <a:p>
            <a:r>
              <a:rPr lang="en-US" sz="2400" dirty="0" smtClean="0">
                <a:latin typeface="Times New Roman" pitchFamily="18" charset="0"/>
                <a:cs typeface="Times New Roman" pitchFamily="18" charset="0"/>
              </a:rPr>
              <a:t>There are varying views on the actual time line of “A”, begins/ends:</a:t>
            </a:r>
          </a:p>
          <a:p>
            <a:pPr>
              <a:buFont typeface="Wingdings" pitchFamily="2" charset="2"/>
              <a:buChar char="v"/>
            </a:pPr>
            <a:endParaRPr lang="en-US" sz="2400" dirty="0" smtClean="0">
              <a:latin typeface="Times New Roman" pitchFamily="18" charset="0"/>
              <a:cs typeface="Times New Roman" pitchFamily="18" charset="0"/>
            </a:endParaRPr>
          </a:p>
          <a:p>
            <a:pPr>
              <a:buFont typeface="Wingdings" pitchFamily="2" charset="2"/>
              <a:buChar char="v"/>
            </a:pPr>
            <a:r>
              <a:rPr lang="en-US" sz="2400" b="1" dirty="0" smtClean="0">
                <a:solidFill>
                  <a:srgbClr val="00B0F0"/>
                </a:solidFill>
                <a:latin typeface="Times New Roman" pitchFamily="18" charset="0"/>
                <a:cs typeface="Times New Roman" pitchFamily="18" charset="0"/>
              </a:rPr>
              <a:t>Stanley Hall </a:t>
            </a:r>
            <a:r>
              <a:rPr lang="en-US" sz="2400" dirty="0" smtClean="0">
                <a:latin typeface="Times New Roman" pitchFamily="18" charset="0"/>
                <a:cs typeface="Times New Roman" pitchFamily="18" charset="0"/>
              </a:rPr>
              <a:t>1</a:t>
            </a:r>
            <a:r>
              <a:rPr lang="en-US" sz="2400" baseline="30000" dirty="0" smtClean="0">
                <a:latin typeface="Times New Roman" pitchFamily="18" charset="0"/>
                <a:cs typeface="Times New Roman" pitchFamily="18" charset="0"/>
              </a:rPr>
              <a:t>st</a:t>
            </a:r>
            <a:r>
              <a:rPr lang="en-US" sz="2400" dirty="0" smtClean="0">
                <a:latin typeface="Times New Roman" pitchFamily="18" charset="0"/>
                <a:cs typeface="Times New Roman" pitchFamily="18" charset="0"/>
              </a:rPr>
              <a:t> psychologist to advance a psychology in its own right. He refers to A as a turbulent transitional age.</a:t>
            </a:r>
          </a:p>
          <a:p>
            <a:pPr>
              <a:buFont typeface="Wingdings" pitchFamily="2" charset="2"/>
              <a:buChar char="v"/>
            </a:pPr>
            <a:endParaRPr lang="en-US" sz="2400" dirty="0" smtClean="0">
              <a:latin typeface="Times New Roman" pitchFamily="18" charset="0"/>
              <a:cs typeface="Times New Roman" pitchFamily="18" charset="0"/>
            </a:endParaRPr>
          </a:p>
          <a:p>
            <a:pPr>
              <a:buFont typeface="Wingdings" pitchFamily="2" charset="2"/>
              <a:buChar char="v"/>
            </a:pPr>
            <a:r>
              <a:rPr lang="en-US" sz="2400" dirty="0" smtClean="0">
                <a:latin typeface="Times New Roman" pitchFamily="18" charset="0"/>
                <a:cs typeface="Times New Roman" pitchFamily="18" charset="0"/>
              </a:rPr>
              <a:t> about 12/13years        between the ages of </a:t>
            </a:r>
            <a:r>
              <a:rPr lang="en-US" sz="2400" dirty="0" smtClean="0">
                <a:latin typeface="Times New Roman" pitchFamily="18" charset="0"/>
                <a:cs typeface="Times New Roman" pitchFamily="18" charset="0"/>
              </a:rPr>
              <a:t>22/25</a:t>
            </a:r>
            <a:endParaRPr lang="fr-FR" sz="2400" dirty="0">
              <a:latin typeface="Times New Roman" pitchFamily="18" charset="0"/>
              <a:cs typeface="Times New Roman" pitchFamily="18" charset="0"/>
            </a:endParaRPr>
          </a:p>
        </p:txBody>
      </p:sp>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20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20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42910" y="2786058"/>
            <a:ext cx="8858312" cy="369332"/>
          </a:xfrm>
          <a:prstGeom prst="rect">
            <a:avLst/>
          </a:prstGeom>
        </p:spPr>
        <p:txBody>
          <a:bodyPr wrap="square">
            <a:spAutoFit/>
          </a:bodyPr>
          <a:lstStyle/>
          <a:p>
            <a:r>
              <a:rPr lang="en-US" dirty="0" smtClean="0"/>
              <a:t>.</a:t>
            </a:r>
            <a:endParaRPr lang="fr-FR" dirty="0"/>
          </a:p>
        </p:txBody>
      </p:sp>
      <p:sp>
        <p:nvSpPr>
          <p:cNvPr id="9" name="Flèche vers le bas 8"/>
          <p:cNvSpPr>
            <a:spLocks noChangeArrowheads="1"/>
          </p:cNvSpPr>
          <p:nvPr/>
        </p:nvSpPr>
        <p:spPr bwMode="auto">
          <a:xfrm rot="3645659">
            <a:off x="1249321" y="1752559"/>
            <a:ext cx="393700" cy="802024"/>
          </a:xfrm>
          <a:prstGeom prst="downArrow">
            <a:avLst>
              <a:gd name="adj1" fmla="val 50000"/>
              <a:gd name="adj2" fmla="val 49893"/>
            </a:avLst>
          </a:prstGeom>
          <a:solidFill>
            <a:schemeClr val="accent1"/>
          </a:solidFill>
          <a:ln w="9525" algn="ctr">
            <a:solidFill>
              <a:schemeClr val="tx1"/>
            </a:solidFill>
            <a:round/>
            <a:headEnd/>
            <a:tailEnd/>
          </a:ln>
        </p:spPr>
        <p:txBody>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eaLnBrk="0" hangingPunct="0"/>
            <a:endParaRPr lang="fr-FR"/>
          </a:p>
        </p:txBody>
      </p:sp>
      <p:sp>
        <p:nvSpPr>
          <p:cNvPr id="10" name="Flèche vers le bas 8"/>
          <p:cNvSpPr>
            <a:spLocks noChangeArrowheads="1"/>
          </p:cNvSpPr>
          <p:nvPr/>
        </p:nvSpPr>
        <p:spPr bwMode="auto">
          <a:xfrm>
            <a:off x="5214942" y="1857364"/>
            <a:ext cx="357190" cy="642942"/>
          </a:xfrm>
          <a:prstGeom prst="downArrow">
            <a:avLst>
              <a:gd name="adj1" fmla="val 50000"/>
              <a:gd name="adj2" fmla="val 50005"/>
            </a:avLst>
          </a:prstGeom>
          <a:solidFill>
            <a:schemeClr val="accent1"/>
          </a:solidFill>
          <a:ln w="9525" algn="ctr">
            <a:solidFill>
              <a:schemeClr val="tx1"/>
            </a:solidFill>
            <a:round/>
            <a:headEnd/>
            <a:tailEnd/>
          </a:ln>
        </p:spPr>
        <p:txBody>
          <a:bodyPr/>
          <a:lstStyle/>
          <a:p>
            <a:pPr eaLnBrk="0" hangingPunct="0"/>
            <a:endParaRPr lang="fr-FR"/>
          </a:p>
        </p:txBody>
      </p:sp>
      <p:sp>
        <p:nvSpPr>
          <p:cNvPr id="11" name="Flèche vers le bas 10"/>
          <p:cNvSpPr>
            <a:spLocks noChangeArrowheads="1"/>
          </p:cNvSpPr>
          <p:nvPr/>
        </p:nvSpPr>
        <p:spPr bwMode="auto">
          <a:xfrm rot="17995942">
            <a:off x="7205570" y="1780708"/>
            <a:ext cx="392112" cy="699058"/>
          </a:xfrm>
          <a:prstGeom prst="downArrow">
            <a:avLst>
              <a:gd name="adj1" fmla="val 50000"/>
              <a:gd name="adj2" fmla="val 50095"/>
            </a:avLst>
          </a:prstGeom>
          <a:solidFill>
            <a:schemeClr val="accent1"/>
          </a:solidFill>
          <a:ln w="9525" algn="ctr">
            <a:solidFill>
              <a:schemeClr val="tx1"/>
            </a:solidFill>
            <a:round/>
            <a:headEnd/>
            <a:tailEnd/>
          </a:ln>
        </p:spPr>
        <p:txBody>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eaLnBrk="0" hangingPunct="0"/>
            <a:endParaRPr lang="fr-FR"/>
          </a:p>
        </p:txBody>
      </p:sp>
      <p:sp>
        <p:nvSpPr>
          <p:cNvPr id="12" name="Flèche vers le bas 8"/>
          <p:cNvSpPr>
            <a:spLocks noChangeArrowheads="1"/>
          </p:cNvSpPr>
          <p:nvPr/>
        </p:nvSpPr>
        <p:spPr bwMode="auto">
          <a:xfrm>
            <a:off x="3071802" y="1857364"/>
            <a:ext cx="357190" cy="642942"/>
          </a:xfrm>
          <a:prstGeom prst="downArrow">
            <a:avLst>
              <a:gd name="adj1" fmla="val 50000"/>
              <a:gd name="adj2" fmla="val 50005"/>
            </a:avLst>
          </a:prstGeom>
          <a:solidFill>
            <a:schemeClr val="accent1"/>
          </a:solidFill>
          <a:ln w="9525" algn="ctr">
            <a:solidFill>
              <a:schemeClr val="tx1"/>
            </a:solidFill>
            <a:round/>
            <a:headEnd/>
            <a:tailEnd/>
          </a:ln>
        </p:spPr>
        <p:txBody>
          <a:bodyPr/>
          <a:lstStyle/>
          <a:p>
            <a:pPr eaLnBrk="0" hangingPunct="0"/>
            <a:endParaRPr lang="fr-FR"/>
          </a:p>
        </p:txBody>
      </p:sp>
      <p:sp>
        <p:nvSpPr>
          <p:cNvPr id="13" name="Rectangle 12"/>
          <p:cNvSpPr/>
          <p:nvPr/>
        </p:nvSpPr>
        <p:spPr>
          <a:xfrm>
            <a:off x="428596" y="2786058"/>
            <a:ext cx="1493831" cy="738664"/>
          </a:xfrm>
          <a:prstGeom prst="rect">
            <a:avLst/>
          </a:prstGeom>
        </p:spPr>
        <p:txBody>
          <a:bodyPr wrap="square">
            <a:spAutoFit/>
          </a:bodyPr>
          <a:lstStyle/>
          <a:p>
            <a:r>
              <a:rPr lang="en-US" sz="2400" b="1" dirty="0" smtClean="0">
                <a:solidFill>
                  <a:srgbClr val="00B0F0"/>
                </a:solidFill>
                <a:latin typeface="Times New Roman" pitchFamily="18" charset="0"/>
                <a:cs typeface="Times New Roman" pitchFamily="18" charset="0"/>
              </a:rPr>
              <a:t>Biological</a:t>
            </a:r>
          </a:p>
          <a:p>
            <a:endParaRPr lang="fr-FR" b="1" dirty="0">
              <a:solidFill>
                <a:srgbClr val="00B0F0"/>
              </a:solidFill>
            </a:endParaRPr>
          </a:p>
        </p:txBody>
      </p:sp>
      <p:sp>
        <p:nvSpPr>
          <p:cNvPr id="15" name="Rectangle 14"/>
          <p:cNvSpPr/>
          <p:nvPr/>
        </p:nvSpPr>
        <p:spPr>
          <a:xfrm>
            <a:off x="7286644" y="2786058"/>
            <a:ext cx="1000132" cy="461665"/>
          </a:xfrm>
          <a:prstGeom prst="rect">
            <a:avLst/>
          </a:prstGeom>
        </p:spPr>
        <p:txBody>
          <a:bodyPr wrap="square">
            <a:spAutoFit/>
          </a:bodyPr>
          <a:lstStyle/>
          <a:p>
            <a:r>
              <a:rPr lang="en-US" sz="2400" b="1" dirty="0" smtClean="0">
                <a:solidFill>
                  <a:srgbClr val="00B0F0"/>
                </a:solidFill>
                <a:latin typeface="Times New Roman" pitchFamily="18" charset="0"/>
                <a:cs typeface="Times New Roman" pitchFamily="18" charset="0"/>
              </a:rPr>
              <a:t>Social</a:t>
            </a:r>
            <a:endParaRPr lang="fr-FR" sz="2400" dirty="0">
              <a:solidFill>
                <a:srgbClr val="00B0F0"/>
              </a:solidFill>
              <a:latin typeface="Times New Roman" pitchFamily="18" charset="0"/>
              <a:cs typeface="Times New Roman" pitchFamily="18" charset="0"/>
            </a:endParaRPr>
          </a:p>
        </p:txBody>
      </p:sp>
      <p:sp>
        <p:nvSpPr>
          <p:cNvPr id="16" name="Rectangle 15"/>
          <p:cNvSpPr/>
          <p:nvPr/>
        </p:nvSpPr>
        <p:spPr>
          <a:xfrm>
            <a:off x="4714876" y="2786058"/>
            <a:ext cx="1552028" cy="461665"/>
          </a:xfrm>
          <a:prstGeom prst="rect">
            <a:avLst/>
          </a:prstGeom>
        </p:spPr>
        <p:txBody>
          <a:bodyPr wrap="none">
            <a:spAutoFit/>
          </a:bodyPr>
          <a:lstStyle/>
          <a:p>
            <a:r>
              <a:rPr lang="en-US" sz="2400" b="1" dirty="0" smtClean="0">
                <a:solidFill>
                  <a:srgbClr val="00B0F0"/>
                </a:solidFill>
                <a:latin typeface="Times New Roman" pitchFamily="18" charset="0"/>
                <a:cs typeface="Times New Roman" pitchFamily="18" charset="0"/>
              </a:rPr>
              <a:t>Emotional</a:t>
            </a:r>
            <a:endParaRPr lang="fr-FR" sz="2400" dirty="0">
              <a:solidFill>
                <a:srgbClr val="00B0F0"/>
              </a:solidFill>
              <a:latin typeface="Times New Roman" pitchFamily="18" charset="0"/>
              <a:cs typeface="Times New Roman" pitchFamily="18" charset="0"/>
            </a:endParaRPr>
          </a:p>
        </p:txBody>
      </p:sp>
      <p:sp>
        <p:nvSpPr>
          <p:cNvPr id="17" name="Rectangle 16"/>
          <p:cNvSpPr/>
          <p:nvPr/>
        </p:nvSpPr>
        <p:spPr>
          <a:xfrm>
            <a:off x="2571736" y="2786058"/>
            <a:ext cx="1663750" cy="461665"/>
          </a:xfrm>
          <a:prstGeom prst="rect">
            <a:avLst/>
          </a:prstGeom>
        </p:spPr>
        <p:txBody>
          <a:bodyPr wrap="square">
            <a:spAutoFit/>
          </a:bodyPr>
          <a:lstStyle/>
          <a:p>
            <a:r>
              <a:rPr lang="en-US" sz="2400" b="1" dirty="0" smtClean="0">
                <a:solidFill>
                  <a:srgbClr val="00B0F0"/>
                </a:solidFill>
                <a:latin typeface="Times New Roman" pitchFamily="18" charset="0"/>
                <a:cs typeface="Times New Roman" pitchFamily="18" charset="0"/>
              </a:rPr>
              <a:t>Cognitive</a:t>
            </a:r>
            <a:endParaRPr lang="fr-FR" sz="2400" dirty="0">
              <a:solidFill>
                <a:srgbClr val="00B0F0"/>
              </a:solidFill>
              <a:latin typeface="Times New Roman" pitchFamily="18" charset="0"/>
              <a:cs typeface="Times New Roman" pitchFamily="18" charset="0"/>
            </a:endParaRPr>
          </a:p>
        </p:txBody>
      </p:sp>
      <p:sp>
        <p:nvSpPr>
          <p:cNvPr id="19" name="Rectangle 18"/>
          <p:cNvSpPr/>
          <p:nvPr/>
        </p:nvSpPr>
        <p:spPr>
          <a:xfrm>
            <a:off x="500035" y="1071546"/>
            <a:ext cx="8286808" cy="707886"/>
          </a:xfrm>
          <a:prstGeom prst="rect">
            <a:avLst/>
          </a:prstGeom>
        </p:spPr>
        <p:txBody>
          <a:bodyPr wrap="square">
            <a:spAutoFit/>
          </a:bodyPr>
          <a:lstStyle/>
          <a:p>
            <a:r>
              <a:rPr lang="en-US" sz="2000" dirty="0" smtClean="0">
                <a:latin typeface="Times New Roman" pitchFamily="18" charset="0"/>
                <a:cs typeface="Times New Roman" pitchFamily="18" charset="0"/>
              </a:rPr>
              <a:t>Adolescence is affected by a set of </a:t>
            </a:r>
            <a:r>
              <a:rPr lang="en-US" sz="2000" b="1" dirty="0" smtClean="0">
                <a:solidFill>
                  <a:srgbClr val="FF0000"/>
                </a:solidFill>
                <a:latin typeface="Times New Roman" pitchFamily="18" charset="0"/>
                <a:cs typeface="Times New Roman" pitchFamily="18" charset="0"/>
              </a:rPr>
              <a:t>transitions</a:t>
            </a:r>
            <a:r>
              <a:rPr lang="en-US" sz="2000" dirty="0" smtClean="0">
                <a:latin typeface="Times New Roman" pitchFamily="18" charset="0"/>
                <a:cs typeface="Times New Roman" pitchFamily="18" charset="0"/>
              </a:rPr>
              <a:t> (challenges) which influence many aspects of the individual’s behaviour</a:t>
            </a:r>
            <a:r>
              <a:rPr lang="en-US" b="1" dirty="0" smtClean="0"/>
              <a:t>.</a:t>
            </a:r>
            <a:endParaRPr lang="fr-FR" dirty="0"/>
          </a:p>
        </p:txBody>
      </p:sp>
      <p:sp>
        <p:nvSpPr>
          <p:cNvPr id="20" name="Rectangle 19"/>
          <p:cNvSpPr/>
          <p:nvPr/>
        </p:nvSpPr>
        <p:spPr>
          <a:xfrm>
            <a:off x="2357422" y="3357562"/>
            <a:ext cx="1928826" cy="2585323"/>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just"/>
            <a:r>
              <a:rPr lang="en-US" dirty="0" smtClean="0">
                <a:latin typeface="Times New Roman" pitchFamily="18" charset="0"/>
                <a:cs typeface="Times New Roman" pitchFamily="18" charset="0"/>
              </a:rPr>
              <a:t>Adolescence develops a new way of thinking, a new capacity which is more creatively and critically totally different from children</a:t>
            </a:r>
            <a:endParaRPr lang="fr-FR" dirty="0">
              <a:latin typeface="Times New Roman" pitchFamily="18" charset="0"/>
              <a:cs typeface="Times New Roman" pitchFamily="18" charset="0"/>
            </a:endParaRPr>
          </a:p>
        </p:txBody>
      </p:sp>
      <p:sp>
        <p:nvSpPr>
          <p:cNvPr id="2049" name="Rectangle 1"/>
          <p:cNvSpPr>
            <a:spLocks noChangeArrowheads="1"/>
          </p:cNvSpPr>
          <p:nvPr/>
        </p:nvSpPr>
        <p:spPr bwMode="auto">
          <a:xfrm>
            <a:off x="4429124" y="3357562"/>
            <a:ext cx="2143140" cy="2585323"/>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This period develops an emotional creativity among adolescence: different beliefs,</a:t>
            </a:r>
          </a:p>
          <a:p>
            <a:pPr marL="0" marR="0" lvl="0" indent="0" algn="just" defTabSz="914400" rtl="0" eaLnBrk="1" fontAlgn="base" latinLnBrk="0" hangingPunct="1">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attitudes, and self-perception in young persons’ life.</a:t>
            </a:r>
          </a:p>
          <a:p>
            <a:pPr marL="0" marR="0" lvl="0" indent="0" algn="just" defTabSz="914400" rtl="0" eaLnBrk="1" fontAlgn="base" latinLnBrk="0" hangingPunct="1">
              <a:spcBef>
                <a:spcPct val="0"/>
              </a:spcBef>
              <a:spcAft>
                <a:spcPct val="0"/>
              </a:spcAft>
              <a:buClrTx/>
              <a:buSzTx/>
              <a:buFontTx/>
              <a:buNone/>
              <a:tabLst/>
            </a:pPr>
            <a:endPar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p:txBody>
      </p:sp>
      <p:sp>
        <p:nvSpPr>
          <p:cNvPr id="23" name="Rectangle 22"/>
          <p:cNvSpPr/>
          <p:nvPr/>
        </p:nvSpPr>
        <p:spPr>
          <a:xfrm>
            <a:off x="6643702" y="3357562"/>
            <a:ext cx="2357422" cy="2585324"/>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just"/>
            <a:r>
              <a:rPr lang="en-US" dirty="0" smtClean="0">
                <a:latin typeface="Times New Roman" pitchFamily="18" charset="0"/>
                <a:cs typeface="Times New Roman" pitchFamily="18" charset="0"/>
              </a:rPr>
              <a:t>The process whereby adolescent want to be integrated and gain a place within a society,</a:t>
            </a:r>
          </a:p>
          <a:p>
            <a:pPr algn="just"/>
            <a:r>
              <a:rPr lang="en-US" dirty="0" smtClean="0">
                <a:latin typeface="Times New Roman" pitchFamily="18" charset="0"/>
                <a:cs typeface="Times New Roman" pitchFamily="18" charset="0"/>
              </a:rPr>
              <a:t> i.e. the search for personal identity</a:t>
            </a:r>
          </a:p>
          <a:p>
            <a:pPr algn="just"/>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p:txBody>
      </p:sp>
      <p:sp>
        <p:nvSpPr>
          <p:cNvPr id="28" name="Rectangle 27"/>
          <p:cNvSpPr/>
          <p:nvPr/>
        </p:nvSpPr>
        <p:spPr>
          <a:xfrm>
            <a:off x="214282" y="3357562"/>
            <a:ext cx="2000264" cy="2585323"/>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just"/>
            <a:r>
              <a:rPr lang="en-US" dirty="0" smtClean="0">
                <a:latin typeface="Times New Roman" pitchFamily="18" charset="0"/>
                <a:cs typeface="Times New Roman" pitchFamily="18" charset="0"/>
              </a:rPr>
              <a:t>Profound physical changes ‘puberty’: the growing in height, weight,       appearance.</a:t>
            </a:r>
          </a:p>
          <a:p>
            <a:pPr algn="just"/>
            <a:endParaRPr lang="en-US" dirty="0" smtClean="0">
              <a:latin typeface="Times New Roman" pitchFamily="18" charset="0"/>
              <a:cs typeface="Times New Roman" pitchFamily="18" charset="0"/>
            </a:endParaRPr>
          </a:p>
          <a:p>
            <a:pPr algn="just"/>
            <a:endParaRPr lang="en-US" dirty="0" smtClean="0">
              <a:latin typeface="Times New Roman" pitchFamily="18" charset="0"/>
              <a:cs typeface="Times New Roman" pitchFamily="18" charset="0"/>
            </a:endParaRPr>
          </a:p>
          <a:p>
            <a:pPr algn="just"/>
            <a:endParaRPr lang="en-US" dirty="0" smtClean="0">
              <a:latin typeface="Times New Roman" pitchFamily="18" charset="0"/>
              <a:cs typeface="Times New Roman" pitchFamily="18" charset="0"/>
            </a:endParaRPr>
          </a:p>
          <a:p>
            <a:pPr algn="just"/>
            <a:endParaRPr lang="fr-FR" dirty="0">
              <a:latin typeface="Times New Roman" pitchFamily="18" charset="0"/>
              <a:cs typeface="Times New Roman" pitchFamily="18" charset="0"/>
            </a:endParaRPr>
          </a:p>
        </p:txBody>
      </p:sp>
    </p:spTree>
  </p:cSld>
  <p:clrMapOvr>
    <a:masterClrMapping/>
  </p:clrMapOvr>
  <p:transition spd="slow">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20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xEl>
                                              <p:pRg st="0" end="0"/>
                                            </p:txEl>
                                          </p:spTgt>
                                        </p:tgtEl>
                                        <p:attrNameLst>
                                          <p:attrName>style.visibility</p:attrName>
                                        </p:attrNameLst>
                                      </p:cBhvr>
                                      <p:to>
                                        <p:strVal val="visible"/>
                                      </p:to>
                                    </p:set>
                                    <p:animEffect transition="in" filter="fade">
                                      <p:cBhvr>
                                        <p:cTn id="12" dur="2000"/>
                                        <p:tgtEl>
                                          <p:spTgt spid="1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0" end="0"/>
                                            </p:txEl>
                                          </p:spTgt>
                                        </p:tgtEl>
                                        <p:attrNameLst>
                                          <p:attrName>style.visibility</p:attrName>
                                        </p:attrNameLst>
                                      </p:cBhvr>
                                      <p:to>
                                        <p:strVal val="visible"/>
                                      </p:to>
                                    </p:set>
                                    <p:animEffect transition="in" filter="fade">
                                      <p:cBhvr>
                                        <p:cTn id="17" dur="2000"/>
                                        <p:tgtEl>
                                          <p:spTgt spid="1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xEl>
                                              <p:pRg st="0" end="0"/>
                                            </p:txEl>
                                          </p:spTgt>
                                        </p:tgtEl>
                                        <p:attrNameLst>
                                          <p:attrName>style.visibility</p:attrName>
                                        </p:attrNameLst>
                                      </p:cBhvr>
                                      <p:to>
                                        <p:strVal val="visible"/>
                                      </p:to>
                                    </p:set>
                                    <p:animEffect transition="in" filter="fade">
                                      <p:cBhvr>
                                        <p:cTn id="22" dur="2000"/>
                                        <p:tgtEl>
                                          <p:spTgt spid="1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8">
                                            <p:bg/>
                                          </p:spTgt>
                                        </p:tgtEl>
                                        <p:attrNameLst>
                                          <p:attrName>style.visibility</p:attrName>
                                        </p:attrNameLst>
                                      </p:cBhvr>
                                      <p:to>
                                        <p:strVal val="visible"/>
                                      </p:to>
                                    </p:set>
                                    <p:animEffect transition="in" filter="fade">
                                      <p:cBhvr>
                                        <p:cTn id="27" dur="2000"/>
                                        <p:tgtEl>
                                          <p:spTgt spid="28">
                                            <p:bg/>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8">
                                            <p:txEl>
                                              <p:pRg st="0" end="0"/>
                                            </p:txEl>
                                          </p:spTgt>
                                        </p:tgtEl>
                                        <p:attrNameLst>
                                          <p:attrName>style.visibility</p:attrName>
                                        </p:attrNameLst>
                                      </p:cBhvr>
                                      <p:to>
                                        <p:strVal val="visible"/>
                                      </p:to>
                                    </p:set>
                                    <p:animEffect transition="in" filter="fade">
                                      <p:cBhvr>
                                        <p:cTn id="32" dur="2000"/>
                                        <p:tgtEl>
                                          <p:spTgt spid="28">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0">
                                            <p:bg/>
                                          </p:spTgt>
                                        </p:tgtEl>
                                        <p:attrNameLst>
                                          <p:attrName>style.visibility</p:attrName>
                                        </p:attrNameLst>
                                      </p:cBhvr>
                                      <p:to>
                                        <p:strVal val="visible"/>
                                      </p:to>
                                    </p:set>
                                    <p:animEffect transition="in" filter="fade">
                                      <p:cBhvr>
                                        <p:cTn id="37" dur="2000"/>
                                        <p:tgtEl>
                                          <p:spTgt spid="20">
                                            <p:bg/>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0">
                                            <p:txEl>
                                              <p:pRg st="0" end="0"/>
                                            </p:txEl>
                                          </p:spTgt>
                                        </p:tgtEl>
                                        <p:attrNameLst>
                                          <p:attrName>style.visibility</p:attrName>
                                        </p:attrNameLst>
                                      </p:cBhvr>
                                      <p:to>
                                        <p:strVal val="visible"/>
                                      </p:to>
                                    </p:set>
                                    <p:animEffect transition="in" filter="fade">
                                      <p:cBhvr>
                                        <p:cTn id="42" dur="2000"/>
                                        <p:tgtEl>
                                          <p:spTgt spid="20">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049">
                                            <p:bg/>
                                          </p:spTgt>
                                        </p:tgtEl>
                                        <p:attrNameLst>
                                          <p:attrName>style.visibility</p:attrName>
                                        </p:attrNameLst>
                                      </p:cBhvr>
                                      <p:to>
                                        <p:strVal val="visible"/>
                                      </p:to>
                                    </p:set>
                                    <p:animEffect transition="in" filter="fade">
                                      <p:cBhvr>
                                        <p:cTn id="47" dur="2000"/>
                                        <p:tgtEl>
                                          <p:spTgt spid="2049">
                                            <p:bg/>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049">
                                            <p:txEl>
                                              <p:pRg st="0" end="0"/>
                                            </p:txEl>
                                          </p:spTgt>
                                        </p:tgtEl>
                                        <p:attrNameLst>
                                          <p:attrName>style.visibility</p:attrName>
                                        </p:attrNameLst>
                                      </p:cBhvr>
                                      <p:to>
                                        <p:strVal val="visible"/>
                                      </p:to>
                                    </p:set>
                                    <p:animEffect transition="in" filter="fade">
                                      <p:cBhvr>
                                        <p:cTn id="52" dur="2000"/>
                                        <p:tgtEl>
                                          <p:spTgt spid="2049">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049">
                                            <p:txEl>
                                              <p:pRg st="1" end="1"/>
                                            </p:txEl>
                                          </p:spTgt>
                                        </p:tgtEl>
                                        <p:attrNameLst>
                                          <p:attrName>style.visibility</p:attrName>
                                        </p:attrNameLst>
                                      </p:cBhvr>
                                      <p:to>
                                        <p:strVal val="visible"/>
                                      </p:to>
                                    </p:set>
                                    <p:animEffect transition="in" filter="fade">
                                      <p:cBhvr>
                                        <p:cTn id="57" dur="2000"/>
                                        <p:tgtEl>
                                          <p:spTgt spid="2049">
                                            <p:txEl>
                                              <p:pRg st="1" end="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3">
                                            <p:bg/>
                                          </p:spTgt>
                                        </p:tgtEl>
                                        <p:attrNameLst>
                                          <p:attrName>style.visibility</p:attrName>
                                        </p:attrNameLst>
                                      </p:cBhvr>
                                      <p:to>
                                        <p:strVal val="visible"/>
                                      </p:to>
                                    </p:set>
                                    <p:animEffect transition="in" filter="fade">
                                      <p:cBhvr>
                                        <p:cTn id="62" dur="2000"/>
                                        <p:tgtEl>
                                          <p:spTgt spid="23">
                                            <p:bg/>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3">
                                            <p:txEl>
                                              <p:pRg st="0" end="0"/>
                                            </p:txEl>
                                          </p:spTgt>
                                        </p:tgtEl>
                                        <p:attrNameLst>
                                          <p:attrName>style.visibility</p:attrName>
                                        </p:attrNameLst>
                                      </p:cBhvr>
                                      <p:to>
                                        <p:strVal val="visible"/>
                                      </p:to>
                                    </p:set>
                                    <p:animEffect transition="in" filter="fade">
                                      <p:cBhvr>
                                        <p:cTn id="67" dur="2000"/>
                                        <p:tgtEl>
                                          <p:spTgt spid="23">
                                            <p:txEl>
                                              <p:pRg st="0" end="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3">
                                            <p:txEl>
                                              <p:pRg st="1" end="1"/>
                                            </p:txEl>
                                          </p:spTgt>
                                        </p:tgtEl>
                                        <p:attrNameLst>
                                          <p:attrName>style.visibility</p:attrName>
                                        </p:attrNameLst>
                                      </p:cBhvr>
                                      <p:to>
                                        <p:strVal val="visible"/>
                                      </p:to>
                                    </p:set>
                                    <p:animEffect transition="in" filter="fade">
                                      <p:cBhvr>
                                        <p:cTn id="72" dur="2000"/>
                                        <p:tgtEl>
                                          <p:spTgt spid="2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P spid="15" grpId="0" build="p"/>
      <p:bldP spid="16" grpId="0" build="p"/>
      <p:bldP spid="17" grpId="0" build="p"/>
      <p:bldP spid="20" grpId="0" build="p" animBg="1"/>
      <p:bldP spid="2049" grpId="0" build="p" animBg="1"/>
      <p:bldP spid="23" grpId="0" build="p" animBg="1"/>
      <p:bldP spid="28"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571480"/>
            <a:ext cx="8229600" cy="2000264"/>
          </a:xfrm>
        </p:spPr>
        <p:txBody>
          <a:bodyPr>
            <a:normAutofit fontScale="90000"/>
          </a:bodyPr>
          <a:lstStyle/>
          <a:p>
            <a:r>
              <a:rPr lang="fr-FR" sz="1600" dirty="0" smtClean="0">
                <a:latin typeface="Times New Roman" pitchFamily="18" charset="0"/>
                <a:cs typeface="Times New Roman" pitchFamily="18" charset="0"/>
              </a:rPr>
              <a:t/>
            </a:r>
            <a:br>
              <a:rPr lang="fr-FR" sz="1600" dirty="0" smtClean="0">
                <a:latin typeface="Times New Roman" pitchFamily="18" charset="0"/>
                <a:cs typeface="Times New Roman" pitchFamily="18" charset="0"/>
              </a:rPr>
            </a:br>
            <a:r>
              <a:rPr lang="fr-FR" sz="1600" dirty="0" smtClean="0">
                <a:latin typeface="Times New Roman" pitchFamily="18" charset="0"/>
                <a:cs typeface="Times New Roman" pitchFamily="18" charset="0"/>
              </a:rPr>
              <a:t/>
            </a:r>
            <a:br>
              <a:rPr lang="fr-FR" sz="1600" dirty="0" smtClean="0">
                <a:latin typeface="Times New Roman" pitchFamily="18" charset="0"/>
                <a:cs typeface="Times New Roman" pitchFamily="18" charset="0"/>
              </a:rPr>
            </a:br>
            <a:r>
              <a:rPr lang="fr-FR" sz="1600" dirty="0" smtClean="0">
                <a:latin typeface="Times New Roman" pitchFamily="18" charset="0"/>
                <a:cs typeface="Times New Roman" pitchFamily="18" charset="0"/>
              </a:rPr>
              <a:t/>
            </a:r>
            <a:br>
              <a:rPr lang="fr-FR" sz="1600" dirty="0" smtClean="0">
                <a:latin typeface="Times New Roman" pitchFamily="18" charset="0"/>
                <a:cs typeface="Times New Roman" pitchFamily="18" charset="0"/>
              </a:rPr>
            </a:br>
            <a:r>
              <a:rPr lang="fr-FR" sz="1600" dirty="0" smtClean="0">
                <a:latin typeface="Times New Roman" pitchFamily="18" charset="0"/>
                <a:cs typeface="Times New Roman" pitchFamily="18" charset="0"/>
              </a:rPr>
              <a:t/>
            </a:r>
            <a:br>
              <a:rPr lang="fr-FR" sz="1600" dirty="0" smtClean="0">
                <a:latin typeface="Times New Roman" pitchFamily="18" charset="0"/>
                <a:cs typeface="Times New Roman" pitchFamily="18" charset="0"/>
              </a:rPr>
            </a:br>
            <a:r>
              <a:rPr lang="fr-FR" sz="1600" dirty="0" smtClean="0">
                <a:latin typeface="Times New Roman" pitchFamily="18" charset="0"/>
                <a:cs typeface="Times New Roman" pitchFamily="18" charset="0"/>
              </a:rPr>
              <a:t/>
            </a:r>
            <a:br>
              <a:rPr lang="fr-FR" sz="1600" dirty="0" smtClean="0">
                <a:latin typeface="Times New Roman" pitchFamily="18" charset="0"/>
                <a:cs typeface="Times New Roman" pitchFamily="18" charset="0"/>
              </a:rPr>
            </a:br>
            <a:r>
              <a:rPr lang="fr-FR" sz="1600" dirty="0" smtClean="0">
                <a:latin typeface="Times New Roman" pitchFamily="18" charset="0"/>
                <a:cs typeface="Times New Roman" pitchFamily="18" charset="0"/>
              </a:rPr>
              <a:t/>
            </a:r>
            <a:br>
              <a:rPr lang="fr-FR" sz="1600" dirty="0" smtClean="0">
                <a:latin typeface="Times New Roman" pitchFamily="18" charset="0"/>
                <a:cs typeface="Times New Roman" pitchFamily="18" charset="0"/>
              </a:rPr>
            </a:br>
            <a:r>
              <a:rPr lang="fr-FR" sz="1600" dirty="0" smtClean="0">
                <a:latin typeface="Times New Roman" pitchFamily="18" charset="0"/>
                <a:cs typeface="Times New Roman" pitchFamily="18" charset="0"/>
              </a:rPr>
              <a:t/>
            </a:r>
            <a:br>
              <a:rPr lang="fr-FR" sz="1600" dirty="0" smtClean="0">
                <a:latin typeface="Times New Roman" pitchFamily="18" charset="0"/>
                <a:cs typeface="Times New Roman" pitchFamily="18" charset="0"/>
              </a:rPr>
            </a:br>
            <a:r>
              <a:rPr lang="fr-FR" sz="1600" dirty="0" smtClean="0">
                <a:latin typeface="Times New Roman" pitchFamily="18" charset="0"/>
                <a:cs typeface="Times New Roman" pitchFamily="18" charset="0"/>
              </a:rPr>
              <a:t/>
            </a:r>
            <a:br>
              <a:rPr lang="fr-FR" sz="1600" dirty="0" smtClean="0">
                <a:latin typeface="Times New Roman" pitchFamily="18" charset="0"/>
                <a:cs typeface="Times New Roman" pitchFamily="18" charset="0"/>
              </a:rPr>
            </a:br>
            <a:r>
              <a:rPr lang="en-US" sz="2200" dirty="0" smtClean="0">
                <a:solidFill>
                  <a:schemeClr val="tx1"/>
                </a:solidFill>
                <a:latin typeface="Times New Roman" pitchFamily="18" charset="0"/>
                <a:cs typeface="Times New Roman" pitchFamily="18" charset="0"/>
              </a:rPr>
              <a:t>Field study based on both quantitative and qualitative methods with the ultimate goal of providing adequate answers to the set of questions addressed earlier.</a:t>
            </a:r>
            <a:r>
              <a:rPr lang="en-US" sz="2700" dirty="0" smtClean="0">
                <a:latin typeface="Times New Roman" pitchFamily="18" charset="0"/>
                <a:cs typeface="Times New Roman" pitchFamily="18" charset="0"/>
              </a:rPr>
              <a:t/>
            </a:r>
            <a:br>
              <a:rPr lang="en-US" sz="2700" dirty="0" smtClean="0">
                <a:latin typeface="Times New Roman" pitchFamily="18" charset="0"/>
                <a:cs typeface="Times New Roman" pitchFamily="18" charset="0"/>
              </a:rPr>
            </a:br>
            <a:endParaRPr lang="fr-FR" sz="2700" dirty="0">
              <a:latin typeface="Times New Roman" pitchFamily="18" charset="0"/>
              <a:cs typeface="Times New Roman" pitchFamily="18" charset="0"/>
            </a:endParaRPr>
          </a:p>
        </p:txBody>
      </p:sp>
      <p:sp>
        <p:nvSpPr>
          <p:cNvPr id="3" name="Espace réservé du contenu 2"/>
          <p:cNvSpPr>
            <a:spLocks noGrp="1"/>
          </p:cNvSpPr>
          <p:nvPr>
            <p:ph idx="1"/>
          </p:nvPr>
        </p:nvSpPr>
        <p:spPr>
          <a:xfrm>
            <a:off x="457200" y="2500306"/>
            <a:ext cx="8229600" cy="3824294"/>
          </a:xfrm>
        </p:spPr>
        <p:txBody>
          <a:bodyPr>
            <a:normAutofit/>
          </a:bodyPr>
          <a:lstStyle/>
          <a:p>
            <a:pPr algn="ctr">
              <a:buNone/>
            </a:pPr>
            <a:endParaRPr lang="fr-FR" sz="2800" dirty="0" smtClean="0"/>
          </a:p>
          <a:p>
            <a:pPr>
              <a:buNone/>
            </a:pPr>
            <a:r>
              <a:rPr lang="fr-FR" sz="2000" b="1" dirty="0" err="1" smtClean="0">
                <a:latin typeface="Times New Roman" pitchFamily="18" charset="0"/>
                <a:cs typeface="Times New Roman" pitchFamily="18" charset="0"/>
              </a:rPr>
              <a:t>Research</a:t>
            </a:r>
            <a:r>
              <a:rPr lang="fr-FR" sz="2000" b="1" dirty="0" smtClean="0">
                <a:latin typeface="Times New Roman" pitchFamily="18" charset="0"/>
                <a:cs typeface="Times New Roman" pitchFamily="18" charset="0"/>
              </a:rPr>
              <a:t> Instruments</a:t>
            </a:r>
            <a:r>
              <a:rPr lang="fr-FR" sz="2000" dirty="0" smtClean="0">
                <a:latin typeface="Times New Roman" pitchFamily="18" charset="0"/>
                <a:cs typeface="Times New Roman" pitchFamily="18" charset="0"/>
              </a:rPr>
              <a:t>                                                 </a:t>
            </a:r>
            <a:r>
              <a:rPr lang="fr-FR" sz="2000" b="1" dirty="0" smtClean="0">
                <a:latin typeface="Times New Roman" pitchFamily="18" charset="0"/>
                <a:cs typeface="Times New Roman" pitchFamily="18" charset="0"/>
              </a:rPr>
              <a:t>Site of </a:t>
            </a:r>
            <a:r>
              <a:rPr lang="fr-FR" sz="2000" b="1" dirty="0" err="1" smtClean="0">
                <a:latin typeface="Times New Roman" pitchFamily="18" charset="0"/>
                <a:cs typeface="Times New Roman" pitchFamily="18" charset="0"/>
              </a:rPr>
              <a:t>Research</a:t>
            </a:r>
            <a:r>
              <a:rPr lang="fr-FR" sz="2000" b="1" dirty="0" smtClean="0">
                <a:latin typeface="Times New Roman" pitchFamily="18" charset="0"/>
                <a:cs typeface="Times New Roman" pitchFamily="18" charset="0"/>
              </a:rPr>
              <a:t>                </a:t>
            </a:r>
          </a:p>
          <a:p>
            <a:pPr>
              <a:buFont typeface="Wingdings" pitchFamily="2" charset="2"/>
              <a:buChar char="v"/>
            </a:pPr>
            <a:r>
              <a:rPr lang="fr-FR" sz="2400" dirty="0" err="1" smtClean="0">
                <a:latin typeface="Times New Roman" pitchFamily="18" charset="0"/>
                <a:cs typeface="Times New Roman" pitchFamily="18" charset="0"/>
              </a:rPr>
              <a:t>Matched</a:t>
            </a:r>
            <a:r>
              <a:rPr lang="fr-FR" sz="2400" dirty="0" smtClean="0">
                <a:latin typeface="Times New Roman" pitchFamily="18" charset="0"/>
                <a:cs typeface="Times New Roman" pitchFamily="18" charset="0"/>
              </a:rPr>
              <a:t> Guise Technique</a:t>
            </a:r>
          </a:p>
          <a:p>
            <a:pPr>
              <a:buFont typeface="Wingdings" pitchFamily="2" charset="2"/>
              <a:buChar char="v"/>
            </a:pPr>
            <a:r>
              <a:rPr lang="fr-FR" sz="2400" dirty="0" smtClean="0">
                <a:latin typeface="Times New Roman" pitchFamily="18" charset="0"/>
                <a:cs typeface="Times New Roman" pitchFamily="18" charset="0"/>
              </a:rPr>
              <a:t>Interview</a:t>
            </a:r>
          </a:p>
          <a:p>
            <a:pPr>
              <a:buNone/>
            </a:pPr>
            <a:r>
              <a:rPr lang="fr-FR" sz="2400" dirty="0" smtClean="0">
                <a:latin typeface="Times New Roman" pitchFamily="18" charset="0"/>
                <a:cs typeface="Times New Roman" pitchFamily="18" charset="0"/>
              </a:rPr>
              <a:t>                                                                    </a:t>
            </a:r>
            <a:r>
              <a:rPr lang="fr-FR" sz="2000" dirty="0" smtClean="0">
                <a:latin typeface="Times New Roman" pitchFamily="18" charset="0"/>
                <a:cs typeface="Times New Roman" pitchFamily="18" charset="0"/>
              </a:rPr>
              <a:t>Adolescents(Tlemcen)</a:t>
            </a:r>
          </a:p>
          <a:p>
            <a:pPr>
              <a:buFont typeface="Wingdings" pitchFamily="2" charset="2"/>
              <a:buChar char="v"/>
            </a:pPr>
            <a:r>
              <a:rPr lang="fr-FR" sz="2400" dirty="0" err="1" smtClean="0">
                <a:latin typeface="Times New Roman" pitchFamily="18" charset="0"/>
                <a:cs typeface="Times New Roman" pitchFamily="18" charset="0"/>
              </a:rPr>
              <a:t>Recording</a:t>
            </a:r>
            <a:endParaRPr lang="fr-FR" sz="2000" dirty="0" smtClean="0"/>
          </a:p>
          <a:p>
            <a:pPr algn="just">
              <a:lnSpc>
                <a:spcPct val="150000"/>
              </a:lnSpc>
              <a:buNone/>
            </a:pPr>
            <a:r>
              <a:rPr lang="fr-FR" sz="2000" dirty="0" smtClean="0"/>
              <a:t>                     </a:t>
            </a:r>
          </a:p>
          <a:p>
            <a:pPr algn="just">
              <a:lnSpc>
                <a:spcPct val="150000"/>
              </a:lnSpc>
              <a:buNone/>
            </a:pPr>
            <a:r>
              <a:rPr lang="fr-FR" sz="2000" dirty="0" smtClean="0"/>
              <a:t>                                                              </a:t>
            </a:r>
            <a:r>
              <a:rPr lang="fr-FR" sz="2000" dirty="0" err="1" smtClean="0"/>
              <a:t>Early</a:t>
            </a:r>
            <a:r>
              <a:rPr lang="fr-FR" sz="2000" dirty="0" smtClean="0"/>
              <a:t> (15/20)                      </a:t>
            </a:r>
            <a:r>
              <a:rPr lang="fr-FR" sz="2000" dirty="0" err="1" smtClean="0"/>
              <a:t>Late</a:t>
            </a:r>
            <a:r>
              <a:rPr lang="fr-FR" sz="2000" dirty="0" smtClean="0"/>
              <a:t>(21/25)</a:t>
            </a:r>
            <a:endParaRPr lang="fr-FR" sz="2000" dirty="0" smtClean="0">
              <a:latin typeface="Times New Roman" pitchFamily="18" charset="0"/>
              <a:cs typeface="Times New Roman" pitchFamily="18" charset="0"/>
            </a:endParaRPr>
          </a:p>
        </p:txBody>
      </p:sp>
      <p:sp>
        <p:nvSpPr>
          <p:cNvPr id="9" name="Flèche vers le bas 16"/>
          <p:cNvSpPr>
            <a:spLocks noChangeArrowheads="1"/>
          </p:cNvSpPr>
          <p:nvPr/>
        </p:nvSpPr>
        <p:spPr bwMode="auto">
          <a:xfrm>
            <a:off x="6572264" y="3857628"/>
            <a:ext cx="152400" cy="457200"/>
          </a:xfrm>
          <a:prstGeom prst="downArrow">
            <a:avLst>
              <a:gd name="adj1" fmla="val 50000"/>
              <a:gd name="adj2" fmla="val 50000"/>
            </a:avLst>
          </a:prstGeom>
          <a:solidFill>
            <a:schemeClr val="accent1"/>
          </a:solidFill>
          <a:ln w="9525" algn="ctr">
            <a:solidFill>
              <a:schemeClr val="tx1"/>
            </a:solidFill>
            <a:round/>
            <a:headEnd/>
            <a:tailEnd/>
          </a:ln>
        </p:spPr>
        <p:txBody>
          <a:bodyPr/>
          <a:lstStyle/>
          <a:p>
            <a:pPr eaLnBrk="0" hangingPunct="0"/>
            <a:endParaRPr lang="fr-FR"/>
          </a:p>
        </p:txBody>
      </p:sp>
      <p:cxnSp>
        <p:nvCxnSpPr>
          <p:cNvPr id="11" name="Connecteur droit avec flèche 10"/>
          <p:cNvCxnSpPr/>
          <p:nvPr/>
        </p:nvCxnSpPr>
        <p:spPr>
          <a:xfrm rot="16200000" flipH="1">
            <a:off x="7215206" y="4786322"/>
            <a:ext cx="714380" cy="7143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Connecteur droit avec flèche 19"/>
          <p:cNvCxnSpPr/>
          <p:nvPr/>
        </p:nvCxnSpPr>
        <p:spPr>
          <a:xfrm rot="10800000" flipV="1">
            <a:off x="5143504" y="4786322"/>
            <a:ext cx="857256" cy="7143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2000232" y="928670"/>
            <a:ext cx="4286280" cy="642942"/>
          </a:xfrm>
          <a:prstGeom prst="rect">
            <a:avLst/>
          </a:prstGeom>
          <a:gradFill>
            <a:gsLst>
              <a:gs pos="7000">
                <a:schemeClr val="accent3">
                  <a:tint val="70000"/>
                  <a:satMod val="130000"/>
                </a:schemeClr>
              </a:gs>
              <a:gs pos="43000">
                <a:schemeClr val="accent3">
                  <a:tint val="44000"/>
                  <a:satMod val="165000"/>
                </a:schemeClr>
              </a:gs>
              <a:gs pos="93000">
                <a:schemeClr val="accent3">
                  <a:tint val="15000"/>
                  <a:satMod val="165000"/>
                </a:schemeClr>
              </a:gs>
              <a:gs pos="100000">
                <a:schemeClr val="accent3">
                  <a:tint val="5000"/>
                  <a:satMod val="250000"/>
                </a:schemeClr>
              </a:gs>
            </a:gsLst>
          </a:gradFill>
        </p:spPr>
        <p:style>
          <a:lnRef idx="1">
            <a:schemeClr val="accent3"/>
          </a:lnRef>
          <a:fillRef idx="2">
            <a:schemeClr val="accent3"/>
          </a:fillRef>
          <a:effectRef idx="1">
            <a:schemeClr val="accent3"/>
          </a:effectRef>
          <a:fontRef idx="minor">
            <a:schemeClr val="dk1"/>
          </a:fontRef>
        </p:style>
        <p:txBody>
          <a:bodyPr>
            <a:normAutofit fontScale="32500" lnSpcReduction="20000"/>
          </a:bodyPr>
          <a:lstStyle/>
          <a:p>
            <a:pPr algn="ctr">
              <a:lnSpc>
                <a:spcPct val="120000"/>
              </a:lnSpc>
              <a:defRPr/>
            </a:pPr>
            <a:r>
              <a:rPr lang="fr-FR" sz="11200" dirty="0" err="1" smtClean="0">
                <a:ln w="12700">
                  <a:gradFill>
                    <a:gsLst>
                      <a:gs pos="0">
                        <a:schemeClr val="accent1">
                          <a:tint val="66000"/>
                          <a:satMod val="160000"/>
                        </a:schemeClr>
                      </a:gs>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solid"/>
                </a:ln>
                <a:solidFill>
                  <a:schemeClr val="bg2">
                    <a:lumMod val="50000"/>
                  </a:schemeClr>
                </a:solidFill>
                <a:effectLst>
                  <a:outerShdw blurRad="41275" dist="20320" dir="1800000" algn="tl" rotWithShape="0">
                    <a:srgbClr val="000000">
                      <a:alpha val="40000"/>
                    </a:srgbClr>
                  </a:outerShdw>
                </a:effectLst>
              </a:rPr>
              <a:t>Methodology</a:t>
            </a:r>
            <a:endParaRPr lang="fr-FR" sz="11200" dirty="0">
              <a:ln w="12700">
                <a:gradFill>
                  <a:gsLst>
                    <a:gs pos="0">
                      <a:schemeClr val="accent1">
                        <a:tint val="66000"/>
                        <a:satMod val="160000"/>
                      </a:schemeClr>
                    </a:gs>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solid"/>
              </a:ln>
              <a:solidFill>
                <a:schemeClr val="bg2">
                  <a:lumMod val="50000"/>
                </a:schemeClr>
              </a:solidFill>
              <a:effectLst>
                <a:outerShdw blurRad="41275" dist="20320" dir="1800000" algn="tl" rotWithShape="0">
                  <a:srgbClr val="000000">
                    <a:alpha val="40000"/>
                  </a:srgbClr>
                </a:outerShdw>
              </a:effectLst>
            </a:endParaRPr>
          </a:p>
        </p:txBody>
      </p:sp>
      <p:graphicFrame>
        <p:nvGraphicFramePr>
          <p:cNvPr id="27" name="Diagramme 26"/>
          <p:cNvGraphicFramePr/>
          <p:nvPr/>
        </p:nvGraphicFramePr>
        <p:xfrm>
          <a:off x="2214546" y="3857628"/>
          <a:ext cx="1857388" cy="16748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diamon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00100" y="857232"/>
            <a:ext cx="6786610" cy="642942"/>
          </a:xfrm>
          <a:prstGeom prst="rect">
            <a:avLst/>
          </a:prstGeom>
          <a:gradFill>
            <a:gsLst>
              <a:gs pos="7000">
                <a:schemeClr val="accent3">
                  <a:tint val="70000"/>
                  <a:satMod val="130000"/>
                </a:schemeClr>
              </a:gs>
              <a:gs pos="43000">
                <a:schemeClr val="accent3">
                  <a:tint val="44000"/>
                  <a:satMod val="165000"/>
                </a:schemeClr>
              </a:gs>
              <a:gs pos="93000">
                <a:schemeClr val="accent3">
                  <a:tint val="15000"/>
                  <a:satMod val="165000"/>
                </a:schemeClr>
              </a:gs>
              <a:gs pos="100000">
                <a:schemeClr val="accent3">
                  <a:tint val="5000"/>
                  <a:satMod val="250000"/>
                </a:schemeClr>
              </a:gs>
            </a:gsLst>
          </a:gradFill>
        </p:spPr>
        <p:style>
          <a:lnRef idx="1">
            <a:schemeClr val="accent3"/>
          </a:lnRef>
          <a:fillRef idx="2">
            <a:schemeClr val="accent3"/>
          </a:fillRef>
          <a:effectRef idx="1">
            <a:schemeClr val="accent3"/>
          </a:effectRef>
          <a:fontRef idx="minor">
            <a:schemeClr val="dk1"/>
          </a:fontRef>
        </p:style>
        <p:txBody>
          <a:bodyPr>
            <a:normAutofit fontScale="25000" lnSpcReduction="20000"/>
          </a:bodyPr>
          <a:lstStyle/>
          <a:p>
            <a:pPr algn="ctr">
              <a:lnSpc>
                <a:spcPct val="120000"/>
              </a:lnSpc>
              <a:defRPr/>
            </a:pPr>
            <a:r>
              <a:rPr lang="fr-FR" sz="11200" dirty="0" err="1" smtClean="0">
                <a:ln w="12700">
                  <a:gradFill>
                    <a:gsLst>
                      <a:gs pos="0">
                        <a:schemeClr val="accent1">
                          <a:tint val="66000"/>
                          <a:satMod val="160000"/>
                        </a:schemeClr>
                      </a:gs>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solid"/>
                </a:ln>
                <a:solidFill>
                  <a:schemeClr val="bg2">
                    <a:lumMod val="50000"/>
                  </a:schemeClr>
                </a:solidFill>
                <a:effectLst>
                  <a:outerShdw blurRad="41275" dist="20320" dir="1800000" algn="tl" rotWithShape="0">
                    <a:srgbClr val="000000">
                      <a:alpha val="40000"/>
                    </a:srgbClr>
                  </a:outerShdw>
                </a:effectLst>
              </a:rPr>
              <a:t>Sampling</a:t>
            </a:r>
            <a:r>
              <a:rPr lang="fr-FR" sz="11200" dirty="0" smtClean="0">
                <a:ln w="12700">
                  <a:gradFill>
                    <a:gsLst>
                      <a:gs pos="0">
                        <a:schemeClr val="accent1">
                          <a:tint val="66000"/>
                          <a:satMod val="160000"/>
                        </a:schemeClr>
                      </a:gs>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solid"/>
                </a:ln>
                <a:solidFill>
                  <a:schemeClr val="bg2">
                    <a:lumMod val="50000"/>
                  </a:schemeClr>
                </a:solidFill>
                <a:effectLst>
                  <a:outerShdw blurRad="41275" dist="20320" dir="1800000" algn="tl" rotWithShape="0">
                    <a:srgbClr val="000000">
                      <a:alpha val="40000"/>
                    </a:srgbClr>
                  </a:outerShdw>
                </a:effectLst>
              </a:rPr>
              <a:t> and Stratification of </a:t>
            </a:r>
            <a:r>
              <a:rPr lang="fr-FR" sz="11200" dirty="0" err="1" smtClean="0">
                <a:ln w="12700">
                  <a:gradFill>
                    <a:gsLst>
                      <a:gs pos="0">
                        <a:schemeClr val="accent1">
                          <a:tint val="66000"/>
                          <a:satMod val="160000"/>
                        </a:schemeClr>
                      </a:gs>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solid"/>
                </a:ln>
                <a:solidFill>
                  <a:schemeClr val="bg2">
                    <a:lumMod val="50000"/>
                  </a:schemeClr>
                </a:solidFill>
                <a:effectLst>
                  <a:outerShdw blurRad="41275" dist="20320" dir="1800000" algn="tl" rotWithShape="0">
                    <a:srgbClr val="000000">
                      <a:alpha val="40000"/>
                    </a:srgbClr>
                  </a:outerShdw>
                </a:effectLst>
              </a:rPr>
              <a:t>Informants</a:t>
            </a:r>
            <a:endParaRPr lang="fr-FR" sz="11200" dirty="0">
              <a:ln w="12700">
                <a:gradFill>
                  <a:gsLst>
                    <a:gs pos="0">
                      <a:schemeClr val="accent1">
                        <a:tint val="66000"/>
                        <a:satMod val="160000"/>
                      </a:schemeClr>
                    </a:gs>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solid"/>
              </a:ln>
              <a:solidFill>
                <a:schemeClr val="bg2">
                  <a:lumMod val="50000"/>
                </a:schemeClr>
              </a:solidFill>
              <a:effectLst>
                <a:outerShdw blurRad="41275" dist="20320" dir="1800000" algn="tl" rotWithShape="0">
                  <a:srgbClr val="000000">
                    <a:alpha val="40000"/>
                  </a:srgbClr>
                </a:outerShdw>
              </a:effectLst>
            </a:endParaRPr>
          </a:p>
        </p:txBody>
      </p:sp>
      <p:graphicFrame>
        <p:nvGraphicFramePr>
          <p:cNvPr id="4" name="Tableau 3"/>
          <p:cNvGraphicFramePr>
            <a:graphicFrameLocks noGrp="1"/>
          </p:cNvGraphicFramePr>
          <p:nvPr/>
        </p:nvGraphicFramePr>
        <p:xfrm>
          <a:off x="1357289" y="2214554"/>
          <a:ext cx="5715040" cy="3332032"/>
        </p:xfrm>
        <a:graphic>
          <a:graphicData uri="http://schemas.openxmlformats.org/drawingml/2006/table">
            <a:tbl>
              <a:tblPr/>
              <a:tblGrid>
                <a:gridCol w="2289048"/>
                <a:gridCol w="1712996"/>
                <a:gridCol w="1712996"/>
              </a:tblGrid>
              <a:tr h="1247458">
                <a:tc>
                  <a:txBody>
                    <a:bodyPr/>
                    <a:lstStyle/>
                    <a:p>
                      <a:pPr algn="ctr">
                        <a:lnSpc>
                          <a:spcPts val="2240"/>
                        </a:lnSpc>
                        <a:spcBef>
                          <a:spcPts val="470"/>
                        </a:spcBef>
                        <a:spcAft>
                          <a:spcPts val="0"/>
                        </a:spcAft>
                      </a:pPr>
                      <a:endParaRPr lang="en-US" sz="2400" spc="-25" dirty="0" smtClean="0">
                        <a:solidFill>
                          <a:srgbClr val="000000"/>
                        </a:solidFill>
                        <a:latin typeface="Times New Roman"/>
                        <a:ea typeface="Arial Unicode MS"/>
                        <a:cs typeface="Times New Roman"/>
                      </a:endParaRPr>
                    </a:p>
                    <a:p>
                      <a:pPr algn="ctr">
                        <a:lnSpc>
                          <a:spcPts val="2240"/>
                        </a:lnSpc>
                        <a:spcBef>
                          <a:spcPts val="470"/>
                        </a:spcBef>
                        <a:spcAft>
                          <a:spcPts val="0"/>
                        </a:spcAft>
                      </a:pPr>
                      <a:endParaRPr lang="en-US" sz="2400" spc="-25" dirty="0" smtClean="0">
                        <a:solidFill>
                          <a:srgbClr val="000000"/>
                        </a:solidFill>
                        <a:latin typeface="Times New Roman"/>
                        <a:ea typeface="Arial Unicode MS"/>
                        <a:cs typeface="Times New Roman"/>
                      </a:endParaRPr>
                    </a:p>
                    <a:p>
                      <a:pPr algn="ctr">
                        <a:lnSpc>
                          <a:spcPts val="2240"/>
                        </a:lnSpc>
                        <a:spcBef>
                          <a:spcPts val="470"/>
                        </a:spcBef>
                        <a:spcAft>
                          <a:spcPts val="0"/>
                        </a:spcAft>
                      </a:pPr>
                      <a:r>
                        <a:rPr lang="en-US" sz="2400" spc="-25" dirty="0" smtClean="0">
                          <a:solidFill>
                            <a:srgbClr val="000000"/>
                          </a:solidFill>
                          <a:latin typeface="Times New Roman"/>
                          <a:ea typeface="Arial Unicode MS"/>
                          <a:cs typeface="Times New Roman"/>
                        </a:rPr>
                        <a:t>Educational </a:t>
                      </a:r>
                      <a:r>
                        <a:rPr lang="en-US" sz="2400" spc="-25" dirty="0">
                          <a:solidFill>
                            <a:srgbClr val="000000"/>
                          </a:solidFill>
                          <a:latin typeface="Times New Roman"/>
                          <a:ea typeface="Arial Unicode MS"/>
                          <a:cs typeface="Times New Roman"/>
                        </a:rPr>
                        <a:t>level</a:t>
                      </a:r>
                      <a:endParaRPr lang="fr-FR"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40"/>
                        </a:lnSpc>
                        <a:spcBef>
                          <a:spcPts val="470"/>
                        </a:spcBef>
                        <a:spcAft>
                          <a:spcPts val="0"/>
                        </a:spcAft>
                      </a:pPr>
                      <a:endParaRPr lang="en-US" sz="2400" spc="-25" dirty="0" smtClean="0">
                        <a:solidFill>
                          <a:srgbClr val="000000"/>
                        </a:solidFill>
                        <a:latin typeface="Times New Roman"/>
                        <a:ea typeface="Arial Unicode MS"/>
                        <a:cs typeface="Times New Roman"/>
                      </a:endParaRPr>
                    </a:p>
                    <a:p>
                      <a:pPr algn="ctr">
                        <a:lnSpc>
                          <a:spcPts val="2240"/>
                        </a:lnSpc>
                        <a:spcBef>
                          <a:spcPts val="470"/>
                        </a:spcBef>
                        <a:spcAft>
                          <a:spcPts val="0"/>
                        </a:spcAft>
                      </a:pPr>
                      <a:endParaRPr lang="en-US" sz="2400" spc="-25" dirty="0" smtClean="0">
                        <a:solidFill>
                          <a:srgbClr val="000000"/>
                        </a:solidFill>
                        <a:latin typeface="Times New Roman"/>
                        <a:ea typeface="Arial Unicode MS"/>
                        <a:cs typeface="Times New Roman"/>
                      </a:endParaRPr>
                    </a:p>
                    <a:p>
                      <a:pPr algn="ctr">
                        <a:lnSpc>
                          <a:spcPts val="2240"/>
                        </a:lnSpc>
                        <a:spcBef>
                          <a:spcPts val="470"/>
                        </a:spcBef>
                        <a:spcAft>
                          <a:spcPts val="0"/>
                        </a:spcAft>
                      </a:pPr>
                      <a:r>
                        <a:rPr lang="en-US" sz="2400" spc="-25" dirty="0" smtClean="0">
                          <a:solidFill>
                            <a:srgbClr val="000000"/>
                          </a:solidFill>
                          <a:latin typeface="Times New Roman"/>
                          <a:ea typeface="Arial Unicode MS"/>
                          <a:cs typeface="Times New Roman"/>
                        </a:rPr>
                        <a:t>Male</a:t>
                      </a:r>
                      <a:endParaRPr lang="fr-FR"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2240"/>
                        </a:lnSpc>
                        <a:spcBef>
                          <a:spcPts val="470"/>
                        </a:spcBef>
                        <a:spcAft>
                          <a:spcPts val="0"/>
                        </a:spcAft>
                      </a:pPr>
                      <a:endParaRPr lang="en-US" sz="2400" spc="-25" dirty="0" smtClean="0">
                        <a:solidFill>
                          <a:srgbClr val="000000"/>
                        </a:solidFill>
                        <a:latin typeface="Times New Roman"/>
                        <a:ea typeface="Arial Unicode MS"/>
                        <a:cs typeface="Times New Roman"/>
                      </a:endParaRPr>
                    </a:p>
                    <a:p>
                      <a:pPr algn="just">
                        <a:lnSpc>
                          <a:spcPts val="2240"/>
                        </a:lnSpc>
                        <a:spcBef>
                          <a:spcPts val="470"/>
                        </a:spcBef>
                        <a:spcAft>
                          <a:spcPts val="0"/>
                        </a:spcAft>
                      </a:pPr>
                      <a:endParaRPr lang="en-US" sz="2400" spc="-25" dirty="0" smtClean="0">
                        <a:solidFill>
                          <a:srgbClr val="000000"/>
                        </a:solidFill>
                        <a:latin typeface="Times New Roman"/>
                        <a:ea typeface="Arial Unicode MS"/>
                        <a:cs typeface="Times New Roman"/>
                      </a:endParaRPr>
                    </a:p>
                    <a:p>
                      <a:pPr algn="ctr">
                        <a:lnSpc>
                          <a:spcPts val="2240"/>
                        </a:lnSpc>
                        <a:spcBef>
                          <a:spcPts val="470"/>
                        </a:spcBef>
                        <a:spcAft>
                          <a:spcPts val="0"/>
                        </a:spcAft>
                      </a:pPr>
                      <a:r>
                        <a:rPr lang="en-US" sz="2400" spc="-25" dirty="0" smtClean="0">
                          <a:solidFill>
                            <a:srgbClr val="000000"/>
                          </a:solidFill>
                          <a:latin typeface="Times New Roman"/>
                          <a:ea typeface="Arial Unicode MS"/>
                          <a:cs typeface="Times New Roman"/>
                        </a:rPr>
                        <a:t>Female</a:t>
                      </a:r>
                      <a:endParaRPr lang="fr-FR"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95681">
                <a:tc>
                  <a:txBody>
                    <a:bodyPr/>
                    <a:lstStyle/>
                    <a:p>
                      <a:pPr algn="ctr">
                        <a:lnSpc>
                          <a:spcPts val="2240"/>
                        </a:lnSpc>
                        <a:spcBef>
                          <a:spcPts val="470"/>
                        </a:spcBef>
                        <a:spcAft>
                          <a:spcPts val="0"/>
                        </a:spcAft>
                      </a:pPr>
                      <a:endParaRPr lang="en-US" sz="2400" spc="-25" dirty="0" smtClean="0">
                        <a:solidFill>
                          <a:srgbClr val="000000"/>
                        </a:solidFill>
                        <a:latin typeface="Times New Roman"/>
                        <a:ea typeface="Arial Unicode MS"/>
                        <a:cs typeface="Times New Roman"/>
                      </a:endParaRPr>
                    </a:p>
                    <a:p>
                      <a:pPr algn="ctr">
                        <a:lnSpc>
                          <a:spcPts val="2240"/>
                        </a:lnSpc>
                        <a:spcBef>
                          <a:spcPts val="470"/>
                        </a:spcBef>
                        <a:spcAft>
                          <a:spcPts val="0"/>
                        </a:spcAft>
                      </a:pPr>
                      <a:r>
                        <a:rPr lang="en-US" sz="2400" spc="-25" dirty="0" smtClean="0">
                          <a:solidFill>
                            <a:srgbClr val="000000"/>
                          </a:solidFill>
                          <a:latin typeface="Times New Roman"/>
                          <a:ea typeface="Arial Unicode MS"/>
                          <a:cs typeface="Times New Roman"/>
                        </a:rPr>
                        <a:t>Secondary  </a:t>
                      </a:r>
                      <a:endParaRPr lang="fr-FR"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40"/>
                        </a:lnSpc>
                        <a:spcBef>
                          <a:spcPts val="470"/>
                        </a:spcBef>
                        <a:spcAft>
                          <a:spcPts val="0"/>
                        </a:spcAft>
                      </a:pPr>
                      <a:endParaRPr lang="en-US" sz="2400" spc="-25" dirty="0" smtClean="0">
                        <a:solidFill>
                          <a:srgbClr val="000000"/>
                        </a:solidFill>
                        <a:latin typeface="Times New Roman"/>
                        <a:ea typeface="Arial Unicode MS"/>
                        <a:cs typeface="Times New Roman"/>
                      </a:endParaRPr>
                    </a:p>
                    <a:p>
                      <a:pPr algn="ctr">
                        <a:lnSpc>
                          <a:spcPts val="2240"/>
                        </a:lnSpc>
                        <a:spcBef>
                          <a:spcPts val="470"/>
                        </a:spcBef>
                        <a:spcAft>
                          <a:spcPts val="0"/>
                        </a:spcAft>
                      </a:pPr>
                      <a:r>
                        <a:rPr lang="en-US" sz="2400" spc="-25" dirty="0" smtClean="0">
                          <a:solidFill>
                            <a:srgbClr val="000000"/>
                          </a:solidFill>
                          <a:latin typeface="Times New Roman"/>
                          <a:ea typeface="Arial Unicode MS"/>
                          <a:cs typeface="Times New Roman"/>
                        </a:rPr>
                        <a:t>20</a:t>
                      </a:r>
                      <a:endParaRPr lang="fr-FR"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40"/>
                        </a:lnSpc>
                        <a:spcBef>
                          <a:spcPts val="470"/>
                        </a:spcBef>
                        <a:spcAft>
                          <a:spcPts val="0"/>
                        </a:spcAft>
                      </a:pPr>
                      <a:endParaRPr lang="en-US" sz="2400" spc="-25" dirty="0" smtClean="0">
                        <a:solidFill>
                          <a:srgbClr val="000000"/>
                        </a:solidFill>
                        <a:latin typeface="Times New Roman"/>
                        <a:ea typeface="Arial Unicode MS"/>
                        <a:cs typeface="Times New Roman"/>
                      </a:endParaRPr>
                    </a:p>
                    <a:p>
                      <a:pPr algn="ctr">
                        <a:lnSpc>
                          <a:spcPts val="2240"/>
                        </a:lnSpc>
                        <a:spcBef>
                          <a:spcPts val="470"/>
                        </a:spcBef>
                        <a:spcAft>
                          <a:spcPts val="0"/>
                        </a:spcAft>
                      </a:pPr>
                      <a:r>
                        <a:rPr lang="en-US" sz="2400" spc="-25" dirty="0" smtClean="0">
                          <a:solidFill>
                            <a:srgbClr val="000000"/>
                          </a:solidFill>
                          <a:latin typeface="Times New Roman"/>
                          <a:ea typeface="Arial Unicode MS"/>
                          <a:cs typeface="Times New Roman"/>
                        </a:rPr>
                        <a:t>20</a:t>
                      </a:r>
                      <a:endParaRPr lang="fr-FR"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88893">
                <a:tc>
                  <a:txBody>
                    <a:bodyPr/>
                    <a:lstStyle/>
                    <a:p>
                      <a:pPr algn="ctr">
                        <a:lnSpc>
                          <a:spcPts val="2240"/>
                        </a:lnSpc>
                        <a:spcBef>
                          <a:spcPts val="470"/>
                        </a:spcBef>
                        <a:spcAft>
                          <a:spcPts val="0"/>
                        </a:spcAft>
                      </a:pPr>
                      <a:endParaRPr lang="en-US" sz="2400" spc="-25" dirty="0" smtClean="0">
                        <a:solidFill>
                          <a:srgbClr val="000000"/>
                        </a:solidFill>
                        <a:latin typeface="Times New Roman"/>
                        <a:ea typeface="Arial Unicode MS"/>
                        <a:cs typeface="Times New Roman"/>
                      </a:endParaRPr>
                    </a:p>
                    <a:p>
                      <a:pPr algn="ctr">
                        <a:lnSpc>
                          <a:spcPts val="2240"/>
                        </a:lnSpc>
                        <a:spcBef>
                          <a:spcPts val="470"/>
                        </a:spcBef>
                        <a:spcAft>
                          <a:spcPts val="0"/>
                        </a:spcAft>
                      </a:pPr>
                      <a:r>
                        <a:rPr lang="en-US" sz="2400" spc="-25" dirty="0" smtClean="0">
                          <a:solidFill>
                            <a:srgbClr val="000000"/>
                          </a:solidFill>
                          <a:latin typeface="Times New Roman"/>
                          <a:ea typeface="Arial Unicode MS"/>
                          <a:cs typeface="Times New Roman"/>
                        </a:rPr>
                        <a:t>University </a:t>
                      </a:r>
                      <a:endParaRPr lang="fr-FR"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40"/>
                        </a:lnSpc>
                        <a:spcBef>
                          <a:spcPts val="470"/>
                        </a:spcBef>
                        <a:spcAft>
                          <a:spcPts val="0"/>
                        </a:spcAft>
                      </a:pPr>
                      <a:endParaRPr lang="en-US" sz="2400" spc="-25" dirty="0" smtClean="0">
                        <a:solidFill>
                          <a:srgbClr val="000000"/>
                        </a:solidFill>
                        <a:latin typeface="Times New Roman"/>
                        <a:ea typeface="Arial Unicode MS"/>
                        <a:cs typeface="Times New Roman"/>
                      </a:endParaRPr>
                    </a:p>
                    <a:p>
                      <a:pPr algn="ctr">
                        <a:lnSpc>
                          <a:spcPts val="2240"/>
                        </a:lnSpc>
                        <a:spcBef>
                          <a:spcPts val="470"/>
                        </a:spcBef>
                        <a:spcAft>
                          <a:spcPts val="0"/>
                        </a:spcAft>
                      </a:pPr>
                      <a:r>
                        <a:rPr lang="en-US" sz="2400" spc="-25" dirty="0" smtClean="0">
                          <a:solidFill>
                            <a:srgbClr val="000000"/>
                          </a:solidFill>
                          <a:latin typeface="Times New Roman"/>
                          <a:ea typeface="Arial Unicode MS"/>
                          <a:cs typeface="Times New Roman"/>
                        </a:rPr>
                        <a:t>20</a:t>
                      </a:r>
                      <a:endParaRPr lang="fr-FR"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40"/>
                        </a:lnSpc>
                        <a:spcBef>
                          <a:spcPts val="470"/>
                        </a:spcBef>
                        <a:spcAft>
                          <a:spcPts val="0"/>
                        </a:spcAft>
                      </a:pPr>
                      <a:endParaRPr lang="en-US" sz="2400" spc="-25" dirty="0" smtClean="0">
                        <a:solidFill>
                          <a:srgbClr val="000000"/>
                        </a:solidFill>
                        <a:latin typeface="Times New Roman"/>
                        <a:ea typeface="Arial Unicode MS"/>
                        <a:cs typeface="Times New Roman"/>
                      </a:endParaRPr>
                    </a:p>
                    <a:p>
                      <a:pPr algn="ctr">
                        <a:lnSpc>
                          <a:spcPts val="2240"/>
                        </a:lnSpc>
                        <a:spcBef>
                          <a:spcPts val="470"/>
                        </a:spcBef>
                        <a:spcAft>
                          <a:spcPts val="0"/>
                        </a:spcAft>
                      </a:pPr>
                      <a:r>
                        <a:rPr lang="en-US" sz="2400" spc="-25" dirty="0" smtClean="0">
                          <a:solidFill>
                            <a:srgbClr val="000000"/>
                          </a:solidFill>
                          <a:latin typeface="Times New Roman"/>
                          <a:ea typeface="Arial Unicode MS"/>
                          <a:cs typeface="Times New Roman"/>
                        </a:rPr>
                        <a:t>20</a:t>
                      </a:r>
                      <a:endParaRPr lang="fr-FR"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spd="slow">
    <p:pull dir="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ébit">
  <a:themeElements>
    <a:clrScheme name="Débit">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Débit">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Débit">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1477</TotalTime>
  <Words>1318</Words>
  <Application>Microsoft Office PowerPoint</Application>
  <PresentationFormat>Affichage à l'écran (4:3)</PresentationFormat>
  <Paragraphs>305</Paragraphs>
  <Slides>22</Slides>
  <Notes>1</Notes>
  <HiddenSlides>0</HiddenSlides>
  <MMClips>0</MMClips>
  <ScaleCrop>false</ScaleCrop>
  <HeadingPairs>
    <vt:vector size="4" baseType="variant">
      <vt:variant>
        <vt:lpstr>Thème</vt:lpstr>
      </vt:variant>
      <vt:variant>
        <vt:i4>1</vt:i4>
      </vt:variant>
      <vt:variant>
        <vt:lpstr>Titres des diapositives</vt:lpstr>
      </vt:variant>
      <vt:variant>
        <vt:i4>22</vt:i4>
      </vt:variant>
    </vt:vector>
  </HeadingPairs>
  <TitlesOfParts>
    <vt:vector size="23" baseType="lpstr">
      <vt:lpstr>Débit</vt:lpstr>
      <vt:lpstr>Diapositive 1</vt:lpstr>
      <vt:lpstr>Diapositive 2</vt:lpstr>
      <vt:lpstr>Diapositive 3</vt:lpstr>
      <vt:lpstr>Diapositive 4</vt:lpstr>
      <vt:lpstr>Diapositive 5</vt:lpstr>
      <vt:lpstr>Diapositive 6</vt:lpstr>
      <vt:lpstr>Diapositive 7</vt:lpstr>
      <vt:lpstr>        Field study based on both quantitative and qualitative methods with the ultimate goal of providing adequate answers to the set of questions addressed earlier. </vt:lpstr>
      <vt:lpstr>Diapositive 9</vt:lpstr>
      <vt:lpstr>         </vt:lpstr>
      <vt:lpstr>Diapositive 11</vt:lpstr>
      <vt:lpstr>Diapositive 12</vt:lpstr>
      <vt:lpstr>2) Age as a source of influence                           Adolescents Vs Adults’ Daily Speech</vt:lpstr>
      <vt:lpstr>Diapositive 14</vt:lpstr>
      <vt:lpstr>    Speakers in different face to face situational interactions, usually accommodate their speech depending on the address or addresses they are talking to. This means that language used with friends is quite different from the one used with members who do not belong to the same group. So, adolescent language also changes depending on the “we code” that relates the choice of language in in-group relations.</vt:lpstr>
      <vt:lpstr>Lexical Innovations’ Source</vt:lpstr>
      <vt:lpstr>Diapositive 17</vt:lpstr>
      <vt:lpstr>Diapositive 18</vt:lpstr>
      <vt:lpstr>Diapositive 19</vt:lpstr>
      <vt:lpstr>Diapositive 20</vt:lpstr>
      <vt:lpstr>Diapositive 21</vt:lpstr>
      <vt:lpstr>Diapositive 22</vt:lpstr>
    </vt:vector>
  </TitlesOfParts>
  <Company>Sweet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SWEET</dc:creator>
  <cp:lastModifiedBy>AH53232</cp:lastModifiedBy>
  <cp:revision>172</cp:revision>
  <dcterms:created xsi:type="dcterms:W3CDTF">2003-01-01T19:57:48Z</dcterms:created>
  <dcterms:modified xsi:type="dcterms:W3CDTF">2013-11-29T07:33:23Z</dcterms:modified>
</cp:coreProperties>
</file>