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B779E1-EEF5-4B9F-8509-050BAF05BC0A}" type="datetimeFigureOut">
              <a:rPr lang="fr-FR" smtClean="0"/>
              <a:pPr/>
              <a:t>27/11/2018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CD1077-EFC8-4776-B0A6-C434E463E9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Tm="5000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B779E1-EEF5-4B9F-8509-050BAF05BC0A}" type="datetimeFigureOut">
              <a:rPr lang="fr-FR" smtClean="0"/>
              <a:pPr/>
              <a:t>27/11/2018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D1077-EFC8-4776-B0A6-C434E463E9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Tm="5000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B779E1-EEF5-4B9F-8509-050BAF05BC0A}" type="datetimeFigureOut">
              <a:rPr lang="fr-FR" smtClean="0"/>
              <a:pPr/>
              <a:t>27/11/2018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D1077-EFC8-4776-B0A6-C434E463E9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Tm="5000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B779E1-EEF5-4B9F-8509-050BAF05BC0A}" type="datetimeFigureOut">
              <a:rPr lang="fr-FR" smtClean="0"/>
              <a:pPr/>
              <a:t>27/11/2018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D1077-EFC8-4776-B0A6-C434E463E91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  <p:transition advTm="5000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B779E1-EEF5-4B9F-8509-050BAF05BC0A}" type="datetimeFigureOut">
              <a:rPr lang="fr-FR" smtClean="0"/>
              <a:pPr/>
              <a:t>27/11/2018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D1077-EFC8-4776-B0A6-C434E463E91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5000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B779E1-EEF5-4B9F-8509-050BAF05BC0A}" type="datetimeFigureOut">
              <a:rPr lang="fr-FR" smtClean="0"/>
              <a:pPr/>
              <a:t>27/11/2018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D1077-EFC8-4776-B0A6-C434E463E91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5000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B779E1-EEF5-4B9F-8509-050BAF05BC0A}" type="datetimeFigureOut">
              <a:rPr lang="fr-FR" smtClean="0"/>
              <a:pPr/>
              <a:t>27/11/2018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D1077-EFC8-4776-B0A6-C434E463E9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5000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B779E1-EEF5-4B9F-8509-050BAF05BC0A}" type="datetimeFigureOut">
              <a:rPr lang="fr-FR" smtClean="0"/>
              <a:pPr/>
              <a:t>27/11/2018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D1077-EFC8-4776-B0A6-C434E463E91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5000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B779E1-EEF5-4B9F-8509-050BAF05BC0A}" type="datetimeFigureOut">
              <a:rPr lang="fr-FR" smtClean="0"/>
              <a:pPr/>
              <a:t>27/11/2018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D1077-EFC8-4776-B0A6-C434E463E9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advTm="5000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DB779E1-EEF5-4B9F-8509-050BAF05BC0A}" type="datetimeFigureOut">
              <a:rPr lang="fr-FR" smtClean="0"/>
              <a:pPr/>
              <a:t>27/11/2018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D1077-EFC8-4776-B0A6-C434E463E9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5000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B779E1-EEF5-4B9F-8509-050BAF05BC0A}" type="datetimeFigureOut">
              <a:rPr lang="fr-FR" smtClean="0"/>
              <a:pPr/>
              <a:t>27/11/2018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CD1077-EFC8-4776-B0A6-C434E463E91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5000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DB779E1-EEF5-4B9F-8509-050BAF05BC0A}" type="datetimeFigureOut">
              <a:rPr lang="fr-FR" smtClean="0"/>
              <a:pPr/>
              <a:t>27/11/2018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CD1077-EFC8-4776-B0A6-C434E463E91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5000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051720" y="764704"/>
            <a:ext cx="483209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ardvark Cafe" pitchFamily="2" charset="0"/>
                <a:ea typeface="Calibri" pitchFamily="34" charset="0"/>
                <a:cs typeface="Times New Roman" pitchFamily="18" charset="0"/>
              </a:rPr>
              <a:t>Colloque 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ardvark Cafe" pitchFamily="2" charset="0"/>
                <a:ea typeface="Calibri" pitchFamily="34" charset="0"/>
                <a:cs typeface="Times New Roman" pitchFamily="18" charset="0"/>
              </a:rPr>
              <a:t>Les 28 et 29 Novembre 2018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ardvark Cafe" pitchFamily="2" charset="0"/>
                <a:ea typeface="Calibri" pitchFamily="34" charset="0"/>
                <a:cs typeface="Tahoma" pitchFamily="34" charset="0"/>
              </a:rPr>
              <a:t>À l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ahoma" pitchFamily="34" charset="0"/>
              </a:rPr>
              <a:t>’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ardvark Cafe" pitchFamily="2" charset="0"/>
                <a:ea typeface="Calibri" pitchFamily="34" charset="0"/>
                <a:cs typeface="Tahoma" pitchFamily="34" charset="0"/>
              </a:rPr>
              <a:t>Universit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ahoma" pitchFamily="34" charset="0"/>
              </a:rPr>
              <a:t>é</a:t>
            </a:r>
            <a:r>
              <a:rPr kumimoji="0" lang="fr-F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ardvark Cafe" pitchFamily="2" charset="0"/>
                <a:ea typeface="Calibri" pitchFamily="34" charset="0"/>
                <a:cs typeface="Tahoma" pitchFamily="34" charset="0"/>
              </a:rPr>
              <a:t> Mouloud Mammeri - Tizi-Ouzou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503040" y="1988840"/>
            <a:ext cx="864096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« </a:t>
            </a:r>
            <a:r>
              <a:rPr kumimoji="0" lang="fr-FR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ardvark Cafe" pitchFamily="2" charset="0"/>
                <a:ea typeface="Calibri" pitchFamily="34" charset="0"/>
                <a:cs typeface="Arial" pitchFamily="34" charset="0"/>
              </a:rPr>
              <a:t>Vers une didactique des langues maternelles</a:t>
            </a:r>
            <a:r>
              <a:rPr kumimoji="0" lang="fr-FR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fr-FR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ardvark Cafe" pitchFamily="2" charset="0"/>
                <a:ea typeface="Calibri" pitchFamily="34" charset="0"/>
                <a:cs typeface="Arial" pitchFamily="34" charset="0"/>
              </a:rPr>
              <a:t>: quel impact sur l</a:t>
            </a:r>
            <a:r>
              <a:rPr kumimoji="0" lang="fr-FR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’</a:t>
            </a:r>
            <a:r>
              <a:rPr kumimoji="0" lang="fr-FR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ardvark Cafe" pitchFamily="2" charset="0"/>
                <a:ea typeface="Calibri" pitchFamily="34" charset="0"/>
                <a:cs typeface="Arial" pitchFamily="34" charset="0"/>
              </a:rPr>
              <a:t>enseignement de tamazight et sa promotion</a:t>
            </a:r>
            <a:r>
              <a:rPr kumimoji="0" lang="fr-FR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fr-FR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ardvark Cafe" pitchFamily="2" charset="0"/>
                <a:ea typeface="Calibri" pitchFamily="34" charset="0"/>
                <a:cs typeface="Arial" pitchFamily="34" charset="0"/>
              </a:rPr>
              <a:t>? Quel est le rôle du num</a:t>
            </a:r>
            <a:r>
              <a:rPr kumimoji="0" lang="fr-FR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fr-FR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ardvark Cafe" pitchFamily="2" charset="0"/>
                <a:ea typeface="Calibri" pitchFamily="34" charset="0"/>
                <a:cs typeface="Arial" pitchFamily="34" charset="0"/>
              </a:rPr>
              <a:t>rique pour favoriser sa diffusion</a:t>
            </a:r>
            <a:r>
              <a:rPr kumimoji="0" lang="fr-FR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fr-FR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ardvark Cafe" pitchFamily="2" charset="0"/>
                <a:ea typeface="Calibri" pitchFamily="34" charset="0"/>
                <a:cs typeface="Arial" pitchFamily="34" charset="0"/>
              </a:rPr>
              <a:t>?</a:t>
            </a:r>
            <a:r>
              <a:rPr kumimoji="0" lang="fr-FR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»</a:t>
            </a:r>
            <a:endParaRPr lang="fr-FR" sz="3000" b="1" dirty="0">
              <a:latin typeface="Calibri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5000" b="1" dirty="0" smtClean="0">
                <a:solidFill>
                  <a:srgbClr val="FF0000"/>
                </a:solidFill>
                <a:latin typeface="Copperplate Gothic Bold" pitchFamily="34" charset="0"/>
                <a:ea typeface="Calibri" pitchFamily="34" charset="0"/>
                <a:cs typeface="Arial" pitchFamily="34" charset="0"/>
              </a:rPr>
              <a:t>En hommage à </a:t>
            </a:r>
            <a:endParaRPr kumimoji="0" lang="fr-FR" sz="5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opperplate Gothic Bold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dirty="0">
              <a:latin typeface="Calibri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dirty="0">
              <a:latin typeface="Calibri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dirty="0">
              <a:latin typeface="Calibri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 advTm="5000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67744" y="4797152"/>
            <a:ext cx="57606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smtClean="0"/>
              <a:t>ⵎⵓⵀⴰⵏⴷ ⴰⴽⵍⵉ ⵀⴰⴷⴰⴷⵓ</a:t>
            </a:r>
            <a:endParaRPr lang="fr-FR" sz="36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764704"/>
            <a:ext cx="70961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861048"/>
            <a:ext cx="4256137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00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2636912"/>
            <a:ext cx="7772400" cy="1397713"/>
          </a:xfrm>
        </p:spPr>
        <p:txBody>
          <a:bodyPr>
            <a:normAutofit fontScale="90000"/>
          </a:bodyPr>
          <a:lstStyle/>
          <a:p>
            <a:r>
              <a:rPr lang="fr-FR" b="0" dirty="0" smtClean="0">
                <a:solidFill>
                  <a:schemeClr val="tx1"/>
                </a:solidFill>
                <a:latin typeface="Copperplate Gothic Bold" pitchFamily="34" charset="0"/>
              </a:rPr>
              <a:t>éminent linguiste, chercheur </a:t>
            </a:r>
            <a:r>
              <a:rPr lang="fr-FR" b="0" dirty="0" err="1" smtClean="0">
                <a:solidFill>
                  <a:schemeClr val="tx1"/>
                </a:solidFill>
                <a:latin typeface="Copperplate Gothic Bold" pitchFamily="34" charset="0"/>
              </a:rPr>
              <a:t>serieux</a:t>
            </a:r>
            <a:r>
              <a:rPr lang="fr-FR" b="0" dirty="0" smtClean="0">
                <a:solidFill>
                  <a:schemeClr val="tx1"/>
                </a:solidFill>
                <a:latin typeface="Copperplate Gothic Bold" pitchFamily="34" charset="0"/>
              </a:rPr>
              <a:t> </a:t>
            </a:r>
            <a:endParaRPr lang="fr-FR" dirty="0">
              <a:solidFill>
                <a:schemeClr val="tx1"/>
              </a:solidFill>
              <a:latin typeface="Copperplate Gothic Bold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95936" y="4005064"/>
            <a:ext cx="4676056" cy="1199704"/>
          </a:xfrm>
        </p:spPr>
        <p:txBody>
          <a:bodyPr/>
          <a:lstStyle/>
          <a:p>
            <a:r>
              <a:rPr lang="ar-DZ" sz="6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لساني متمكن وجاد </a:t>
            </a:r>
            <a:endParaRPr lang="ar-DZ" sz="6000" b="1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fr-FR" dirty="0"/>
          </a:p>
        </p:txBody>
      </p:sp>
      <p:pic>
        <p:nvPicPr>
          <p:cNvPr id="2050" name="Picture 2" descr="RÃ©sultat de recherche d'images pour &quot;mohand akli haddadou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04664"/>
            <a:ext cx="2016224" cy="20718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207784" y="5517232"/>
            <a:ext cx="661591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5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ardvark Cafe" pitchFamily="2" charset="0"/>
                <a:ea typeface="Calibri" pitchFamily="34" charset="0"/>
                <a:cs typeface="Times New Roman" pitchFamily="18" charset="0"/>
              </a:rPr>
              <a:t>Culture et langue Amazighs</a:t>
            </a:r>
            <a:endParaRPr kumimoji="0" lang="fr-FR" sz="5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0000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HADDADO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340768"/>
            <a:ext cx="4536504" cy="34563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449305" y="5517232"/>
            <a:ext cx="413286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5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ardvark Cafe" pitchFamily="2" charset="0"/>
                <a:ea typeface="Calibri" pitchFamily="34" charset="0"/>
                <a:cs typeface="Times New Roman" pitchFamily="18" charset="0"/>
              </a:rPr>
              <a:t>Repose en Paix </a:t>
            </a:r>
            <a:r>
              <a:rPr kumimoji="0" lang="fr-FR" sz="50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ardvark Cafe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5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ardvark Cafe" pitchFamily="2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5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0032" y="260648"/>
            <a:ext cx="23262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الراحل </a:t>
            </a:r>
            <a:r>
              <a:rPr lang="ar-DZ" sz="3200" dirty="0" err="1">
                <a:latin typeface="Arabic Typesetting" pitchFamily="66" charset="-78"/>
                <a:cs typeface="Arabic Typesetting" pitchFamily="66" charset="-78"/>
              </a:rPr>
              <a:t>محند</a:t>
            </a:r>
            <a:r>
              <a:rPr lang="ar-DZ" sz="3200" dirty="0">
                <a:latin typeface="Arabic Typesetting" pitchFamily="66" charset="-78"/>
                <a:cs typeface="Arabic Typesetting" pitchFamily="66" charset="-78"/>
              </a:rPr>
              <a:t> آكلي حدادو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71600" y="332656"/>
            <a:ext cx="352370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ardvark Cafe" pitchFamily="2" charset="0"/>
                <a:ea typeface="Calibri" pitchFamily="34" charset="0"/>
                <a:cs typeface="Times New Roman" pitchFamily="18" charset="0"/>
              </a:rPr>
              <a:t>Feu Md </a:t>
            </a:r>
            <a:r>
              <a:rPr kumimoji="0" lang="fr-FR" sz="2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ardvark Cafe" pitchFamily="2" charset="0"/>
                <a:ea typeface="Calibri" pitchFamily="34" charset="0"/>
                <a:cs typeface="Times New Roman" pitchFamily="18" charset="0"/>
              </a:rPr>
              <a:t>Akli</a:t>
            </a:r>
            <a:r>
              <a:rPr kumimoji="0" lang="fr-FR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ardvark Cafe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ardvark Cafe" pitchFamily="2" charset="0"/>
                <a:ea typeface="Calibri" pitchFamily="34" charset="0"/>
                <a:cs typeface="Times New Roman" pitchFamily="18" charset="0"/>
              </a:rPr>
              <a:t>HADDADOU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5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500" dirty="0" smtClean="0">
                <a:solidFill>
                  <a:srgbClr val="FF0000"/>
                </a:solidFill>
                <a:latin typeface="Copperplate Gothic Bold" pitchFamily="34" charset="0"/>
              </a:rPr>
              <a:t>Auteur de nombreux ouvrages…</a:t>
            </a:r>
            <a:endParaRPr lang="fr-FR" sz="3500" dirty="0">
              <a:solidFill>
                <a:srgbClr val="FF0000"/>
              </a:solidFill>
              <a:latin typeface="Copperplate Gothic Bold" pitchFamily="34" charset="0"/>
            </a:endParaRPr>
          </a:p>
        </p:txBody>
      </p:sp>
      <p:pic>
        <p:nvPicPr>
          <p:cNvPr id="1026" name="Picture 2" descr="C:\Users\DeLL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8"/>
            <a:ext cx="1800201" cy="2571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C:\Users\DeLL\Desktop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980728"/>
            <a:ext cx="1872208" cy="2592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C:\Users\DeLL\Desktop\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980728"/>
            <a:ext cx="1800200" cy="2592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9" name="Picture 5" descr="C:\Users\DeLL\Desktop\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980729"/>
            <a:ext cx="1853183" cy="2592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0" name="Picture 6" descr="C:\Users\DeLL\Desktop\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3789040"/>
            <a:ext cx="1800200" cy="2592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2" name="Picture 8" descr="C:\Users\DeLL\Desktop\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83768" y="3789040"/>
            <a:ext cx="1872208" cy="2592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3" name="Picture 9" descr="C:\Users\DeLL\Desktop\7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4008" y="3789040"/>
            <a:ext cx="1800200" cy="2590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4" name="Picture 10" descr="C:\Users\DeLL\Desktop\8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32240" y="3789040"/>
            <a:ext cx="1872233" cy="2592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Tm="5000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</TotalTime>
  <Words>45</Words>
  <Application>Microsoft Office PowerPoint</Application>
  <PresentationFormat>Affichage à l'écran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Rotonde</vt:lpstr>
      <vt:lpstr>Diapositive 1</vt:lpstr>
      <vt:lpstr>Diapositive 2</vt:lpstr>
      <vt:lpstr>éminent linguiste, chercheur serieux </vt:lpstr>
      <vt:lpstr>Diapositive 4</vt:lpstr>
      <vt:lpstr>Auteur de nombreux ouvrages…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DeLL</cp:lastModifiedBy>
  <cp:revision>13</cp:revision>
  <dcterms:created xsi:type="dcterms:W3CDTF">2018-11-25T13:21:38Z</dcterms:created>
  <dcterms:modified xsi:type="dcterms:W3CDTF">2018-11-27T10:09:04Z</dcterms:modified>
</cp:coreProperties>
</file>