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57" r:id="rId5"/>
    <p:sldId id="272" r:id="rId6"/>
    <p:sldId id="274" r:id="rId7"/>
    <p:sldId id="275" r:id="rId8"/>
    <p:sldId id="276" r:id="rId9"/>
    <p:sldId id="279" r:id="rId10"/>
    <p:sldId id="262" r:id="rId11"/>
    <p:sldId id="273" r:id="rId12"/>
    <p:sldId id="265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Terminologie médicale et juridique en tamazight : degré de précision et rôles des affixes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14510" y="3861048"/>
            <a:ext cx="6400800" cy="1470025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r"/>
            <a:r>
              <a:rPr lang="fr-F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Lydia GUERCHOUH</a:t>
            </a:r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Maitre de conférences</a:t>
            </a:r>
          </a:p>
          <a:p>
            <a:pPr algn="r"/>
            <a:r>
              <a:rPr lang="fr-F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Sara SI AMER</a:t>
            </a:r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Docteur en médecine, résidente en </a:t>
            </a:r>
          </a:p>
          <a:p>
            <a:pPr algn="r"/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diabétologie endocrinologie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6369072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1. Absence de familles terminologiques</a:t>
            </a:r>
            <a:br>
              <a:rPr lang="fr-FR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Racines différentes qui impliquent l’absence de tout morphème dérivationnel </a:t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Peau :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taglimt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Epiderme :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ticlemt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uglim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Derme :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tabtant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uglim</a:t>
            </a:r>
            <a:b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dirty="0"/>
            </a:b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B8DEF-E3B1-4CBF-A429-CC954A2FF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Manque de précision </a:t>
            </a: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246176EB-F2F7-4D81-A309-CD1133D02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8075239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9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543956" cy="6297634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2. Emploi excessif de la forme participiale</a:t>
            </a:r>
            <a:br>
              <a:rPr lang="fr-FR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- Emploi non justifié de la forme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participale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: asémantique et/ou asyntaxique </a:t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Tukksa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tughmas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yezgan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                              (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Timezga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 Extraction des dents permanentes)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Ceci implique le recul de l’emploi de la forme adjectivale dans la qualification ou de celle d’un affixe encore plus pratique</a:t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3. La surdétermination / Calque </a:t>
            </a: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3200" dirty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Perte du point de rattachement dans le syntagme</a:t>
            </a:r>
            <a:br>
              <a:rPr lang="fr-FR" sz="3200" dirty="0">
                <a:latin typeface="Times New Roman" pitchFamily="18" charset="0"/>
                <a:cs typeface="Times New Roman" pitchFamily="18" charset="0"/>
              </a:rPr>
            </a:br>
            <a:br>
              <a:rPr lang="fr-FR" sz="32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Asâettel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4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udawi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4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lfula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4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ugherri</a:t>
            </a:r>
            <a:r>
              <a:rPr lang="fr-FR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400" i="1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tcucay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4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tughmas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yezgan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Retadement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du soin de la carie de l’email des couronnes des dents permanentes)</a:t>
            </a:r>
            <a:br>
              <a:rPr lang="fr-FR" sz="1800" dirty="0">
                <a:latin typeface="Times New Roman" pitchFamily="18" charset="0"/>
                <a:cs typeface="Times New Roman" pitchFamily="18" charset="0"/>
              </a:rPr>
            </a:br>
            <a:br>
              <a:rPr lang="fr-FR" sz="18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Adawi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u="sng" dirty="0" err="1">
                <a:latin typeface="Times New Roman" pitchFamily="18" charset="0"/>
                <a:cs typeface="Times New Roman" pitchFamily="18" charset="0"/>
              </a:rPr>
              <a:t>iâettlen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tughmas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ufella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iqerrhen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4. Structure asyntaxique </a:t>
            </a:r>
            <a:br>
              <a:rPr lang="fr-FR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3600" dirty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Afehhar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ufella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icuffen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iqerrhen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(Gencive supérieure gonflée douloureuse)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Proposition : mise en valeur du thème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Acuffu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qerrihen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ufehhar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ufella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fr-FR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Tamettant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tughmas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Nécrose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des dents)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Tughmas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deffir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(Dents postérieures)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Proposition :     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Tughmas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tidfirin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tiverfiyin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Tughmas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yeddren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(Dents vivantes)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l"/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5. Emploi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innaproprié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des expressifs</a:t>
            </a:r>
            <a:br>
              <a:rPr lang="fr-FR" sz="4000" b="1" dirty="0"/>
            </a:br>
            <a:r>
              <a:rPr lang="fr-FR" b="1" dirty="0"/>
              <a:t> </a:t>
            </a:r>
            <a:br>
              <a:rPr lang="fr-FR" dirty="0"/>
            </a:b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Ceci implique la réduction de l’emploi des morphèmes dérivationnels qui réuni les familles de termes</a:t>
            </a:r>
            <a:br>
              <a:rPr lang="fr-FR" sz="3200" dirty="0">
                <a:latin typeface="Times New Roman" pitchFamily="18" charset="0"/>
                <a:cs typeface="Times New Roman" pitchFamily="18" charset="0"/>
              </a:rPr>
            </a:br>
            <a:br>
              <a:rPr lang="fr-FR" sz="3200" dirty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Tughmest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yettmimmiden</a:t>
            </a:r>
            <a:r>
              <a:rPr lang="fr-FR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(dent mobile)</a:t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Proposition  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Tughmest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tarurkidt</a:t>
            </a:r>
            <a:r>
              <a:rPr lang="fr-FR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Merci de votre attention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C31D13-3EEC-4C51-8E96-CA3FF36D9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31639"/>
            <a:ext cx="8352928" cy="6394722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b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avons constaté ici et là des « 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injections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timides d’affixes qui semblent prendre de plus en plus d’ampleur et qui, surtout, sont très bien reçus par les locuteurs kabylophones. Ceux-ci sont, d’ailleurs, repris et réutilisés dans d’autres contextes.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Nous avons pensé dégager un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 de procédés ou d’affixes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ou moins réguliers et à valeurs sémantiques stables favorisant l’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économie du langage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L’intérêt de ce type de paradigme est d’éviter la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disparité des unités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reliant chaque entité à un nouveau concept et l’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immotivation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complète ou partielle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accentuant l’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arbitrarité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signes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5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5772E-93DF-4F69-8634-9B6606D5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74638"/>
            <a:ext cx="8208912" cy="6322714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Problématique 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Dispose-t-on d’un paradigme d’affixes ou de procédés sémantique et/ou syntaxique permettant la création terminologique ?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Si  oui, à quelle fréquence et à quel degrés de régularité celui-ci est employé dans la terminologie médicale et juridique ?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Quel est l’impact de ce paradigme sur la néologie de spécialité ? 	 </a:t>
            </a:r>
          </a:p>
        </p:txBody>
      </p:sp>
    </p:spTree>
    <p:extLst>
      <p:ext uri="{BB962C8B-B14F-4D97-AF65-F5344CB8AC3E}">
        <p14:creationId xmlns:p14="http://schemas.microsoft.com/office/powerpoint/2010/main" val="123547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563" y="142852"/>
            <a:ext cx="8786874" cy="6715148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Bibliographie du domaine médical en tamazight:</a:t>
            </a:r>
            <a:br>
              <a:rPr lang="fr-FR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1954</a:t>
            </a:r>
            <a:r>
              <a:rPr lang="fr-FR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Ould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Mohand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Ali, 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Vocabulaire médical français kabyle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imprimerie officielle du gouvernement général de l’Algérie.</a:t>
            </a: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fr-FR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1957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Direction générale de l’action sociale, 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Manuel pratique de vocabulaire français-kabyle à l’usage du corps médical et paramédical en Algérie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Alger</a:t>
            </a: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1963</a:t>
            </a:r>
            <a:r>
              <a:rPr lang="fr-FR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Genevois Henri, 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 corps humain : les mots, les expressions N° 79, Fichier de document berbère,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Fort National, Alger</a:t>
            </a: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2003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Haddadou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M.A</a:t>
            </a:r>
            <a:r>
              <a:rPr lang="fr-FR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Amawal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teqbaylit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tfekka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umdan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Lexique kabyle du corps humain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HCA, Alger</a:t>
            </a: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Ben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Ramdane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M.Z</a:t>
            </a:r>
            <a:r>
              <a:rPr lang="fr-FR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Ighsan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teqbaylit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Vocabulaire kabyle de l’ostéologie et de l’orthopédie,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HCA, Alger</a:t>
            </a: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2012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Ben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Ramdane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M.Z,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Amawal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watanen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Lexique pratique de la pathologie : vocabulaire rubriques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index, HCA, Alger.</a:t>
            </a: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br>
              <a:rPr lang="fr-FR" sz="2000" dirty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Ben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Ramdane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M.Z,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Amawal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tughmas</a:t>
            </a:r>
            <a:r>
              <a:rPr lang="fr-FR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Glossaire des dents et de la dentisterie kabyle français.</a:t>
            </a:r>
            <a:r>
              <a:rPr lang="fr-FR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fr-FR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19C8A-0421-4813-B04B-69AFD21AC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Bibliographie du domaine juridique en tamazight:</a:t>
            </a:r>
            <a:br>
              <a:rPr lang="fr-FR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2014,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Ben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Ramdane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M.Z</a:t>
            </a:r>
            <a:r>
              <a:rPr lang="fr-FR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Amawal</a:t>
            </a:r>
            <a:r>
              <a:rPr lang="fr-FR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azerfan</a:t>
            </a:r>
            <a:r>
              <a:rPr lang="fr-FR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(lexique juridique),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HCA, Alger</a:t>
            </a:r>
            <a:br>
              <a:rPr lang="fr-FR" sz="4800" b="1" dirty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84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7F1D08-A3C4-43EF-9086-F6B3757D8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250706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Types d’affixes/procédés</a:t>
            </a:r>
            <a:b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Affixes/procédés expressifs	      		 Affixes grammaticaux</a:t>
            </a: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Plus nombreux 			         - Très rares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Valeurs sémantiques stables		         - Valeurs sémantiques variables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Lexique courant (ancien)		         - Néologie 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0E7BE736-F50C-456A-BD88-5D7067782CE0}"/>
              </a:ext>
            </a:extLst>
          </p:cNvPr>
          <p:cNvCxnSpPr/>
          <p:nvPr/>
        </p:nvCxnSpPr>
        <p:spPr>
          <a:xfrm flipH="1">
            <a:off x="1511660" y="1943831"/>
            <a:ext cx="2808312" cy="129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97662AF-689E-44F9-8027-1E287715B68D}"/>
              </a:ext>
            </a:extLst>
          </p:cNvPr>
          <p:cNvCxnSpPr>
            <a:cxnSpLocks/>
          </p:cNvCxnSpPr>
          <p:nvPr/>
        </p:nvCxnSpPr>
        <p:spPr>
          <a:xfrm>
            <a:off x="4319972" y="1943831"/>
            <a:ext cx="2880320" cy="129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36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FAAEAF-BF7A-4B0D-8621-C10D1140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94722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Affixes expressifs </a:t>
            </a:r>
            <a:b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affixes expressifs 	              Le redoublement</a:t>
            </a: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C » (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	       « </a:t>
            </a:r>
            <a:r>
              <a:rPr lang="fr-FR" sz="2000" dirty="0">
                <a:latin typeface="Amazigh tifinagh Masensen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(pré,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Redoublement partiel/complet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Taille	 		- Taille 			- Partie superficielle (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aqecrur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Imperfection  	                - Pathologie	                - Immaturité/incomplet </a:t>
            </a:r>
            <a:r>
              <a:rPr lang="fr-FR" sz="1800" dirty="0">
                <a:latin typeface="Amazigh tifinagh Yugurten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fr-FR" sz="1800" dirty="0" err="1">
                <a:latin typeface="Amazigh Times New Roman" panose="02020603050405020304" pitchFamily="18" charset="0"/>
                <a:cs typeface="Times New Roman" panose="02020603050405020304" pitchFamily="18" charset="0"/>
              </a:rPr>
              <a:t>ale$lu</a:t>
            </a:r>
            <a:r>
              <a:rPr lang="fr-FR" sz="1800" dirty="0">
                <a:latin typeface="Amazigh Times New Roman" panose="02020603050405020304" pitchFamily="18" charset="0"/>
                <a:cs typeface="Times New Roman" panose="02020603050405020304" pitchFamily="18" charset="0"/>
              </a:rPr>
              <a:t>$)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69CF74AA-C9BE-4711-9B14-DFBBF94B5E3D}"/>
              </a:ext>
            </a:extLst>
          </p:cNvPr>
          <p:cNvCxnSpPr/>
          <p:nvPr/>
        </p:nvCxnSpPr>
        <p:spPr>
          <a:xfrm flipH="1">
            <a:off x="2695974" y="1628800"/>
            <a:ext cx="1872208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2180667B-7C23-4B7D-9EEB-F30A1407DA55}"/>
              </a:ext>
            </a:extLst>
          </p:cNvPr>
          <p:cNvCxnSpPr>
            <a:cxnSpLocks/>
          </p:cNvCxnSpPr>
          <p:nvPr/>
        </p:nvCxnSpPr>
        <p:spPr>
          <a:xfrm>
            <a:off x="4572000" y="1628800"/>
            <a:ext cx="2088232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EA68DB2-54F6-43C2-8811-292A0ACACB18}"/>
              </a:ext>
            </a:extLst>
          </p:cNvPr>
          <p:cNvCxnSpPr/>
          <p:nvPr/>
        </p:nvCxnSpPr>
        <p:spPr>
          <a:xfrm flipH="1">
            <a:off x="971600" y="3068960"/>
            <a:ext cx="1728192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4BDC56FC-6888-499C-8FDA-DE5AAAFDB678}"/>
              </a:ext>
            </a:extLst>
          </p:cNvPr>
          <p:cNvCxnSpPr>
            <a:cxnSpLocks/>
          </p:cNvCxnSpPr>
          <p:nvPr/>
        </p:nvCxnSpPr>
        <p:spPr>
          <a:xfrm>
            <a:off x="2699792" y="3068960"/>
            <a:ext cx="1512168" cy="1188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B2B4BAF2-4787-424D-A451-A45EFF4E2742}"/>
              </a:ext>
            </a:extLst>
          </p:cNvPr>
          <p:cNvCxnSpPr>
            <a:cxnSpLocks/>
          </p:cNvCxnSpPr>
          <p:nvPr/>
        </p:nvCxnSpPr>
        <p:spPr>
          <a:xfrm>
            <a:off x="6680513" y="3068960"/>
            <a:ext cx="0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39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CCCBA3-689A-46AB-8193-6AD10567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250706"/>
          </a:xfrm>
        </p:spPr>
        <p:txBody>
          <a:bodyPr/>
          <a:lstStyle/>
          <a:p>
            <a:pPr algn="l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Affixes grammaticaux </a:t>
            </a:r>
            <a:b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400" b="1" dirty="0">
                <a:latin typeface="Amazigh Times New Roman" panose="02020603050405020304" pitchFamily="18" charset="0"/>
                <a:cs typeface="Times New Roman" panose="02020603050405020304" pitchFamily="18" charset="0"/>
              </a:rPr>
              <a:t>Ar		</a:t>
            </a:r>
            <a:r>
              <a:rPr lang="fr-FR" sz="2400" b="1" dirty="0" err="1">
                <a:latin typeface="Amazigh 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fr-FR" sz="2400" b="1" dirty="0">
                <a:latin typeface="Amazigh 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fr-FR" sz="2400" b="1" dirty="0" err="1">
                <a:latin typeface="Amazigh Times New Roman" panose="02020603050405020304" pitchFamily="18" charset="0"/>
                <a:cs typeface="Times New Roman" panose="02020603050405020304" pitchFamily="18" charset="0"/>
              </a:rPr>
              <a:t>Ddaw</a:t>
            </a:r>
            <a:r>
              <a:rPr lang="fr-FR" sz="2400" b="1" dirty="0">
                <a:latin typeface="Amazigh 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2400" b="1" dirty="0" err="1">
                <a:latin typeface="Amazigh Times New Roman" panose="02020603050405020304" pitchFamily="18" charset="0"/>
                <a:cs typeface="Times New Roman" panose="02020603050405020304" pitchFamily="18" charset="0"/>
              </a:rPr>
              <a:t>afel</a:t>
            </a:r>
            <a:r>
              <a:rPr lang="fr-FR" sz="2400" b="1" dirty="0">
                <a:latin typeface="Amazigh 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fr-FR" sz="2400" b="1" dirty="0" err="1">
                <a:latin typeface="Amazigh Times New Roman" panose="02020603050405020304" pitchFamily="18" charset="0"/>
                <a:cs typeface="Times New Roman" panose="02020603050405020304" pitchFamily="18" charset="0"/>
              </a:rPr>
              <a:t>Ayn</a:t>
            </a:r>
            <a:r>
              <a:rPr lang="fr-FR" sz="2400" b="1" dirty="0">
                <a:latin typeface="Amazigh 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2400" b="1" dirty="0" err="1">
                <a:latin typeface="Amazigh Times New Roman" panose="02020603050405020304" pitchFamily="18" charset="0"/>
                <a:cs typeface="Times New Roman" panose="02020603050405020304" pitchFamily="18" charset="0"/>
              </a:rPr>
              <a:t>aget</a:t>
            </a:r>
            <a:r>
              <a:rPr lang="fr-FR" sz="2400" b="1" dirty="0">
                <a:latin typeface="Amazigh Times New Roman" panose="02020603050405020304" pitchFamily="18" charset="0"/>
                <a:cs typeface="Times New Roman" panose="02020603050405020304" pitchFamily="18" charset="0"/>
              </a:rPr>
              <a:t>	    An$</a:t>
            </a:r>
            <a:br>
              <a:rPr lang="fr-FR" sz="2400" b="1" dirty="0">
                <a:latin typeface="Amazigh 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400" b="1" dirty="0">
                <a:latin typeface="Amazigh 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Anti/contre     sans/dépourvu	  sous/sur	         uni/poly	      </a:t>
            </a:r>
            <a:r>
              <a:rPr lang="fr-F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icide</a:t>
            </a:r>
            <a:b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0D6A9416-82D6-4265-96C2-1A181835CD59}"/>
              </a:ext>
            </a:extLst>
          </p:cNvPr>
          <p:cNvCxnSpPr/>
          <p:nvPr/>
        </p:nvCxnSpPr>
        <p:spPr>
          <a:xfrm flipH="1">
            <a:off x="827584" y="1916832"/>
            <a:ext cx="3744416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BD97C103-4A83-4317-AC0F-CB2E8BA297CC}"/>
              </a:ext>
            </a:extLst>
          </p:cNvPr>
          <p:cNvCxnSpPr/>
          <p:nvPr/>
        </p:nvCxnSpPr>
        <p:spPr>
          <a:xfrm flipH="1">
            <a:off x="2411760" y="1916832"/>
            <a:ext cx="2160240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7DC40B28-9EAE-4514-AEEA-A02AB4116FCE}"/>
              </a:ext>
            </a:extLst>
          </p:cNvPr>
          <p:cNvCxnSpPr/>
          <p:nvPr/>
        </p:nvCxnSpPr>
        <p:spPr>
          <a:xfrm>
            <a:off x="4572000" y="1916832"/>
            <a:ext cx="0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88BDEDD-825C-48C9-BF01-C7734C5A5233}"/>
              </a:ext>
            </a:extLst>
          </p:cNvPr>
          <p:cNvCxnSpPr/>
          <p:nvPr/>
        </p:nvCxnSpPr>
        <p:spPr>
          <a:xfrm>
            <a:off x="4572000" y="1916832"/>
            <a:ext cx="2160240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D5CE220-69DE-466E-9CD2-FC52501C3B1C}"/>
              </a:ext>
            </a:extLst>
          </p:cNvPr>
          <p:cNvCxnSpPr/>
          <p:nvPr/>
        </p:nvCxnSpPr>
        <p:spPr>
          <a:xfrm>
            <a:off x="4572000" y="1916832"/>
            <a:ext cx="3600400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56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5F9F6-1E89-4F9C-AB09-C33009186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L’impact de l’absence de paradigmes d’affixes</a:t>
            </a:r>
          </a:p>
        </p:txBody>
      </p:sp>
    </p:spTree>
    <p:extLst>
      <p:ext uri="{BB962C8B-B14F-4D97-AF65-F5344CB8AC3E}">
        <p14:creationId xmlns:p14="http://schemas.microsoft.com/office/powerpoint/2010/main" val="14869548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101</Words>
  <Application>Microsoft Office PowerPoint</Application>
  <PresentationFormat>Affichage à l'écran (4:3)</PresentationFormat>
  <Paragraphs>20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Amazigh tifinagh Masensen</vt:lpstr>
      <vt:lpstr>Amazigh tifinagh Yugurten</vt:lpstr>
      <vt:lpstr>Amazigh Times New Roman</vt:lpstr>
      <vt:lpstr>Arial</vt:lpstr>
      <vt:lpstr>Calibri</vt:lpstr>
      <vt:lpstr>Times New Roman</vt:lpstr>
      <vt:lpstr>Thème Office</vt:lpstr>
      <vt:lpstr>Terminologie médicale et juridique en tamazight : degré de précision et rôles des affixes</vt:lpstr>
      <vt:lpstr>Introduction  - Nous avons constaté ici et là des « injections » timides d’affixes qui semblent prendre de plus en plus d’ampleur et qui, surtout, sont très bien reçus par les locuteurs kabylophones. Ceux-ci sont, d’ailleurs, repris et réutilisés dans d’autres contextes.   - Nous avons pensé dégager un système de procédés ou d’affixes plus ou moins réguliers et à valeurs sémantiques stables favorisant l’économie du langage  - L’intérêt de ce type de paradigme est d’éviter la disparité des unités en reliant chaque entité à un nouveau concept et l’immotivation complète ou partielle accentuant l’arbitrarité des signes,  </vt:lpstr>
      <vt:lpstr>Problématique    Dispose-t-on d’un paradigme d’affixes ou de procédés sémantique et/ou syntaxique permettant la création terminologique ?   Si  oui, à quelle fréquence et à quel degrés de régularité celui-ci est employé dans la terminologie médicale et juridique ?   Quel est l’impact de ce paradigme sur la néologie de spécialité ?   </vt:lpstr>
      <vt:lpstr>Bibliographie du domaine médical en tamazight:  1. 1954, Ould Mohand Ali, Vocabulaire médical français kabyle, imprimerie officielle du gouvernement général de l’Algérie.  2. 1957, Direction générale de l’action sociale, Manuel pratique de vocabulaire français-kabyle à l’usage du corps médical et paramédical en Algérie, Alger  3. 1963, Genevois Henri, Le corps humain : les mots, les expressions N° 79, Fichier de document berbère, Fort National, Alger  4. 2003, Haddadou M.A. Amawal n teqbaylit n tfekka n umdan. Lexique kabyle du corps humain, HCA, Alger  5. 2010, Ben Ramdane M.Z. Ighsan s teqbaylit. Vocabulaire kabyle de l’ostéologie et de l’orthopédie, HCA, Alger  6. 2012, Ben Ramdane M.Z, Amawal n watanen. Lexique pratique de la pathologie : vocabulaire rubriques, index, HCA, Alger.  7. 2018, Ben Ramdane M.Z, Amawal n tughmas. Glossaire des dents et de la dentisterie kabyle français.   </vt:lpstr>
      <vt:lpstr>Bibliographie du domaine juridique en tamazight:  2014, Ben Ramdane M.Z. Amawal azerfan (lexique juridique), HCA, Alger </vt:lpstr>
      <vt:lpstr>                       Types d’affixes/procédés     Affixes/procédés expressifs          Affixes grammaticaux       - Plus nombreux             - Très rares      - Valeurs sémantiques stables           - Valeurs sémantiques variables      - Lexique courant (ancien)           - Néologie  </vt:lpstr>
      <vt:lpstr>   Affixes expressifs                  Les affixes expressifs                Le redoublement      « C » (inf, suf)         « i » (pré, inf)           Redoublement partiel/complet        - Taille    - Taille    - Partie superficielle (aqecrur)    - Imperfection                   - Pathologie                 - Immaturité/incomplet (ale$lu$)    </vt:lpstr>
      <vt:lpstr>                                      Affixes grammaticaux         Ar  War  Ddaw/afel       Ayn/aget     An$  Anti/contre     sans/dépourvu   sous/sur          uni/poly       icide  </vt:lpstr>
      <vt:lpstr>L’impact de l’absence de paradigmes d’affixes</vt:lpstr>
      <vt:lpstr>1. Absence de familles terminologiques  Racines différentes qui impliquent l’absence de tout morphème dérivationnel    Peau : taglimt   Epiderme : ticlemt n uglim   Derme : tabtant n uglim  </vt:lpstr>
      <vt:lpstr>2. Manque de précision                          </vt:lpstr>
      <vt:lpstr>2. Emploi excessif de la forme participiale   - Emploi non justifié de la forme participale  : asémantique et/ou asyntaxique   Tukksa n tughmas yezgan                               (Timezga) ( Extraction des dents permanentes)  Ceci implique le recul de l’emploi de la forme adjectivale dans la qualification ou de celle d’un affixe encore plus pratique </vt:lpstr>
      <vt:lpstr>3. La surdétermination / Calque   Perte du point de rattachement dans le syntagme  Asâettel n udawi n lfula n ugherri n tcucay n tughmas yezgan (Retadement du soin de la carie de l’email des couronnes des dents permanentes)  Adawi iâettlen n tughmas ufella iqerrhen </vt:lpstr>
      <vt:lpstr>4. Structure asyntaxique    Afehhar ufella icuffen iqerrhen   (Gencive supérieure gonflée douloureuse) Proposition : mise en valeur du thème  Acuffu qerrihen n ufehhar ufella                Tamettant n tughmas      (Nécrose des dents)     Tughmas n deffir   (Dents postérieures) Proposition :      Tughmas tidfirin/tiverfiyin     Tughmas yeddren (Dents vivantes)  </vt:lpstr>
      <vt:lpstr>5. Emploi innaproprié des expressifs   Ceci implique la réduction de l’emploi des morphèmes dérivationnels qui réuni les familles de termes    Tughmest yettmimmiden        (dent mobile) Proposition   Tughmest tarurkidt          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l’évolution de la terminologie médicale et biologique en tamazight (Kabyle)</dc:title>
  <dc:creator>lydia guerchouh</dc:creator>
  <cp:lastModifiedBy>L.GUERCHOUH</cp:lastModifiedBy>
  <cp:revision>46</cp:revision>
  <dcterms:created xsi:type="dcterms:W3CDTF">2018-10-12T06:58:09Z</dcterms:created>
  <dcterms:modified xsi:type="dcterms:W3CDTF">2019-12-02T09:18:50Z</dcterms:modified>
</cp:coreProperties>
</file>