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69" r:id="rId2"/>
    <p:sldId id="287" r:id="rId3"/>
    <p:sldId id="257" r:id="rId4"/>
    <p:sldId id="264" r:id="rId5"/>
    <p:sldId id="265" r:id="rId6"/>
    <p:sldId id="258" r:id="rId7"/>
    <p:sldId id="270" r:id="rId8"/>
    <p:sldId id="271" r:id="rId9"/>
    <p:sldId id="272" r:id="rId10"/>
    <p:sldId id="273" r:id="rId11"/>
    <p:sldId id="274" r:id="rId12"/>
    <p:sldId id="282" r:id="rId13"/>
    <p:sldId id="284" r:id="rId14"/>
    <p:sldId id="285" r:id="rId15"/>
    <p:sldId id="275" r:id="rId16"/>
    <p:sldId id="276" r:id="rId17"/>
    <p:sldId id="277" r:id="rId18"/>
    <p:sldId id="278" r:id="rId19"/>
    <p:sldId id="283" r:id="rId20"/>
    <p:sldId id="279" r:id="rId21"/>
    <p:sldId id="286"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B05A7FDF-E432-4AE8-8945-9C8674235820}">
          <p14:sldIdLst>
            <p14:sldId id="269"/>
            <p14:sldId id="287"/>
            <p14:sldId id="257"/>
            <p14:sldId id="264"/>
            <p14:sldId id="265"/>
            <p14:sldId id="258"/>
            <p14:sldId id="270"/>
          </p14:sldIdLst>
        </p14:section>
        <p14:section name="Section sans titre" id="{E66D0C24-9E10-4B24-9794-DE6F76DBFFCA}">
          <p14:sldIdLst>
            <p14:sldId id="271"/>
            <p14:sldId id="272"/>
            <p14:sldId id="273"/>
            <p14:sldId id="274"/>
            <p14:sldId id="282"/>
            <p14:sldId id="284"/>
            <p14:sldId id="285"/>
            <p14:sldId id="275"/>
            <p14:sldId id="276"/>
            <p14:sldId id="277"/>
            <p14:sldId id="278"/>
            <p14:sldId id="283"/>
            <p14:sldId id="279"/>
            <p14:sldId id="286"/>
            <p14:sldId id="28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30CA76-43FC-4FBD-B3A5-358F3529372F}" type="doc">
      <dgm:prSet loTypeId="urn:microsoft.com/office/officeart/2005/8/layout/vList2" loCatId="list" qsTypeId="urn:microsoft.com/office/officeart/2005/8/quickstyle/3d7" qsCatId="3D" csTypeId="urn:microsoft.com/office/officeart/2005/8/colors/accent1_1" csCatId="accent1" phldr="1"/>
      <dgm:spPr/>
      <dgm:t>
        <a:bodyPr/>
        <a:lstStyle/>
        <a:p>
          <a:endParaRPr lang="en-US"/>
        </a:p>
      </dgm:t>
    </dgm:pt>
    <dgm:pt modelId="{AEF674A5-05D7-4C8C-9B34-760711105B3B}">
      <dgm:prSet custT="1"/>
      <dgm:spPr/>
      <dgm:t>
        <a:bodyPr/>
        <a:lstStyle/>
        <a:p>
          <a:pPr algn="ctr" rtl="0"/>
          <a:r>
            <a:rPr lang="en-US" sz="4000" b="1" noProof="0" dirty="0" smtClean="0">
              <a:latin typeface="Times New Roman" panose="02020603050405020304" pitchFamily="18" charset="0"/>
              <a:cs typeface="Times New Roman" panose="02020603050405020304" pitchFamily="18" charset="0"/>
            </a:rPr>
            <a:t>Research Objectives </a:t>
          </a:r>
          <a:endParaRPr lang="en-US" sz="4000" b="1" noProof="0" dirty="0">
            <a:latin typeface="Times New Roman" panose="02020603050405020304" pitchFamily="18" charset="0"/>
            <a:cs typeface="Times New Roman" panose="02020603050405020304" pitchFamily="18" charset="0"/>
          </a:endParaRPr>
        </a:p>
      </dgm:t>
    </dgm:pt>
    <dgm:pt modelId="{AC946EFD-4653-440E-852B-B3A40BFFAABC}" type="parTrans" cxnId="{84D73B04-A87F-4D96-A840-0803AD45FFE3}">
      <dgm:prSet/>
      <dgm:spPr/>
      <dgm:t>
        <a:bodyPr/>
        <a:lstStyle/>
        <a:p>
          <a:endParaRPr lang="en-US"/>
        </a:p>
      </dgm:t>
    </dgm:pt>
    <dgm:pt modelId="{12C5431B-7F40-4255-92A3-A1116C80A04A}" type="sibTrans" cxnId="{84D73B04-A87F-4D96-A840-0803AD45FFE3}">
      <dgm:prSet/>
      <dgm:spPr/>
      <dgm:t>
        <a:bodyPr/>
        <a:lstStyle/>
        <a:p>
          <a:endParaRPr lang="en-US"/>
        </a:p>
      </dgm:t>
    </dgm:pt>
    <dgm:pt modelId="{711D7709-BDBA-4618-8435-27FD57E68099}" type="pres">
      <dgm:prSet presAssocID="{9030CA76-43FC-4FBD-B3A5-358F3529372F}" presName="linear" presStyleCnt="0">
        <dgm:presLayoutVars>
          <dgm:animLvl val="lvl"/>
          <dgm:resizeHandles val="exact"/>
        </dgm:presLayoutVars>
      </dgm:prSet>
      <dgm:spPr/>
      <dgm:t>
        <a:bodyPr/>
        <a:lstStyle/>
        <a:p>
          <a:endParaRPr lang="en-US"/>
        </a:p>
      </dgm:t>
    </dgm:pt>
    <dgm:pt modelId="{8CC48F99-DCEC-43E6-9D8C-ABF8F8426A33}" type="pres">
      <dgm:prSet presAssocID="{AEF674A5-05D7-4C8C-9B34-760711105B3B}" presName="parentText" presStyleLbl="node1" presStyleIdx="0" presStyleCnt="1">
        <dgm:presLayoutVars>
          <dgm:chMax val="0"/>
          <dgm:bulletEnabled val="1"/>
        </dgm:presLayoutVars>
      </dgm:prSet>
      <dgm:spPr/>
      <dgm:t>
        <a:bodyPr/>
        <a:lstStyle/>
        <a:p>
          <a:endParaRPr lang="en-US"/>
        </a:p>
      </dgm:t>
    </dgm:pt>
  </dgm:ptLst>
  <dgm:cxnLst>
    <dgm:cxn modelId="{591B0273-5ACF-4BAF-B3FC-2B22C9647E88}" type="presOf" srcId="{AEF674A5-05D7-4C8C-9B34-760711105B3B}" destId="{8CC48F99-DCEC-43E6-9D8C-ABF8F8426A33}" srcOrd="0" destOrd="0" presId="urn:microsoft.com/office/officeart/2005/8/layout/vList2"/>
    <dgm:cxn modelId="{8E47AC1E-AC4F-4C27-80F1-4A6B0D6A8B68}" type="presOf" srcId="{9030CA76-43FC-4FBD-B3A5-358F3529372F}" destId="{711D7709-BDBA-4618-8435-27FD57E68099}" srcOrd="0" destOrd="0" presId="urn:microsoft.com/office/officeart/2005/8/layout/vList2"/>
    <dgm:cxn modelId="{84D73B04-A87F-4D96-A840-0803AD45FFE3}" srcId="{9030CA76-43FC-4FBD-B3A5-358F3529372F}" destId="{AEF674A5-05D7-4C8C-9B34-760711105B3B}" srcOrd="0" destOrd="0" parTransId="{AC946EFD-4653-440E-852B-B3A40BFFAABC}" sibTransId="{12C5431B-7F40-4255-92A3-A1116C80A04A}"/>
    <dgm:cxn modelId="{E2EC3C4D-3E39-4AA0-B711-6AD57C3A3F65}" type="presParOf" srcId="{711D7709-BDBA-4618-8435-27FD57E68099}" destId="{8CC48F99-DCEC-43E6-9D8C-ABF8F8426A3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2E237A-E5A8-4F44-8342-2A4D2122B3FB}" type="doc">
      <dgm:prSet loTypeId="urn:microsoft.com/office/officeart/2005/8/layout/vList2" loCatId="list" qsTypeId="urn:microsoft.com/office/officeart/2005/8/quickstyle/3d7" qsCatId="3D" csTypeId="urn:microsoft.com/office/officeart/2005/8/colors/accent1_1" csCatId="accent1" phldr="1"/>
      <dgm:spPr/>
      <dgm:t>
        <a:bodyPr/>
        <a:lstStyle/>
        <a:p>
          <a:endParaRPr lang="en-US"/>
        </a:p>
      </dgm:t>
    </dgm:pt>
    <dgm:pt modelId="{A14CF617-14D2-49B5-81EC-409C4D1AEE1B}">
      <dgm:prSet custT="1"/>
      <dgm:spPr/>
      <dgm:t>
        <a:bodyPr/>
        <a:lstStyle/>
        <a:p>
          <a:pPr rtl="0"/>
          <a:r>
            <a:rPr lang="en-US" sz="4700" b="1" dirty="0" smtClean="0">
              <a:effectLst>
                <a:outerShdw blurRad="38100" dist="38100" dir="2700000" algn="tl">
                  <a:srgbClr val="000000">
                    <a:alpha val="43137"/>
                  </a:srgbClr>
                </a:outerShdw>
              </a:effectLst>
            </a:rPr>
            <a:t>	</a:t>
          </a:r>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Research Questions</a:t>
          </a:r>
          <a:endParaRPr lang="en-US" sz="47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8FD4B91A-771C-4090-ABFE-F7A5CC438E11}" type="parTrans" cxnId="{64145717-807C-40E2-B9B6-4BB706BB0512}">
      <dgm:prSet/>
      <dgm:spPr/>
      <dgm:t>
        <a:bodyPr/>
        <a:lstStyle/>
        <a:p>
          <a:endParaRPr lang="en-US"/>
        </a:p>
      </dgm:t>
    </dgm:pt>
    <dgm:pt modelId="{83C5B2B4-0C62-490D-B07B-AAD49015DA82}" type="sibTrans" cxnId="{64145717-807C-40E2-B9B6-4BB706BB0512}">
      <dgm:prSet/>
      <dgm:spPr/>
      <dgm:t>
        <a:bodyPr/>
        <a:lstStyle/>
        <a:p>
          <a:endParaRPr lang="en-US"/>
        </a:p>
      </dgm:t>
    </dgm:pt>
    <dgm:pt modelId="{B473B80C-22D0-47BC-9537-E8893D9577CD}" type="pres">
      <dgm:prSet presAssocID="{742E237A-E5A8-4F44-8342-2A4D2122B3FB}" presName="linear" presStyleCnt="0">
        <dgm:presLayoutVars>
          <dgm:animLvl val="lvl"/>
          <dgm:resizeHandles val="exact"/>
        </dgm:presLayoutVars>
      </dgm:prSet>
      <dgm:spPr/>
      <dgm:t>
        <a:bodyPr/>
        <a:lstStyle/>
        <a:p>
          <a:endParaRPr lang="en-US"/>
        </a:p>
      </dgm:t>
    </dgm:pt>
    <dgm:pt modelId="{2FA64A70-10DC-4912-8EC7-FACBA12B54FC}" type="pres">
      <dgm:prSet presAssocID="{A14CF617-14D2-49B5-81EC-409C4D1AEE1B}" presName="parentText" presStyleLbl="node1" presStyleIdx="0" presStyleCnt="1">
        <dgm:presLayoutVars>
          <dgm:chMax val="0"/>
          <dgm:bulletEnabled val="1"/>
        </dgm:presLayoutVars>
      </dgm:prSet>
      <dgm:spPr/>
      <dgm:t>
        <a:bodyPr/>
        <a:lstStyle/>
        <a:p>
          <a:endParaRPr lang="en-US"/>
        </a:p>
      </dgm:t>
    </dgm:pt>
  </dgm:ptLst>
  <dgm:cxnLst>
    <dgm:cxn modelId="{64145717-807C-40E2-B9B6-4BB706BB0512}" srcId="{742E237A-E5A8-4F44-8342-2A4D2122B3FB}" destId="{A14CF617-14D2-49B5-81EC-409C4D1AEE1B}" srcOrd="0" destOrd="0" parTransId="{8FD4B91A-771C-4090-ABFE-F7A5CC438E11}" sibTransId="{83C5B2B4-0C62-490D-B07B-AAD49015DA82}"/>
    <dgm:cxn modelId="{E5D9FA50-B415-4D2F-AAEE-D8289250CF15}" type="presOf" srcId="{742E237A-E5A8-4F44-8342-2A4D2122B3FB}" destId="{B473B80C-22D0-47BC-9537-E8893D9577CD}" srcOrd="0" destOrd="0" presId="urn:microsoft.com/office/officeart/2005/8/layout/vList2"/>
    <dgm:cxn modelId="{1674D6DD-1B4B-4B24-9312-4A73F5FEFF0D}" type="presOf" srcId="{A14CF617-14D2-49B5-81EC-409C4D1AEE1B}" destId="{2FA64A70-10DC-4912-8EC7-FACBA12B54FC}" srcOrd="0" destOrd="0" presId="urn:microsoft.com/office/officeart/2005/8/layout/vList2"/>
    <dgm:cxn modelId="{B69BA7C9-CFCF-4256-9A21-20DDE075955D}" type="presParOf" srcId="{B473B80C-22D0-47BC-9537-E8893D9577CD}" destId="{2FA64A70-10DC-4912-8EC7-FACBA12B54FC}"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C8F8F9-EDAC-463C-AC37-9A676879A511}" type="doc">
      <dgm:prSet loTypeId="urn:microsoft.com/office/officeart/2005/8/layout/vList2" loCatId="list" qsTypeId="urn:microsoft.com/office/officeart/2005/8/quickstyle/3d7" qsCatId="3D" csTypeId="urn:microsoft.com/office/officeart/2005/8/colors/accent1_1" csCatId="accent1" phldr="1"/>
      <dgm:spPr/>
      <dgm:t>
        <a:bodyPr/>
        <a:lstStyle/>
        <a:p>
          <a:endParaRPr lang="en-US"/>
        </a:p>
      </dgm:t>
    </dgm:pt>
    <dgm:pt modelId="{21A79886-76E3-4981-BE5B-E54890E0F902}">
      <dgm:prSet custT="1"/>
      <dgm:spPr/>
      <dgm:t>
        <a:bodyPr/>
        <a:lstStyle/>
        <a:p>
          <a:pPr algn="ctr" rtl="0"/>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Research Hypotheses</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gm:t>
    </dgm:pt>
    <dgm:pt modelId="{47F79522-F0D1-4ECE-8D30-CEF8C01F6EAF}" type="parTrans" cxnId="{E6BA9205-6D29-4B0B-BBB9-C8358F73FC50}">
      <dgm:prSet/>
      <dgm:spPr/>
      <dgm:t>
        <a:bodyPr/>
        <a:lstStyle/>
        <a:p>
          <a:endParaRPr lang="en-US"/>
        </a:p>
      </dgm:t>
    </dgm:pt>
    <dgm:pt modelId="{43851774-1E75-4883-B5F5-18583C55705C}" type="sibTrans" cxnId="{E6BA9205-6D29-4B0B-BBB9-C8358F73FC50}">
      <dgm:prSet/>
      <dgm:spPr/>
      <dgm:t>
        <a:bodyPr/>
        <a:lstStyle/>
        <a:p>
          <a:endParaRPr lang="en-US"/>
        </a:p>
      </dgm:t>
    </dgm:pt>
    <dgm:pt modelId="{0187AA18-8E6D-49D3-85BA-6ABDD4490D55}" type="pres">
      <dgm:prSet presAssocID="{2AC8F8F9-EDAC-463C-AC37-9A676879A511}" presName="linear" presStyleCnt="0">
        <dgm:presLayoutVars>
          <dgm:animLvl val="lvl"/>
          <dgm:resizeHandles val="exact"/>
        </dgm:presLayoutVars>
      </dgm:prSet>
      <dgm:spPr/>
      <dgm:t>
        <a:bodyPr/>
        <a:lstStyle/>
        <a:p>
          <a:endParaRPr lang="en-US"/>
        </a:p>
      </dgm:t>
    </dgm:pt>
    <dgm:pt modelId="{388112AF-8E4D-409E-BFB0-8D6460402DE2}" type="pres">
      <dgm:prSet presAssocID="{21A79886-76E3-4981-BE5B-E54890E0F902}" presName="parentText" presStyleLbl="node1" presStyleIdx="0" presStyleCnt="1">
        <dgm:presLayoutVars>
          <dgm:chMax val="0"/>
          <dgm:bulletEnabled val="1"/>
        </dgm:presLayoutVars>
      </dgm:prSet>
      <dgm:spPr/>
      <dgm:t>
        <a:bodyPr/>
        <a:lstStyle/>
        <a:p>
          <a:endParaRPr lang="en-US"/>
        </a:p>
      </dgm:t>
    </dgm:pt>
  </dgm:ptLst>
  <dgm:cxnLst>
    <dgm:cxn modelId="{E6BA9205-6D29-4B0B-BBB9-C8358F73FC50}" srcId="{2AC8F8F9-EDAC-463C-AC37-9A676879A511}" destId="{21A79886-76E3-4981-BE5B-E54890E0F902}" srcOrd="0" destOrd="0" parTransId="{47F79522-F0D1-4ECE-8D30-CEF8C01F6EAF}" sibTransId="{43851774-1E75-4883-B5F5-18583C55705C}"/>
    <dgm:cxn modelId="{6F5700D5-032F-4313-BE96-03B72C467476}" type="presOf" srcId="{21A79886-76E3-4981-BE5B-E54890E0F902}" destId="{388112AF-8E4D-409E-BFB0-8D6460402DE2}" srcOrd="0" destOrd="0" presId="urn:microsoft.com/office/officeart/2005/8/layout/vList2"/>
    <dgm:cxn modelId="{0C713998-148C-4931-B0D0-19C4383FA831}" type="presOf" srcId="{2AC8F8F9-EDAC-463C-AC37-9A676879A511}" destId="{0187AA18-8E6D-49D3-85BA-6ABDD4490D55}" srcOrd="0" destOrd="0" presId="urn:microsoft.com/office/officeart/2005/8/layout/vList2"/>
    <dgm:cxn modelId="{2CB030CE-EDA6-4F09-B600-8A44308C82B5}" type="presParOf" srcId="{0187AA18-8E6D-49D3-85BA-6ABDD4490D55}" destId="{388112AF-8E4D-409E-BFB0-8D6460402DE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15C6AF-3EB1-48DA-AA8D-9E4715D1D3A5}" type="doc">
      <dgm:prSet loTypeId="urn:microsoft.com/office/officeart/2005/8/layout/vList2" loCatId="list" qsTypeId="urn:microsoft.com/office/officeart/2005/8/quickstyle/3d7" qsCatId="3D" csTypeId="urn:microsoft.com/office/officeart/2005/8/colors/accent4_1" csCatId="accent4" phldr="1"/>
      <dgm:spPr/>
      <dgm:t>
        <a:bodyPr/>
        <a:lstStyle/>
        <a:p>
          <a:endParaRPr lang="en-US"/>
        </a:p>
      </dgm:t>
    </dgm:pt>
    <dgm:pt modelId="{B3ED8499-63D7-49CB-9C38-334B097742F7}">
      <dgm:prSet custT="1"/>
      <dgm:spPr/>
      <dgm:t>
        <a:bodyPr/>
        <a:lstStyle/>
        <a:p>
          <a:pPr algn="ctr" rtl="0"/>
          <a:r>
            <a:rPr lang="en-US" sz="4000" b="1" dirty="0" smtClean="0">
              <a:latin typeface="Times New Roman" panose="02020603050405020304" pitchFamily="18" charset="0"/>
              <a:cs typeface="Times New Roman" panose="02020603050405020304" pitchFamily="18" charset="0"/>
            </a:rPr>
            <a:t>Research Methodology and Design</a:t>
          </a:r>
          <a:endParaRPr lang="en-US" sz="4000" b="1" dirty="0">
            <a:latin typeface="Times New Roman" panose="02020603050405020304" pitchFamily="18" charset="0"/>
            <a:cs typeface="Times New Roman" panose="02020603050405020304" pitchFamily="18" charset="0"/>
          </a:endParaRPr>
        </a:p>
      </dgm:t>
    </dgm:pt>
    <dgm:pt modelId="{91D52FFD-3399-4CCB-8DDB-8D499A205CCE}" type="parTrans" cxnId="{09C2F174-F75B-42FF-8F0B-24D594A46415}">
      <dgm:prSet/>
      <dgm:spPr/>
      <dgm:t>
        <a:bodyPr/>
        <a:lstStyle/>
        <a:p>
          <a:endParaRPr lang="en-US"/>
        </a:p>
      </dgm:t>
    </dgm:pt>
    <dgm:pt modelId="{89BF35F0-681C-4785-AB53-A2C856A14C22}" type="sibTrans" cxnId="{09C2F174-F75B-42FF-8F0B-24D594A46415}">
      <dgm:prSet/>
      <dgm:spPr/>
      <dgm:t>
        <a:bodyPr/>
        <a:lstStyle/>
        <a:p>
          <a:endParaRPr lang="en-US"/>
        </a:p>
      </dgm:t>
    </dgm:pt>
    <dgm:pt modelId="{C95998A3-FCD0-4450-86F2-8F264EFF04F2}" type="pres">
      <dgm:prSet presAssocID="{0315C6AF-3EB1-48DA-AA8D-9E4715D1D3A5}" presName="linear" presStyleCnt="0">
        <dgm:presLayoutVars>
          <dgm:animLvl val="lvl"/>
          <dgm:resizeHandles val="exact"/>
        </dgm:presLayoutVars>
      </dgm:prSet>
      <dgm:spPr/>
      <dgm:t>
        <a:bodyPr/>
        <a:lstStyle/>
        <a:p>
          <a:endParaRPr lang="en-US"/>
        </a:p>
      </dgm:t>
    </dgm:pt>
    <dgm:pt modelId="{E24AC383-C57F-4F20-8B74-96AE8227CD97}" type="pres">
      <dgm:prSet presAssocID="{B3ED8499-63D7-49CB-9C38-334B097742F7}" presName="parentText" presStyleLbl="node1" presStyleIdx="0" presStyleCnt="1" custLinFactNeighborX="-720" custLinFactNeighborY="-46050">
        <dgm:presLayoutVars>
          <dgm:chMax val="0"/>
          <dgm:bulletEnabled val="1"/>
        </dgm:presLayoutVars>
      </dgm:prSet>
      <dgm:spPr/>
      <dgm:t>
        <a:bodyPr/>
        <a:lstStyle/>
        <a:p>
          <a:endParaRPr lang="en-US"/>
        </a:p>
      </dgm:t>
    </dgm:pt>
  </dgm:ptLst>
  <dgm:cxnLst>
    <dgm:cxn modelId="{09C2F174-F75B-42FF-8F0B-24D594A46415}" srcId="{0315C6AF-3EB1-48DA-AA8D-9E4715D1D3A5}" destId="{B3ED8499-63D7-49CB-9C38-334B097742F7}" srcOrd="0" destOrd="0" parTransId="{91D52FFD-3399-4CCB-8DDB-8D499A205CCE}" sibTransId="{89BF35F0-681C-4785-AB53-A2C856A14C22}"/>
    <dgm:cxn modelId="{0ADA2D3D-DDDB-43FE-8CED-C5CA0D525F44}" type="presOf" srcId="{0315C6AF-3EB1-48DA-AA8D-9E4715D1D3A5}" destId="{C95998A3-FCD0-4450-86F2-8F264EFF04F2}" srcOrd="0" destOrd="0" presId="urn:microsoft.com/office/officeart/2005/8/layout/vList2"/>
    <dgm:cxn modelId="{742BE4C6-8203-4E6E-9879-18E13CD2B9EF}" type="presOf" srcId="{B3ED8499-63D7-49CB-9C38-334B097742F7}" destId="{E24AC383-C57F-4F20-8B74-96AE8227CD97}" srcOrd="0" destOrd="0" presId="urn:microsoft.com/office/officeart/2005/8/layout/vList2"/>
    <dgm:cxn modelId="{EB444B8B-3EFA-491B-B485-7F8FE0AB259E}" type="presParOf" srcId="{C95998A3-FCD0-4450-86F2-8F264EFF04F2}" destId="{E24AC383-C57F-4F20-8B74-96AE8227CD9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C48F99-DCEC-43E6-9D8C-ABF8F8426A33}">
      <dsp:nvSpPr>
        <dsp:cNvPr id="0" name=""/>
        <dsp:cNvSpPr/>
      </dsp:nvSpPr>
      <dsp:spPr>
        <a:xfrm>
          <a:off x="0" y="539"/>
          <a:ext cx="8229600" cy="1141920"/>
        </a:xfrm>
        <a:prstGeom prst="round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kern="1200" noProof="0" dirty="0" smtClean="0">
              <a:latin typeface="Times New Roman" panose="02020603050405020304" pitchFamily="18" charset="0"/>
              <a:cs typeface="Times New Roman" panose="02020603050405020304" pitchFamily="18" charset="0"/>
            </a:rPr>
            <a:t>Research Objectives </a:t>
          </a:r>
          <a:endParaRPr lang="en-US" sz="4000" b="1" kern="1200" noProof="0" dirty="0">
            <a:latin typeface="Times New Roman" panose="02020603050405020304" pitchFamily="18" charset="0"/>
            <a:cs typeface="Times New Roman" panose="02020603050405020304" pitchFamily="18" charset="0"/>
          </a:endParaRPr>
        </a:p>
      </dsp:txBody>
      <dsp:txXfrm>
        <a:off x="55744" y="56283"/>
        <a:ext cx="8118112" cy="10304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A64A70-10DC-4912-8EC7-FACBA12B54FC}">
      <dsp:nvSpPr>
        <dsp:cNvPr id="0" name=""/>
        <dsp:cNvSpPr/>
      </dsp:nvSpPr>
      <dsp:spPr>
        <a:xfrm>
          <a:off x="0" y="439"/>
          <a:ext cx="8229600" cy="1142121"/>
        </a:xfrm>
        <a:prstGeom prst="round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en-US" sz="4700" b="1" kern="1200" dirty="0" smtClean="0">
              <a:effectLst>
                <a:outerShdw blurRad="38100" dist="38100" dir="2700000" algn="tl">
                  <a:srgbClr val="000000">
                    <a:alpha val="43137"/>
                  </a:srgbClr>
                </a:outerShdw>
              </a:effectLst>
            </a:rPr>
            <a:t>	</a:t>
          </a:r>
          <a:r>
            <a:rPr lang="en-US" sz="4000" b="1" kern="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Research Questions</a:t>
          </a:r>
          <a:endParaRPr lang="en-US" sz="4700" b="1"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55754" y="56193"/>
        <a:ext cx="8118092" cy="10306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112AF-8E4D-409E-BFB0-8D6460402DE2}">
      <dsp:nvSpPr>
        <dsp:cNvPr id="0" name=""/>
        <dsp:cNvSpPr/>
      </dsp:nvSpPr>
      <dsp:spPr>
        <a:xfrm>
          <a:off x="0" y="539"/>
          <a:ext cx="8229600" cy="1141920"/>
        </a:xfrm>
        <a:prstGeom prst="round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kern="12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Research Hypotheses</a:t>
          </a:r>
          <a:endParaRPr lang="en-US" sz="4000" b="1"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dsp:txBody>
      <dsp:txXfrm>
        <a:off x="55744" y="56283"/>
        <a:ext cx="8118112" cy="10304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AC383-C57F-4F20-8B74-96AE8227CD97}">
      <dsp:nvSpPr>
        <dsp:cNvPr id="0" name=""/>
        <dsp:cNvSpPr/>
      </dsp:nvSpPr>
      <dsp:spPr>
        <a:xfrm>
          <a:off x="0" y="0"/>
          <a:ext cx="8229600" cy="1216800"/>
        </a:xfrm>
        <a:prstGeom prst="round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kern="1200" dirty="0" smtClean="0">
              <a:latin typeface="Times New Roman" panose="02020603050405020304" pitchFamily="18" charset="0"/>
              <a:cs typeface="Times New Roman" panose="02020603050405020304" pitchFamily="18" charset="0"/>
            </a:rPr>
            <a:t>Research Methodology and Design</a:t>
          </a:r>
          <a:endParaRPr lang="en-US" sz="4000" b="1" kern="1200" dirty="0">
            <a:latin typeface="Times New Roman" panose="02020603050405020304" pitchFamily="18" charset="0"/>
            <a:cs typeface="Times New Roman" panose="02020603050405020304" pitchFamily="18" charset="0"/>
          </a:endParaRPr>
        </a:p>
      </dsp:txBody>
      <dsp:txXfrm>
        <a:off x="59399" y="59399"/>
        <a:ext cx="8110802"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E944C7-1D5B-49A1-9431-094113E78FB1}" type="datetimeFigureOut">
              <a:rPr lang="en-US" smtClean="0"/>
              <a:t>12/2/2019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0BD907-743B-46D4-9F85-B35D6DC0565F}" type="slidenum">
              <a:rPr lang="en-US" smtClean="0"/>
              <a:t>‹N°›</a:t>
            </a:fld>
            <a:endParaRPr lang="en-US"/>
          </a:p>
        </p:txBody>
      </p:sp>
    </p:spTree>
    <p:extLst>
      <p:ext uri="{BB962C8B-B14F-4D97-AF65-F5344CB8AC3E}">
        <p14:creationId xmlns:p14="http://schemas.microsoft.com/office/powerpoint/2010/main" val="1840698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0BD907-743B-46D4-9F85-B35D6DC0565F}" type="slidenum">
              <a:rPr lang="en-US" smtClean="0"/>
              <a:t>4</a:t>
            </a:fld>
            <a:endParaRPr lang="en-US"/>
          </a:p>
        </p:txBody>
      </p:sp>
    </p:spTree>
    <p:extLst>
      <p:ext uri="{BB962C8B-B14F-4D97-AF65-F5344CB8AC3E}">
        <p14:creationId xmlns:p14="http://schemas.microsoft.com/office/powerpoint/2010/main" val="4233835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0BD907-743B-46D4-9F85-B35D6DC0565F}" type="slidenum">
              <a:rPr lang="en-US" smtClean="0"/>
              <a:t>5</a:t>
            </a:fld>
            <a:endParaRPr lang="en-US"/>
          </a:p>
        </p:txBody>
      </p:sp>
    </p:spTree>
    <p:extLst>
      <p:ext uri="{BB962C8B-B14F-4D97-AF65-F5344CB8AC3E}">
        <p14:creationId xmlns:p14="http://schemas.microsoft.com/office/powerpoint/2010/main" val="2253661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25B93A67-EA46-42AC-810A-751FAA91DB00}" type="datetimeFigureOut">
              <a:rPr lang="en-US" smtClean="0"/>
              <a:t>12/2/2019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5E1749D-25B8-44FC-8CEA-879172A42BBB}" type="slidenum">
              <a:rPr lang="en-US" smtClean="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5B93A67-EA46-42AC-810A-751FAA91DB00}" type="datetimeFigureOut">
              <a:rPr lang="en-US" smtClean="0"/>
              <a:t>12/2/2019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5E1749D-25B8-44FC-8CEA-879172A42BBB}" type="slidenum">
              <a:rPr lang="en-US" smtClean="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5B93A67-EA46-42AC-810A-751FAA91DB00}" type="datetimeFigureOut">
              <a:rPr lang="en-US" smtClean="0"/>
              <a:t>12/2/2019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5E1749D-25B8-44FC-8CEA-879172A42BBB}" type="slidenum">
              <a:rPr lang="en-US" smtClean="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5B93A67-EA46-42AC-810A-751FAA91DB00}" type="datetimeFigureOut">
              <a:rPr lang="en-US" smtClean="0"/>
              <a:t>12/2/2019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5E1749D-25B8-44FC-8CEA-879172A42BBB}" type="slidenum">
              <a:rPr lang="en-US" smtClean="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5B93A67-EA46-42AC-810A-751FAA91DB00}" type="datetimeFigureOut">
              <a:rPr lang="en-US" smtClean="0"/>
              <a:t>12/2/2019</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5E1749D-25B8-44FC-8CEA-879172A42BBB}" type="slidenum">
              <a:rPr lang="en-US" smtClean="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25B93A67-EA46-42AC-810A-751FAA91DB00}" type="datetimeFigureOut">
              <a:rPr lang="en-US" smtClean="0"/>
              <a:t>12/2/2019</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C5E1749D-25B8-44FC-8CEA-879172A42BBB}" type="slidenum">
              <a:rPr lang="en-US" smtClean="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25B93A67-EA46-42AC-810A-751FAA91DB00}" type="datetimeFigureOut">
              <a:rPr lang="en-US" smtClean="0"/>
              <a:t>12/2/2019</a:t>
            </a:fld>
            <a:endParaRPr lang="en-US" dirty="0"/>
          </a:p>
        </p:txBody>
      </p:sp>
      <p:sp>
        <p:nvSpPr>
          <p:cNvPr id="8" name="Footer Placeholder 4"/>
          <p:cNvSpPr>
            <a:spLocks noGrp="1"/>
          </p:cNvSpPr>
          <p:nvPr>
            <p:ph type="ftr" sz="quarter" idx="11"/>
          </p:nvPr>
        </p:nvSpPr>
        <p:spPr/>
        <p:txBody>
          <a:bodyPr/>
          <a:lstStyle>
            <a:lvl1pPr>
              <a:defRPr/>
            </a:lvl1pPr>
          </a:lstStyle>
          <a:p>
            <a:endParaRPr lang="en-US" dirty="0"/>
          </a:p>
        </p:txBody>
      </p:sp>
      <p:sp>
        <p:nvSpPr>
          <p:cNvPr id="9" name="Slide Number Placeholder 5"/>
          <p:cNvSpPr>
            <a:spLocks noGrp="1"/>
          </p:cNvSpPr>
          <p:nvPr>
            <p:ph type="sldNum" sz="quarter" idx="12"/>
          </p:nvPr>
        </p:nvSpPr>
        <p:spPr/>
        <p:txBody>
          <a:bodyPr/>
          <a:lstStyle>
            <a:lvl1pPr>
              <a:defRPr/>
            </a:lvl1pPr>
          </a:lstStyle>
          <a:p>
            <a:fld id="{C5E1749D-25B8-44FC-8CEA-879172A42BBB}" type="slidenum">
              <a:rPr lang="en-US" smtClean="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25B93A67-EA46-42AC-810A-751FAA91DB00}" type="datetimeFigureOut">
              <a:rPr lang="en-US" smtClean="0"/>
              <a:t>12/2/2019</a:t>
            </a:fld>
            <a:endParaRPr lang="en-US" dirty="0"/>
          </a:p>
        </p:txBody>
      </p:sp>
      <p:sp>
        <p:nvSpPr>
          <p:cNvPr id="4" name="Footer Placeholder 4"/>
          <p:cNvSpPr>
            <a:spLocks noGrp="1"/>
          </p:cNvSpPr>
          <p:nvPr>
            <p:ph type="ftr" sz="quarter" idx="11"/>
          </p:nvPr>
        </p:nvSpPr>
        <p:spPr/>
        <p:txBody>
          <a:bodyPr/>
          <a:lstStyle>
            <a:lvl1pPr>
              <a:defRPr/>
            </a:lvl1pPr>
          </a:lstStyle>
          <a:p>
            <a:endParaRPr lang="en-US" dirty="0"/>
          </a:p>
        </p:txBody>
      </p:sp>
      <p:sp>
        <p:nvSpPr>
          <p:cNvPr id="5" name="Slide Number Placeholder 5"/>
          <p:cNvSpPr>
            <a:spLocks noGrp="1"/>
          </p:cNvSpPr>
          <p:nvPr>
            <p:ph type="sldNum" sz="quarter" idx="12"/>
          </p:nvPr>
        </p:nvSpPr>
        <p:spPr/>
        <p:txBody>
          <a:bodyPr/>
          <a:lstStyle>
            <a:lvl1pPr>
              <a:defRPr/>
            </a:lvl1pPr>
          </a:lstStyle>
          <a:p>
            <a:fld id="{C5E1749D-25B8-44FC-8CEA-879172A42BBB}" type="slidenum">
              <a:rPr lang="en-US" smtClean="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25B93A67-EA46-42AC-810A-751FAA91DB00}" type="datetimeFigureOut">
              <a:rPr lang="en-US" smtClean="0"/>
              <a:t>12/2/2019</a:t>
            </a:fld>
            <a:endParaRPr lang="en-US" dirty="0"/>
          </a:p>
        </p:txBody>
      </p:sp>
      <p:sp>
        <p:nvSpPr>
          <p:cNvPr id="3" name="Footer Placeholder 4"/>
          <p:cNvSpPr>
            <a:spLocks noGrp="1"/>
          </p:cNvSpPr>
          <p:nvPr>
            <p:ph type="ftr" sz="quarter" idx="11"/>
          </p:nvPr>
        </p:nvSpPr>
        <p:spPr/>
        <p:txBody>
          <a:bodyPr/>
          <a:lstStyle>
            <a:lvl1pPr>
              <a:defRPr/>
            </a:lvl1pPr>
          </a:lstStyle>
          <a:p>
            <a:endParaRPr lang="en-US" dirty="0"/>
          </a:p>
        </p:txBody>
      </p:sp>
      <p:sp>
        <p:nvSpPr>
          <p:cNvPr id="4" name="Slide Number Placeholder 5"/>
          <p:cNvSpPr>
            <a:spLocks noGrp="1"/>
          </p:cNvSpPr>
          <p:nvPr>
            <p:ph type="sldNum" sz="quarter" idx="12"/>
          </p:nvPr>
        </p:nvSpPr>
        <p:spPr/>
        <p:txBody>
          <a:bodyPr/>
          <a:lstStyle>
            <a:lvl1pPr>
              <a:defRPr/>
            </a:lvl1pPr>
          </a:lstStyle>
          <a:p>
            <a:fld id="{C5E1749D-25B8-44FC-8CEA-879172A42BBB}" type="slidenum">
              <a:rPr lang="en-US" smtClean="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5B93A67-EA46-42AC-810A-751FAA91DB00}" type="datetimeFigureOut">
              <a:rPr lang="en-US" smtClean="0"/>
              <a:t>12/2/2019</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C5E1749D-25B8-44FC-8CEA-879172A42BBB}" type="slidenum">
              <a:rPr lang="en-US" smtClean="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5B93A67-EA46-42AC-810A-751FAA91DB00}" type="datetimeFigureOut">
              <a:rPr lang="en-US" smtClean="0"/>
              <a:t>12/2/2019</a:t>
            </a:fld>
            <a:endParaRPr lang="en-US" dirty="0"/>
          </a:p>
        </p:txBody>
      </p:sp>
      <p:sp>
        <p:nvSpPr>
          <p:cNvPr id="6" name="Footer Placeholder 4"/>
          <p:cNvSpPr>
            <a:spLocks noGrp="1"/>
          </p:cNvSpPr>
          <p:nvPr>
            <p:ph type="ftr" sz="quarter" idx="11"/>
          </p:nvPr>
        </p:nvSpPr>
        <p:spPr/>
        <p:txBody>
          <a:bodyPr/>
          <a:lstStyle>
            <a:lvl1pPr>
              <a:defRPr/>
            </a:lvl1pPr>
          </a:lstStyle>
          <a:p>
            <a:endParaRPr lang="en-US" dirty="0"/>
          </a:p>
        </p:txBody>
      </p:sp>
      <p:sp>
        <p:nvSpPr>
          <p:cNvPr id="7" name="Slide Number Placeholder 5"/>
          <p:cNvSpPr>
            <a:spLocks noGrp="1"/>
          </p:cNvSpPr>
          <p:nvPr>
            <p:ph type="sldNum" sz="quarter" idx="12"/>
          </p:nvPr>
        </p:nvSpPr>
        <p:spPr/>
        <p:txBody>
          <a:bodyPr/>
          <a:lstStyle>
            <a:lvl1pPr>
              <a:defRPr/>
            </a:lvl1pPr>
          </a:lstStyle>
          <a:p>
            <a:fld id="{C5E1749D-25B8-44FC-8CEA-879172A42BBB}" type="slidenum">
              <a:rPr lang="en-US" smtClean="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fld id="{25B93A67-EA46-42AC-810A-751FAA91DB00}" type="datetimeFigureOut">
              <a:rPr lang="en-US" smtClean="0"/>
              <a:t>12/2/2019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C5E1749D-25B8-44FC-8CEA-879172A42BBB}" type="slidenum">
              <a:rPr lang="en-US" smtClean="0"/>
              <a:t>‹N°›</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62000" y="1905000"/>
            <a:ext cx="7772400" cy="1371600"/>
          </a:xfrm>
          <a:prstGeom prst="rect">
            <a:avLst/>
          </a:prstGeom>
        </p:spPr>
        <p:txBody>
          <a:bodyPr/>
          <a:lstStyle>
            <a:lvl1pPr algn="ctr" defTabSz="457200" rtl="0" eaLnBrk="1" fontAlgn="base" hangingPunct="1">
              <a:spcBef>
                <a:spcPct val="0"/>
              </a:spcBef>
              <a:spcAft>
                <a:spcPct val="0"/>
              </a:spcAft>
              <a:defRPr sz="4400" kern="1200">
                <a:solidFill>
                  <a:schemeClr val="tx1"/>
                </a:solidFill>
                <a:latin typeface="+mj-lt"/>
                <a:ea typeface="+mj-ea"/>
                <a:cs typeface="+mj-cs"/>
              </a:defRPr>
            </a:lvl1pPr>
            <a:lvl2pPr algn="ctr" defTabSz="457200" rtl="0" eaLnBrk="1" fontAlgn="base" hangingPunct="1">
              <a:spcBef>
                <a:spcPct val="0"/>
              </a:spcBef>
              <a:spcAft>
                <a:spcPct val="0"/>
              </a:spcAft>
              <a:defRPr sz="4400">
                <a:solidFill>
                  <a:schemeClr val="tx1"/>
                </a:solidFill>
                <a:latin typeface="Calibri" pitchFamily="34" charset="0"/>
              </a:defRPr>
            </a:lvl2pPr>
            <a:lvl3pPr algn="ctr" defTabSz="457200" rtl="0" eaLnBrk="1" fontAlgn="base" hangingPunct="1">
              <a:spcBef>
                <a:spcPct val="0"/>
              </a:spcBef>
              <a:spcAft>
                <a:spcPct val="0"/>
              </a:spcAft>
              <a:defRPr sz="4400">
                <a:solidFill>
                  <a:schemeClr val="tx1"/>
                </a:solidFill>
                <a:latin typeface="Calibri" pitchFamily="34" charset="0"/>
              </a:defRPr>
            </a:lvl3pPr>
            <a:lvl4pPr algn="ctr" defTabSz="457200" rtl="0" eaLnBrk="1" fontAlgn="base" hangingPunct="1">
              <a:spcBef>
                <a:spcPct val="0"/>
              </a:spcBef>
              <a:spcAft>
                <a:spcPct val="0"/>
              </a:spcAft>
              <a:defRPr sz="4400">
                <a:solidFill>
                  <a:schemeClr val="tx1"/>
                </a:solidFill>
                <a:latin typeface="Calibri" pitchFamily="34" charset="0"/>
              </a:defRPr>
            </a:lvl4pPr>
            <a:lvl5pPr algn="ctr" defTabSz="457200" rtl="0" eaLnBrk="1" fontAlgn="base" hangingPunct="1">
              <a:spcBef>
                <a:spcPct val="0"/>
              </a:spcBef>
              <a:spcAft>
                <a:spcPct val="0"/>
              </a:spcAft>
              <a:defRPr sz="4400">
                <a:solidFill>
                  <a:schemeClr val="tx1"/>
                </a:solidFill>
                <a:latin typeface="Calibri"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r>
              <a:rPr lang="en-IE" altLang="fr-FR" sz="4000" b="1" dirty="0" smtClean="0">
                <a:solidFill>
                  <a:srgbClr val="006600"/>
                </a:solidFill>
                <a:latin typeface="Times New Roman" pitchFamily="18" charset="0"/>
                <a:cs typeface="Times New Roman" pitchFamily="18" charset="0"/>
              </a:rPr>
              <a:t>Tamazight and Algerian Arabic: The Face of the Same Coin</a:t>
            </a:r>
          </a:p>
        </p:txBody>
      </p:sp>
      <p:sp>
        <p:nvSpPr>
          <p:cNvPr id="3" name="Rectangle 2"/>
          <p:cNvSpPr/>
          <p:nvPr/>
        </p:nvSpPr>
        <p:spPr>
          <a:xfrm>
            <a:off x="304800" y="4544291"/>
            <a:ext cx="8229600" cy="757130"/>
          </a:xfrm>
          <a:prstGeom prst="rect">
            <a:avLst/>
          </a:prstGeom>
        </p:spPr>
        <p:txBody>
          <a:bodyPr wrap="square">
            <a:spAutoFit/>
          </a:bodyPr>
          <a:lstStyle/>
          <a:p>
            <a:pPr lvl="1">
              <a:lnSpc>
                <a:spcPct val="90000"/>
              </a:lnSpc>
            </a:pPr>
            <a:r>
              <a:rPr lang="en-GB" altLang="fr-FR" sz="2400" b="1" dirty="0">
                <a:latin typeface="Bahnschrift Light" panose="020B0502040204020203" pitchFamily="34" charset="0"/>
                <a:cs typeface="Times New Roman" pitchFamily="18" charset="0"/>
              </a:rPr>
              <a:t>Presented by</a:t>
            </a:r>
            <a:r>
              <a:rPr lang="en-GB" altLang="fr-FR" sz="2400" dirty="0">
                <a:latin typeface="Bahnschrift Light" panose="020B0502040204020203" pitchFamily="34" charset="0"/>
                <a:cs typeface="Times New Roman" pitchFamily="18" charset="0"/>
              </a:rPr>
              <a:t>:</a:t>
            </a:r>
          </a:p>
          <a:p>
            <a:pPr lvl="1">
              <a:lnSpc>
                <a:spcPct val="90000"/>
              </a:lnSpc>
            </a:pPr>
            <a:r>
              <a:rPr lang="en-GB" altLang="fr-FR" sz="2400" dirty="0">
                <a:latin typeface="Bahnschrift Light" panose="020B0502040204020203" pitchFamily="34" charset="0"/>
                <a:cs typeface="Times New Roman" pitchFamily="18" charset="0"/>
              </a:rPr>
              <a:t>Dr</a:t>
            </a:r>
            <a:r>
              <a:rPr lang="en-IE" altLang="fr-FR" sz="2400" dirty="0">
                <a:latin typeface="Bahnschrift Light" panose="020B0502040204020203" pitchFamily="34" charset="0"/>
              </a:rPr>
              <a:t>. </a:t>
            </a:r>
            <a:r>
              <a:rPr lang="en-GB" altLang="fr-FR" sz="2400" dirty="0">
                <a:latin typeface="Bahnschrift Light" panose="020B0502040204020203" pitchFamily="34" charset="0"/>
                <a:cs typeface="Times New Roman" pitchFamily="18" charset="0"/>
              </a:rPr>
              <a:t>Nadia </a:t>
            </a:r>
            <a:r>
              <a:rPr lang="en-GB" altLang="fr-FR" sz="2400" dirty="0" smtClean="0">
                <a:latin typeface="Bahnschrift Light" panose="020B0502040204020203" pitchFamily="34" charset="0"/>
                <a:cs typeface="Times New Roman" pitchFamily="18" charset="0"/>
              </a:rPr>
              <a:t>GHOUNANE                     Dr</a:t>
            </a:r>
            <a:r>
              <a:rPr lang="en-IE" altLang="fr-FR" sz="2400" dirty="0" smtClean="0">
                <a:latin typeface="Bahnschrift Light" panose="020B0502040204020203" pitchFamily="34" charset="0"/>
              </a:rPr>
              <a:t>. </a:t>
            </a:r>
            <a:r>
              <a:rPr lang="en-IE" altLang="fr-FR" sz="2400" dirty="0" err="1" smtClean="0">
                <a:latin typeface="Bahnschrift Light" panose="020B0502040204020203" pitchFamily="34" charset="0"/>
              </a:rPr>
              <a:t>Hanane</a:t>
            </a:r>
            <a:r>
              <a:rPr lang="en-IE" altLang="fr-FR" sz="2400" dirty="0" smtClean="0">
                <a:latin typeface="Bahnschrift Light" panose="020B0502040204020203" pitchFamily="34" charset="0"/>
              </a:rPr>
              <a:t> RABAHI</a:t>
            </a:r>
            <a:r>
              <a:rPr lang="en-GB" altLang="fr-FR" sz="2400" dirty="0" smtClean="0">
                <a:latin typeface="Bahnschrift Light" panose="020B0502040204020203" pitchFamily="34" charset="0"/>
                <a:cs typeface="Times New Roman" pitchFamily="18" charset="0"/>
              </a:rPr>
              <a:t> </a:t>
            </a:r>
            <a:endParaRPr lang="en-GB" altLang="fr-FR" sz="2400" dirty="0">
              <a:latin typeface="Bahnschrift Light" panose="020B0502040204020203" pitchFamily="34" charset="0"/>
              <a:cs typeface="Times New Roman" pitchFamily="18" charset="0"/>
            </a:endParaRPr>
          </a:p>
        </p:txBody>
      </p:sp>
    </p:spTree>
    <p:extLst>
      <p:ext uri="{BB962C8B-B14F-4D97-AF65-F5344CB8AC3E}">
        <p14:creationId xmlns:p14="http://schemas.microsoft.com/office/powerpoint/2010/main" val="36807212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166188" y="685800"/>
            <a:ext cx="4201791"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fr-FR" sz="2800" b="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the </a:t>
            </a:r>
            <a:r>
              <a:rPr lang="en-US" altLang="fr-FR" sz="2800" b="1" dirty="0" smtClean="0">
                <a:latin typeface="Times New Roman" pitchFamily="18" charset="0"/>
                <a:ea typeface="Calibri" pitchFamily="34" charset="0"/>
                <a:cs typeface="Times New Roman" pitchFamily="18" charset="0"/>
              </a:rPr>
              <a:t>Grammatical Level</a:t>
            </a:r>
            <a:endParaRPr kumimoji="0" lang="en-US" altLang="fr-FR" sz="2000" b="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Espace réservé du contenu 2"/>
          <p:cNvSpPr>
            <a:spLocks noGrp="1"/>
          </p:cNvSpPr>
          <p:nvPr>
            <p:ph idx="1"/>
          </p:nvPr>
        </p:nvSpPr>
        <p:spPr>
          <a:xfrm>
            <a:off x="457200" y="1600200"/>
            <a:ext cx="8229600" cy="4525963"/>
          </a:xfrm>
        </p:spPr>
        <p:txBody>
          <a:bodyPr/>
          <a:lstStyle/>
          <a:p>
            <a:pPr algn="just">
              <a:buFontTx/>
              <a:buChar char="-"/>
            </a:pPr>
            <a:r>
              <a:rPr lang="fr-FR" sz="2800" dirty="0" smtClean="0">
                <a:latin typeface="Times New Roman" panose="02020603050405020304" pitchFamily="18" charset="0"/>
                <a:cs typeface="Times New Roman" panose="02020603050405020304" pitchFamily="18" charset="0"/>
              </a:rPr>
              <a:t>In the </a:t>
            </a:r>
            <a:r>
              <a:rPr lang="fr-FR" sz="2800" dirty="0" err="1" smtClean="0">
                <a:latin typeface="Times New Roman" panose="02020603050405020304" pitchFamily="18" charset="0"/>
                <a:cs typeface="Times New Roman" panose="02020603050405020304" pitchFamily="18" charset="0"/>
              </a:rPr>
              <a:t>present</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tense</a:t>
            </a:r>
            <a:endParaRPr lang="fr-FR" sz="2800" dirty="0" smtClean="0">
              <a:latin typeface="Times New Roman" panose="02020603050405020304" pitchFamily="18" charset="0"/>
              <a:cs typeface="Times New Roman" panose="02020603050405020304" pitchFamily="18" charset="0"/>
            </a:endParaRPr>
          </a:p>
          <a:p>
            <a:pPr algn="just">
              <a:buFontTx/>
              <a:buChar char="-"/>
            </a:pPr>
            <a:r>
              <a:rPr lang="ar-DZ" sz="2800" dirty="0" smtClean="0">
                <a:latin typeface="Times New Roman" panose="02020603050405020304" pitchFamily="18" charset="0"/>
                <a:cs typeface="Times New Roman" panose="02020603050405020304" pitchFamily="18" charset="0"/>
              </a:rPr>
              <a:t>انا قرأت</a:t>
            </a:r>
            <a:r>
              <a:rPr lang="fr-FR" sz="2800" dirty="0" smtClean="0">
                <a:latin typeface="Times New Roman" panose="02020603050405020304" pitchFamily="18" charset="0"/>
                <a:cs typeface="Times New Roman" panose="02020603050405020304" pitchFamily="18" charset="0"/>
              </a:rPr>
              <a:t> (I </a:t>
            </a:r>
            <a:r>
              <a:rPr lang="fr-FR" sz="2800" dirty="0" err="1" smtClean="0">
                <a:latin typeface="Times New Roman" panose="02020603050405020304" pitchFamily="18" charset="0"/>
                <a:cs typeface="Times New Roman" panose="02020603050405020304" pitchFamily="18" charset="0"/>
              </a:rPr>
              <a:t>read</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becomes</a:t>
            </a:r>
            <a:r>
              <a:rPr lang="fr-FR" sz="2800" dirty="0" smtClean="0">
                <a:latin typeface="Times New Roman" panose="02020603050405020304" pitchFamily="18" charset="0"/>
                <a:cs typeface="Times New Roman" panose="02020603050405020304" pitchFamily="18" charset="0"/>
              </a:rPr>
              <a:t> </a:t>
            </a:r>
            <a:r>
              <a:rPr lang="ar-DZ" sz="2800" dirty="0" smtClean="0">
                <a:latin typeface="Times New Roman" panose="02020603050405020304" pitchFamily="18" charset="0"/>
                <a:cs typeface="Times New Roman" panose="02020603050405020304" pitchFamily="18" charset="0"/>
              </a:rPr>
              <a:t>نقر</a:t>
            </a:r>
            <a:r>
              <a:rPr lang="fr-FR" sz="2800"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sym typeface="SILManuscript IPA93"/>
              </a:rPr>
              <a:t>, </a:t>
            </a:r>
            <a:r>
              <a:rPr lang="ar-DZ" sz="2800" dirty="0" smtClean="0">
                <a:latin typeface="Times New Roman" panose="02020603050405020304" pitchFamily="18" charset="0"/>
                <a:cs typeface="Times New Roman" panose="02020603050405020304" pitchFamily="18" charset="0"/>
                <a:sym typeface="SILManuscript IPA93"/>
              </a:rPr>
              <a:t>انا امشي</a:t>
            </a:r>
            <a:r>
              <a:rPr lang="fr-FR" sz="2800" dirty="0" smtClean="0">
                <a:latin typeface="Times New Roman" panose="02020603050405020304" pitchFamily="18" charset="0"/>
                <a:cs typeface="Times New Roman" panose="02020603050405020304" pitchFamily="18" charset="0"/>
                <a:sym typeface="SILManuscript IPA93"/>
              </a:rPr>
              <a:t> (I </a:t>
            </a:r>
            <a:r>
              <a:rPr lang="fr-FR" sz="2800" dirty="0" err="1" smtClean="0">
                <a:latin typeface="Times New Roman" panose="02020603050405020304" pitchFamily="18" charset="0"/>
                <a:cs typeface="Times New Roman" panose="02020603050405020304" pitchFamily="18" charset="0"/>
                <a:sym typeface="SILManuscript IPA93"/>
              </a:rPr>
              <a:t>walk</a:t>
            </a:r>
            <a:r>
              <a:rPr lang="fr-FR" sz="2800" dirty="0" smtClean="0">
                <a:latin typeface="Times New Roman" panose="02020603050405020304" pitchFamily="18" charset="0"/>
                <a:cs typeface="Times New Roman" panose="02020603050405020304" pitchFamily="18" charset="0"/>
                <a:sym typeface="SILManuscript IPA93"/>
              </a:rPr>
              <a:t>) </a:t>
            </a:r>
            <a:r>
              <a:rPr lang="fr-FR" sz="2800" dirty="0" err="1" smtClean="0">
                <a:latin typeface="Times New Roman" panose="02020603050405020304" pitchFamily="18" charset="0"/>
                <a:cs typeface="Times New Roman" panose="02020603050405020304" pitchFamily="18" charset="0"/>
                <a:sym typeface="SILManuscript IPA93"/>
              </a:rPr>
              <a:t>becomes</a:t>
            </a:r>
            <a:r>
              <a:rPr lang="fr-FR" sz="2800" dirty="0" smtClean="0">
                <a:latin typeface="Times New Roman" panose="02020603050405020304" pitchFamily="18" charset="0"/>
                <a:cs typeface="Times New Roman" panose="02020603050405020304" pitchFamily="18" charset="0"/>
                <a:sym typeface="SILManuscript IPA93"/>
              </a:rPr>
              <a:t> </a:t>
            </a:r>
            <a:r>
              <a:rPr lang="ar-DZ" sz="2800" dirty="0" smtClean="0">
                <a:latin typeface="Times New Roman" panose="02020603050405020304" pitchFamily="18" charset="0"/>
                <a:cs typeface="Times New Roman" panose="02020603050405020304" pitchFamily="18" charset="0"/>
                <a:sym typeface="SILManuscript IPA93"/>
              </a:rPr>
              <a:t>نتمش</a:t>
            </a:r>
            <a:r>
              <a:rPr lang="fr-FR" sz="2800" dirty="0" smtClean="0">
                <a:latin typeface="Times New Roman" panose="02020603050405020304" pitchFamily="18" charset="0"/>
                <a:cs typeface="Times New Roman" panose="02020603050405020304" pitchFamily="18" charset="0"/>
                <a:sym typeface="SILManuscript IPA93"/>
              </a:rPr>
              <a:t>  </a:t>
            </a:r>
            <a:r>
              <a:rPr lang="fr-FR" sz="2800" dirty="0" err="1" smtClean="0">
                <a:latin typeface="Times New Roman" panose="02020603050405020304" pitchFamily="18" charset="0"/>
                <a:cs typeface="Times New Roman" panose="02020603050405020304" pitchFamily="18" charset="0"/>
                <a:sym typeface="SILManuscript IPA93"/>
              </a:rPr>
              <a:t>while</a:t>
            </a:r>
            <a:r>
              <a:rPr lang="fr-FR" sz="2800" dirty="0" smtClean="0">
                <a:latin typeface="Times New Roman" panose="02020603050405020304" pitchFamily="18" charset="0"/>
                <a:cs typeface="Times New Roman" panose="02020603050405020304" pitchFamily="18" charset="0"/>
                <a:sym typeface="SILManuscript IPA93"/>
              </a:rPr>
              <a:t> the </a:t>
            </a:r>
            <a:r>
              <a:rPr lang="fr-FR" sz="2800" dirty="0" err="1" smtClean="0">
                <a:latin typeface="Times New Roman" panose="02020603050405020304" pitchFamily="18" charset="0"/>
                <a:cs typeface="Times New Roman" panose="02020603050405020304" pitchFamily="18" charset="0"/>
                <a:sym typeface="SILManuscript IPA93"/>
              </a:rPr>
              <a:t>term</a:t>
            </a:r>
            <a:r>
              <a:rPr lang="fr-FR" sz="2800" dirty="0" smtClean="0">
                <a:latin typeface="Times New Roman" panose="02020603050405020304" pitchFamily="18" charset="0"/>
                <a:cs typeface="Times New Roman" panose="02020603050405020304" pitchFamily="18" charset="0"/>
                <a:sym typeface="SILManuscript IPA93"/>
              </a:rPr>
              <a:t> </a:t>
            </a:r>
            <a:r>
              <a:rPr lang="ar-DZ" sz="2800" dirty="0" smtClean="0">
                <a:latin typeface="Times New Roman" panose="02020603050405020304" pitchFamily="18" charset="0"/>
                <a:cs typeface="Times New Roman" panose="02020603050405020304" pitchFamily="18" charset="0"/>
                <a:sym typeface="SILManuscript IPA93"/>
              </a:rPr>
              <a:t>نمشي </a:t>
            </a:r>
            <a:r>
              <a:rPr lang="fr-FR" sz="2800" dirty="0" smtClean="0">
                <a:latin typeface="Times New Roman" panose="02020603050405020304" pitchFamily="18" charset="0"/>
                <a:cs typeface="Times New Roman" panose="02020603050405020304" pitchFamily="18" charset="0"/>
                <a:sym typeface="SILManuscript IPA93"/>
              </a:rPr>
              <a:t> has a </a:t>
            </a:r>
            <a:r>
              <a:rPr lang="fr-FR" sz="2800" dirty="0" err="1" smtClean="0">
                <a:latin typeface="Times New Roman" panose="02020603050405020304" pitchFamily="18" charset="0"/>
                <a:cs typeface="Times New Roman" panose="02020603050405020304" pitchFamily="18" charset="0"/>
                <a:sym typeface="SILManuscript IPA93"/>
              </a:rPr>
              <a:t>meaning</a:t>
            </a:r>
            <a:r>
              <a:rPr lang="fr-FR" sz="2800" dirty="0" smtClean="0">
                <a:latin typeface="Times New Roman" panose="02020603050405020304" pitchFamily="18" charset="0"/>
                <a:cs typeface="Times New Roman" panose="02020603050405020304" pitchFamily="18" charset="0"/>
                <a:sym typeface="SILManuscript IPA93"/>
              </a:rPr>
              <a:t> of </a:t>
            </a:r>
            <a:r>
              <a:rPr lang="ar-DZ" sz="2800" dirty="0" smtClean="0">
                <a:latin typeface="Times New Roman" panose="02020603050405020304" pitchFamily="18" charset="0"/>
                <a:cs typeface="Times New Roman" panose="02020603050405020304" pitchFamily="18" charset="0"/>
                <a:sym typeface="SILManuscript IPA93"/>
              </a:rPr>
              <a:t>ارحل</a:t>
            </a:r>
            <a:r>
              <a:rPr lang="fr-FR" sz="2800" dirty="0" smtClean="0">
                <a:latin typeface="Times New Roman" panose="02020603050405020304" pitchFamily="18" charset="0"/>
                <a:cs typeface="Times New Roman" panose="02020603050405020304" pitchFamily="18" charset="0"/>
                <a:sym typeface="SILManuscript IPA93"/>
              </a:rPr>
              <a:t> (I </a:t>
            </a:r>
            <a:r>
              <a:rPr lang="fr-FR" sz="2800" dirty="0" err="1" smtClean="0">
                <a:latin typeface="Times New Roman" panose="02020603050405020304" pitchFamily="18" charset="0"/>
                <a:cs typeface="Times New Roman" panose="02020603050405020304" pitchFamily="18" charset="0"/>
                <a:sym typeface="SILManuscript IPA93"/>
              </a:rPr>
              <a:t>leave</a:t>
            </a:r>
            <a:r>
              <a:rPr lang="fr-FR" sz="2800" dirty="0" smtClean="0">
                <a:latin typeface="Times New Roman" panose="02020603050405020304" pitchFamily="18" charset="0"/>
                <a:cs typeface="Times New Roman" panose="02020603050405020304" pitchFamily="18" charset="0"/>
                <a:sym typeface="SILManuscript IPA93"/>
              </a:rPr>
              <a:t>)</a:t>
            </a:r>
            <a:endParaRPr lang="en-US" sz="2800"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Negation (the addition of the Tamazight negation marker)</a:t>
            </a:r>
          </a:p>
          <a:p>
            <a:pPr marL="0" indent="0">
              <a:buNone/>
            </a:pPr>
            <a:r>
              <a:rPr lang="ar-DZ" dirty="0" smtClean="0">
                <a:latin typeface="Times New Roman" panose="02020603050405020304" pitchFamily="18" charset="0"/>
                <a:cs typeface="Times New Roman" panose="02020603050405020304" pitchFamily="18" charset="0"/>
              </a:rPr>
              <a:t>لم اقرا</a:t>
            </a:r>
            <a:r>
              <a:rPr lang="fr-FR" dirty="0" smtClean="0">
                <a:latin typeface="Times New Roman" panose="02020603050405020304" pitchFamily="18" charset="0"/>
                <a:cs typeface="Times New Roman" panose="02020603050405020304" pitchFamily="18" charset="0"/>
              </a:rPr>
              <a:t> (I </a:t>
            </a:r>
            <a:r>
              <a:rPr lang="fr-FR" dirty="0" err="1" smtClean="0">
                <a:latin typeface="Times New Roman" panose="02020603050405020304" pitchFamily="18" charset="0"/>
                <a:cs typeface="Times New Roman" panose="02020603050405020304" pitchFamily="18" charset="0"/>
              </a:rPr>
              <a:t>did</a:t>
            </a:r>
            <a:r>
              <a:rPr lang="fr-FR" dirty="0" smtClean="0">
                <a:latin typeface="Times New Roman" panose="02020603050405020304" pitchFamily="18" charset="0"/>
                <a:cs typeface="Times New Roman" panose="02020603050405020304" pitchFamily="18" charset="0"/>
              </a:rPr>
              <a:t> not </a:t>
            </a:r>
            <a:r>
              <a:rPr lang="fr-FR" dirty="0" err="1" smtClean="0">
                <a:latin typeface="Times New Roman" panose="02020603050405020304" pitchFamily="18" charset="0"/>
                <a:cs typeface="Times New Roman" panose="02020603050405020304" pitchFamily="18" charset="0"/>
              </a:rPr>
              <a:t>read</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becomes</a:t>
            </a:r>
            <a:r>
              <a:rPr lang="fr-FR" dirty="0" smtClean="0">
                <a:latin typeface="Times New Roman" panose="02020603050405020304" pitchFamily="18" charset="0"/>
                <a:cs typeface="Times New Roman" panose="02020603050405020304" pitchFamily="18" charset="0"/>
              </a:rPr>
              <a:t> </a:t>
            </a:r>
            <a:r>
              <a:rPr lang="ar-DZ" dirty="0" err="1" smtClean="0">
                <a:latin typeface="Times New Roman" panose="02020603050405020304" pitchFamily="18" charset="0"/>
                <a:cs typeface="Times New Roman" panose="02020603050405020304" pitchFamily="18" charset="0"/>
              </a:rPr>
              <a:t>مقريتش</a:t>
            </a:r>
            <a:r>
              <a:rPr lang="fr-FR"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sym typeface="SILManuscript IPA93"/>
              </a:rPr>
              <a:t></a:t>
            </a:r>
            <a:endParaRPr lang="en-US" dirty="0" smtClean="0">
              <a:latin typeface="Times New Roman" panose="02020603050405020304" pitchFamily="18" charset="0"/>
              <a:cs typeface="Times New Roman" panose="02020603050405020304" pitchFamily="18" charset="0"/>
            </a:endParaRPr>
          </a:p>
          <a:p>
            <a:pPr marL="0" indent="0">
              <a:buNone/>
            </a:pPr>
            <a:endParaRPr lang="fr-FR" b="1" dirty="0" smtClean="0">
              <a:latin typeface="Times New Roman" panose="02020603050405020304" pitchFamily="18" charset="0"/>
              <a:cs typeface="Times New Roman" panose="02020603050405020304" pitchFamily="18" charset="0"/>
            </a:endParaRPr>
          </a:p>
          <a:p>
            <a:endParaRPr lang="fr-FR" b="1" dirty="0">
              <a:latin typeface="Times New Roman" panose="02020603050405020304" pitchFamily="18" charset="0"/>
              <a:cs typeface="Times New Roman" panose="02020603050405020304" pitchFamily="18" charset="0"/>
            </a:endParaRPr>
          </a:p>
          <a:p>
            <a:pPr marL="0" indent="0">
              <a:buNone/>
            </a:pPr>
            <a:endParaRPr lang="fr-FR"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3810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Diagram group"/>
          <p:cNvGrpSpPr/>
          <p:nvPr/>
        </p:nvGrpSpPr>
        <p:grpSpPr>
          <a:xfrm>
            <a:off x="609600" y="457200"/>
            <a:ext cx="8229600" cy="1007370"/>
            <a:chOff x="0" y="0"/>
            <a:chExt cx="8229600" cy="1007370"/>
          </a:xfrm>
          <a:scene3d>
            <a:camera prst="perspectiveLeft" zoom="91000"/>
            <a:lightRig rig="threePt" dir="t">
              <a:rot lat="0" lon="0" rev="20640000"/>
            </a:lightRig>
          </a:scene3d>
        </p:grpSpPr>
        <p:grpSp>
          <p:nvGrpSpPr>
            <p:cNvPr id="5" name="Groupe 4"/>
            <p:cNvGrpSpPr/>
            <p:nvPr/>
          </p:nvGrpSpPr>
          <p:grpSpPr>
            <a:xfrm>
              <a:off x="0" y="0"/>
              <a:ext cx="8229600" cy="1007370"/>
              <a:chOff x="0" y="0"/>
              <a:chExt cx="8229600" cy="1007370"/>
            </a:xfrm>
          </p:grpSpPr>
          <p:sp>
            <p:nvSpPr>
              <p:cNvPr id="6" name="Rectangle à coins arrondis 5"/>
              <p:cNvSpPr/>
              <p:nvPr/>
            </p:nvSpPr>
            <p:spPr>
              <a:xfrm>
                <a:off x="0" y="0"/>
                <a:ext cx="8229600" cy="1007370"/>
              </a:xfrm>
              <a:prstGeom prst="roundRect">
                <a:avLst/>
              </a:prstGeom>
            </p:spPr>
            <p:style>
              <a:lnRef idx="1">
                <a:schemeClr val="accent3"/>
              </a:lnRef>
              <a:fillRef idx="2">
                <a:schemeClr val="accent3"/>
              </a:fillRef>
              <a:effectRef idx="1">
                <a:schemeClr val="accent3"/>
              </a:effectRef>
              <a:fontRef idx="minor">
                <a:schemeClr val="dk1"/>
              </a:fontRef>
            </p:style>
          </p:sp>
          <p:sp>
            <p:nvSpPr>
              <p:cNvPr id="7" name="Rectangle 6"/>
              <p:cNvSpPr/>
              <p:nvPr/>
            </p:nvSpPr>
            <p:spPr>
              <a:xfrm>
                <a:off x="49176" y="49176"/>
                <a:ext cx="8131248" cy="909018"/>
              </a:xfrm>
              <a:prstGeom prst="rect">
                <a:avLst/>
              </a:prstGeom>
            </p:spPr>
            <p:style>
              <a:lnRef idx="1">
                <a:schemeClr val="accent3"/>
              </a:lnRef>
              <a:fillRef idx="2">
                <a:schemeClr val="accent3"/>
              </a:fillRef>
              <a:effectRef idx="1">
                <a:schemeClr val="accent3"/>
              </a:effectRef>
              <a:fontRef idx="minor">
                <a:schemeClr val="dk1"/>
              </a:fontRef>
            </p:style>
            <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en-US" sz="4200" b="1" kern="1200" dirty="0" smtClean="0"/>
                  <a:t>Terms mistaken to be of Tamazight Origins</a:t>
                </a:r>
                <a:endParaRPr lang="en-US" sz="4200" b="1" kern="1200" dirty="0"/>
              </a:p>
            </p:txBody>
          </p:sp>
        </p:grpSp>
      </p:grpSp>
      <p:sp>
        <p:nvSpPr>
          <p:cNvPr id="2" name="Espace réservé du contenu 1"/>
          <p:cNvSpPr>
            <a:spLocks noGrp="1"/>
          </p:cNvSpPr>
          <p:nvPr>
            <p:ph idx="1"/>
          </p:nvPr>
        </p:nvSpPr>
        <p:spPr>
          <a:xfrm>
            <a:off x="457200" y="2514600"/>
            <a:ext cx="8229600" cy="4525963"/>
          </a:xfrm>
        </p:spPr>
        <p:txBody>
          <a:bodyPr/>
          <a:lstStyle/>
          <a:p>
            <a:r>
              <a:rPr lang="ar-DZ" sz="2400" dirty="0" smtClean="0">
                <a:latin typeface="Times New Roman" panose="02020603050405020304" pitchFamily="18" charset="0"/>
                <a:cs typeface="Times New Roman" panose="02020603050405020304" pitchFamily="18" charset="0"/>
              </a:rPr>
              <a:t>بكوش</a:t>
            </a:r>
            <a:r>
              <a:rPr lang="fr-FR"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dumb</a:t>
            </a:r>
            <a:r>
              <a:rPr lang="fr-FR" sz="2400" dirty="0" smtClean="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taken</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from</a:t>
            </a:r>
            <a:r>
              <a:rPr lang="fr-FR" sz="2400" dirty="0" smtClean="0">
                <a:latin typeface="Times New Roman" panose="02020603050405020304" pitchFamily="18" charset="0"/>
                <a:cs typeface="Times New Roman" panose="02020603050405020304" pitchFamily="18" charset="0"/>
                <a:sym typeface="SILManuscript IPA93"/>
              </a:rPr>
              <a:t> </a:t>
            </a:r>
            <a:r>
              <a:rPr lang="ar-DZ" sz="2400" dirty="0" err="1" smtClean="0">
                <a:latin typeface="Times New Roman" panose="02020603050405020304" pitchFamily="18" charset="0"/>
                <a:cs typeface="Times New Roman" panose="02020603050405020304" pitchFamily="18" charset="0"/>
                <a:sym typeface="SILManuscript IPA93"/>
              </a:rPr>
              <a:t>ابكوش</a:t>
            </a:r>
            <a:r>
              <a:rPr lang="fr-FR" sz="2400" dirty="0" smtClean="0">
                <a:latin typeface="Times New Roman" panose="02020603050405020304" pitchFamily="18" charset="0"/>
                <a:cs typeface="Times New Roman" panose="02020603050405020304" pitchFamily="18" charset="0"/>
                <a:sym typeface="SILManuscript IPA93"/>
              </a:rPr>
              <a:t>  (</a:t>
            </a:r>
            <a:r>
              <a:rPr lang="fr-FR" sz="2400" dirty="0" err="1" smtClean="0">
                <a:latin typeface="Times New Roman" panose="02020603050405020304" pitchFamily="18" charset="0"/>
                <a:cs typeface="Times New Roman" panose="02020603050405020304" pitchFamily="18" charset="0"/>
                <a:sym typeface="SILManuscript IPA93"/>
              </a:rPr>
              <a:t>introvert</a:t>
            </a:r>
            <a:r>
              <a:rPr lang="fr-FR" sz="2400" dirty="0" smtClean="0">
                <a:latin typeface="Times New Roman" panose="02020603050405020304" pitchFamily="18" charset="0"/>
                <a:cs typeface="Times New Roman" panose="02020603050405020304" pitchFamily="18" charset="0"/>
                <a:sym typeface="SILManuscript IPA93"/>
              </a:rPr>
              <a:t>) </a:t>
            </a:r>
          </a:p>
          <a:p>
            <a:r>
              <a:rPr lang="fr-FR" sz="2400" dirty="0" err="1" smtClean="0">
                <a:latin typeface="Times New Roman" panose="02020603050405020304" pitchFamily="18" charset="0"/>
                <a:cs typeface="Times New Roman" panose="02020603050405020304" pitchFamily="18" charset="0"/>
                <a:sym typeface="SILManuscript IPA93"/>
              </a:rPr>
              <a:t>Root</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from</a:t>
            </a:r>
            <a:r>
              <a:rPr lang="fr-FR" sz="2400" dirty="0" smtClean="0">
                <a:latin typeface="Times New Roman" panose="02020603050405020304" pitchFamily="18" charset="0"/>
                <a:cs typeface="Times New Roman" panose="02020603050405020304" pitchFamily="18" charset="0"/>
                <a:sym typeface="SILManuscript IPA93"/>
              </a:rPr>
              <a:t> Standard </a:t>
            </a:r>
            <a:r>
              <a:rPr lang="fr-FR" sz="2400" dirty="0" err="1" smtClean="0">
                <a:latin typeface="Times New Roman" panose="02020603050405020304" pitchFamily="18" charset="0"/>
                <a:cs typeface="Times New Roman" panose="02020603050405020304" pitchFamily="18" charset="0"/>
                <a:sym typeface="SILManuscript IPA93"/>
              </a:rPr>
              <a:t>Arabic</a:t>
            </a:r>
            <a:r>
              <a:rPr lang="fr-FR" sz="2400" dirty="0" smtClean="0">
                <a:latin typeface="Times New Roman" panose="02020603050405020304" pitchFamily="18" charset="0"/>
                <a:cs typeface="Times New Roman" panose="02020603050405020304" pitchFamily="18" charset="0"/>
                <a:sym typeface="SILManuscript IPA93"/>
              </a:rPr>
              <a:t> </a:t>
            </a:r>
            <a:r>
              <a:rPr lang="ar-DZ" sz="2400" dirty="0" smtClean="0">
                <a:latin typeface="Times New Roman" panose="02020603050405020304" pitchFamily="18" charset="0"/>
                <a:cs typeface="Times New Roman" panose="02020603050405020304" pitchFamily="18" charset="0"/>
                <a:sym typeface="SILManuscript IPA93"/>
              </a:rPr>
              <a:t>ابكم</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with</a:t>
            </a:r>
            <a:r>
              <a:rPr lang="fr-FR" sz="2400" dirty="0" smtClean="0">
                <a:latin typeface="Times New Roman" panose="02020603050405020304" pitchFamily="18" charset="0"/>
                <a:cs typeface="Times New Roman" panose="02020603050405020304" pitchFamily="18" charset="0"/>
                <a:sym typeface="SILManuscript IPA93"/>
              </a:rPr>
              <a:t> the addition of /</a:t>
            </a:r>
            <a:r>
              <a:rPr lang="fr-FR" sz="2400" dirty="0" err="1" smtClean="0">
                <a:latin typeface="Times New Roman" panose="02020603050405020304" pitchFamily="18" charset="0"/>
                <a:cs typeface="Times New Roman" panose="02020603050405020304" pitchFamily="18" charset="0"/>
                <a:sym typeface="SILManuscript IPA93"/>
              </a:rPr>
              <a:t>ouch</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suffix</a:t>
            </a:r>
            <a:endParaRPr lang="fr-FR" sz="2400" dirty="0" smtClean="0">
              <a:latin typeface="Times New Roman" panose="02020603050405020304" pitchFamily="18" charset="0"/>
              <a:cs typeface="Times New Roman" panose="02020603050405020304" pitchFamily="18" charset="0"/>
              <a:sym typeface="SILManuscript IPA93"/>
            </a:endParaRPr>
          </a:p>
          <a:p>
            <a:r>
              <a:rPr lang="en-US" sz="2400" dirty="0" err="1" smtClean="0">
                <a:latin typeface="Times New Roman" panose="02020603050405020304" pitchFamily="18" charset="0"/>
                <a:cs typeface="Times New Roman" panose="02020603050405020304" pitchFamily="18" charset="0"/>
                <a:sym typeface="SILManuscript IPA93"/>
              </a:rPr>
              <a:t>Barnous</a:t>
            </a:r>
            <a:r>
              <a:rPr lang="en-US" sz="2400" dirty="0" smtClean="0">
                <a:latin typeface="Times New Roman" panose="02020603050405020304" pitchFamily="18" charset="0"/>
                <a:cs typeface="Times New Roman" panose="02020603050405020304" pitchFamily="18" charset="0"/>
                <a:sym typeface="SILManuscript IPA93"/>
              </a:rPr>
              <a:t> (a traditional cloth in North Africa) taken from Latin </a:t>
            </a:r>
            <a:r>
              <a:rPr lang="en-US" sz="2400" dirty="0" err="1" smtClean="0">
                <a:latin typeface="Times New Roman" panose="02020603050405020304" pitchFamily="18" charset="0"/>
                <a:cs typeface="Times New Roman" panose="02020603050405020304" pitchFamily="18" charset="0"/>
                <a:sym typeface="SILManuscript IPA93"/>
              </a:rPr>
              <a:t>burrus</a:t>
            </a:r>
            <a:r>
              <a:rPr lang="en-US" sz="2400" dirty="0" smtClean="0">
                <a:latin typeface="Times New Roman" panose="02020603050405020304" pitchFamily="18" charset="0"/>
                <a:cs typeface="Times New Roman" panose="02020603050405020304" pitchFamily="18" charset="0"/>
                <a:sym typeface="SILManuscript IPA93"/>
              </a:rPr>
              <a:t> ( a big piece of wool) with the additional of /n/ sound</a:t>
            </a:r>
          </a:p>
          <a:p>
            <a:r>
              <a:rPr lang="en-US" sz="2400" dirty="0">
                <a:latin typeface="Times New Roman" panose="02020603050405020304" pitchFamily="18" charset="0"/>
                <a:cs typeface="Times New Roman" panose="02020603050405020304" pitchFamily="18" charset="0"/>
                <a:sym typeface="SILManuscript IPA93"/>
              </a:rPr>
              <a:t> </a:t>
            </a:r>
            <a:r>
              <a:rPr lang="ar-DZ" sz="2400" dirty="0" smtClean="0">
                <a:latin typeface="Times New Roman" panose="02020603050405020304" pitchFamily="18" charset="0"/>
                <a:cs typeface="Times New Roman" panose="02020603050405020304" pitchFamily="18" charset="0"/>
                <a:sym typeface="SILManuscript IPA93"/>
              </a:rPr>
              <a:t>حلوف</a:t>
            </a:r>
            <a:r>
              <a:rPr lang="fr-FR" sz="2400" dirty="0" smtClean="0">
                <a:latin typeface="Times New Roman" panose="02020603050405020304" pitchFamily="18" charset="0"/>
                <a:cs typeface="Times New Roman" panose="02020603050405020304" pitchFamily="18" charset="0"/>
                <a:sym typeface="SILManuscript IPA93"/>
              </a:rPr>
              <a:t>  </a:t>
            </a:r>
            <a:r>
              <a:rPr lang="fr-FR" sz="2400" dirty="0" err="1" smtClean="0">
                <a:latin typeface="Times New Roman" panose="02020603050405020304" pitchFamily="18" charset="0"/>
                <a:cs typeface="Times New Roman" panose="02020603050405020304" pitchFamily="18" charset="0"/>
                <a:sym typeface="SILManuscript IPA93"/>
              </a:rPr>
              <a:t>Neo-punic</a:t>
            </a:r>
            <a:r>
              <a:rPr lang="fr-FR" sz="2400" dirty="0" smtClean="0">
                <a:latin typeface="Times New Roman" panose="02020603050405020304" pitchFamily="18" charset="0"/>
                <a:cs typeface="Times New Roman" panose="02020603050405020304" pitchFamily="18" charset="0"/>
                <a:sym typeface="SILManuscript IPA93"/>
              </a:rPr>
              <a:t> or </a:t>
            </a:r>
            <a:r>
              <a:rPr lang="fr-FR" sz="2400" dirty="0" err="1" smtClean="0">
                <a:latin typeface="Times New Roman" panose="02020603050405020304" pitchFamily="18" charset="0"/>
                <a:cs typeface="Times New Roman" panose="02020603050405020304" pitchFamily="18" charset="0"/>
                <a:sym typeface="SILManuscript IPA93"/>
              </a:rPr>
              <a:t>Arabic</a:t>
            </a:r>
            <a:r>
              <a:rPr lang="fr-FR" sz="2400" dirty="0" smtClean="0">
                <a:latin typeface="Times New Roman" panose="02020603050405020304" pitchFamily="18" charset="0"/>
                <a:cs typeface="Times New Roman" panose="02020603050405020304" pitchFamily="18" charset="0"/>
                <a:sym typeface="SILManuscript IPA93"/>
              </a:rPr>
              <a:t>  or </a:t>
            </a:r>
            <a:r>
              <a:rPr lang="fr-FR" sz="2400" dirty="0" err="1" smtClean="0">
                <a:latin typeface="Times New Roman" panose="02020603050405020304" pitchFamily="18" charset="0"/>
                <a:cs typeface="Times New Roman" panose="02020603050405020304" pitchFamily="18" charset="0"/>
                <a:sym typeface="SILManuscript IPA93"/>
              </a:rPr>
              <a:t>German</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origins</a:t>
            </a:r>
            <a:endParaRPr lang="fr-FR" sz="2400" dirty="0" smtClean="0">
              <a:latin typeface="Times New Roman" panose="02020603050405020304" pitchFamily="18" charset="0"/>
              <a:cs typeface="Times New Roman" panose="02020603050405020304" pitchFamily="18" charset="0"/>
              <a:sym typeface="SILManuscript IPA93"/>
            </a:endParaRPr>
          </a:p>
          <a:p>
            <a:r>
              <a:rPr lang="ar-DZ" sz="2400" dirty="0" err="1" smtClean="0">
                <a:latin typeface="Times New Roman" panose="02020603050405020304" pitchFamily="18" charset="0"/>
                <a:cs typeface="Times New Roman" panose="02020603050405020304" pitchFamily="18" charset="0"/>
                <a:sym typeface="SILManuscript IPA93"/>
              </a:rPr>
              <a:t>لهايشة</a:t>
            </a:r>
            <a:r>
              <a:rPr lang="fr-FR" sz="2400" dirty="0" smtClean="0">
                <a:latin typeface="Times New Roman" panose="02020603050405020304" pitchFamily="18" charset="0"/>
                <a:cs typeface="Times New Roman" panose="02020603050405020304" pitchFamily="18" charset="0"/>
                <a:sym typeface="SILManuscript IPA93"/>
              </a:rPr>
              <a:t>  (a sort of animal) </a:t>
            </a:r>
            <a:r>
              <a:rPr lang="fr-FR" sz="2400" dirty="0" err="1" smtClean="0">
                <a:latin typeface="Times New Roman" panose="02020603050405020304" pitchFamily="18" charset="0"/>
                <a:cs typeface="Times New Roman" panose="02020603050405020304" pitchFamily="18" charset="0"/>
                <a:sym typeface="SILManuscript IPA93"/>
              </a:rPr>
              <a:t>taken</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from</a:t>
            </a:r>
            <a:r>
              <a:rPr lang="fr-FR" sz="2400" dirty="0" smtClean="0">
                <a:latin typeface="Times New Roman" panose="02020603050405020304" pitchFamily="18" charset="0"/>
                <a:cs typeface="Times New Roman" panose="02020603050405020304" pitchFamily="18" charset="0"/>
                <a:sym typeface="SILManuscript IPA93"/>
              </a:rPr>
              <a:t> Greek</a:t>
            </a:r>
          </a:p>
          <a:p>
            <a:r>
              <a:rPr lang="ar-DZ" sz="2400" dirty="0" err="1" smtClean="0">
                <a:latin typeface="Times New Roman" panose="02020603050405020304" pitchFamily="18" charset="0"/>
                <a:cs typeface="Times New Roman" panose="02020603050405020304" pitchFamily="18" charset="0"/>
                <a:sym typeface="SILManuscript IPA93"/>
              </a:rPr>
              <a:t>سقس</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ask</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is</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taken</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from</a:t>
            </a:r>
            <a:r>
              <a:rPr lang="fr-FR" sz="2400" dirty="0" smtClean="0">
                <a:latin typeface="Times New Roman" panose="02020603050405020304" pitchFamily="18" charset="0"/>
                <a:cs typeface="Times New Roman" panose="02020603050405020304" pitchFamily="18" charset="0"/>
                <a:sym typeface="SILManuscript IPA93"/>
              </a:rPr>
              <a:t> </a:t>
            </a:r>
            <a:r>
              <a:rPr lang="ar-DZ" sz="2400" dirty="0" err="1" smtClean="0">
                <a:latin typeface="Times New Roman" panose="02020603050405020304" pitchFamily="18" charset="0"/>
                <a:cs typeface="Times New Roman" panose="02020603050405020304" pitchFamily="18" charset="0"/>
                <a:sym typeface="SILManuscript IPA93"/>
              </a:rPr>
              <a:t>استقسى</a:t>
            </a:r>
            <a:r>
              <a:rPr lang="fr-FR" sz="2400" dirty="0" smtClean="0">
                <a:latin typeface="Times New Roman" panose="02020603050405020304" pitchFamily="18" charset="0"/>
                <a:cs typeface="Times New Roman" panose="02020603050405020304" pitchFamily="18" charset="0"/>
                <a:sym typeface="SILManuscript IPA93"/>
              </a:rPr>
              <a:t>  </a:t>
            </a:r>
            <a:r>
              <a:rPr lang="en-US" sz="2400" dirty="0" smtClean="0">
                <a:latin typeface="Times New Roman" panose="02020603050405020304" pitchFamily="18" charset="0"/>
                <a:cs typeface="Times New Roman" panose="02020603050405020304" pitchFamily="18" charset="0"/>
                <a:sym typeface="SILManuscript IPA93"/>
              </a:rPr>
              <a:t>(to confirm something) Arabic origin</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7305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87362"/>
          </a:xfrm>
        </p:spPr>
        <p:txBody>
          <a:bodyPr/>
          <a:lstStyle/>
          <a:p>
            <a:r>
              <a:rPr lang="en-US" sz="2000" b="1" dirty="0" smtClean="0">
                <a:latin typeface="Times New Roman" panose="02020603050405020304" pitchFamily="18" charset="0"/>
                <a:cs typeface="Times New Roman" panose="02020603050405020304" pitchFamily="18" charset="0"/>
              </a:rPr>
              <a:t>Some Loanwords in </a:t>
            </a:r>
            <a:r>
              <a:rPr lang="en-US" sz="2000" b="1" dirty="0" err="1" smtClean="0">
                <a:latin typeface="Times New Roman" panose="02020603050405020304" pitchFamily="18" charset="0"/>
                <a:cs typeface="Times New Roman" panose="02020603050405020304" pitchFamily="18" charset="0"/>
              </a:rPr>
              <a:t>Beni</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Bousaid</a:t>
            </a:r>
            <a:r>
              <a:rPr lang="en-US" sz="2000" b="1" dirty="0" smtClean="0">
                <a:latin typeface="Times New Roman" panose="02020603050405020304" pitchFamily="18" charset="0"/>
                <a:cs typeface="Times New Roman" panose="02020603050405020304" pitchFamily="18" charset="0"/>
              </a:rPr>
              <a:t> Arabic Variety from </a:t>
            </a:r>
            <a:r>
              <a:rPr lang="en-US" sz="2000" b="1" dirty="0" err="1" smtClean="0">
                <a:latin typeface="Times New Roman" panose="02020603050405020304" pitchFamily="18" charset="0"/>
                <a:cs typeface="Times New Roman" panose="02020603050405020304" pitchFamily="18" charset="0"/>
              </a:rPr>
              <a:t>Shelha</a:t>
            </a:r>
            <a:endParaRPr lang="en-US" sz="2000" b="1" dirty="0">
              <a:latin typeface="Times New Roman" panose="02020603050405020304" pitchFamily="18" charset="0"/>
              <a:cs typeface="Times New Roman" panose="02020603050405020304" pitchFamily="18"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873455901"/>
              </p:ext>
            </p:extLst>
          </p:nvPr>
        </p:nvGraphicFramePr>
        <p:xfrm>
          <a:off x="685800" y="838200"/>
          <a:ext cx="8382000" cy="4874491"/>
        </p:xfrm>
        <a:graphic>
          <a:graphicData uri="http://schemas.openxmlformats.org/drawingml/2006/table">
            <a:tbl>
              <a:tblPr firstRow="1" bandRow="1">
                <a:tableStyleId>{5C22544A-7EE6-4342-B048-85BDC9FD1C3A}</a:tableStyleId>
              </a:tblPr>
              <a:tblGrid>
                <a:gridCol w="3647722"/>
                <a:gridCol w="4734278"/>
              </a:tblGrid>
              <a:tr h="370840">
                <a:tc>
                  <a:txBody>
                    <a:bodyPr/>
                    <a:lstStyle/>
                    <a:p>
                      <a:r>
                        <a:rPr lang="fr-FR" sz="1400" dirty="0" err="1" smtClean="0"/>
                        <a:t>Terms</a:t>
                      </a:r>
                      <a:r>
                        <a:rPr lang="fr-FR" sz="1400" dirty="0" smtClean="0"/>
                        <a:t> in Beni </a:t>
                      </a:r>
                      <a:r>
                        <a:rPr lang="fr-FR" sz="1400" dirty="0" err="1" smtClean="0"/>
                        <a:t>Bousaid</a:t>
                      </a:r>
                      <a:r>
                        <a:rPr lang="fr-FR" sz="1400" dirty="0" smtClean="0"/>
                        <a:t> </a:t>
                      </a:r>
                      <a:r>
                        <a:rPr lang="fr-FR" sz="1400" dirty="0" err="1" smtClean="0"/>
                        <a:t>from</a:t>
                      </a:r>
                      <a:r>
                        <a:rPr lang="fr-FR" sz="1400" dirty="0" smtClean="0"/>
                        <a:t> </a:t>
                      </a:r>
                      <a:r>
                        <a:rPr lang="fr-FR" sz="1400" dirty="0" err="1" smtClean="0"/>
                        <a:t>Shelha</a:t>
                      </a:r>
                      <a:endParaRPr lang="fr-FR" sz="1400" dirty="0"/>
                    </a:p>
                  </a:txBody>
                  <a:tcPr/>
                </a:tc>
                <a:tc>
                  <a:txBody>
                    <a:bodyPr/>
                    <a:lstStyle/>
                    <a:p>
                      <a:r>
                        <a:rPr lang="fr-FR" sz="1400" dirty="0" err="1" smtClean="0"/>
                        <a:t>Meaning</a:t>
                      </a:r>
                      <a:r>
                        <a:rPr lang="fr-FR" sz="1400" dirty="0" smtClean="0"/>
                        <a:t> in </a:t>
                      </a:r>
                      <a:r>
                        <a:rPr lang="fr-FR" sz="1400" dirty="0" err="1" smtClean="0"/>
                        <a:t>Arabic</a:t>
                      </a:r>
                      <a:endParaRPr lang="fr-FR" sz="1400" dirty="0"/>
                    </a:p>
                  </a:txBody>
                  <a:tcPr/>
                </a:tc>
              </a:tr>
              <a:tr h="370840">
                <a:tc>
                  <a:txBody>
                    <a:bodyPr/>
                    <a:lstStyle/>
                    <a:p>
                      <a:r>
                        <a:rPr lang="ar-DZ" sz="1400" dirty="0" err="1" smtClean="0">
                          <a:cs typeface="+mj-cs"/>
                        </a:rPr>
                        <a:t>الاغ</a:t>
                      </a:r>
                      <a:r>
                        <a:rPr lang="fr-FR" sz="1400" dirty="0" smtClean="0">
                          <a:cs typeface="+mj-cs"/>
                        </a:rPr>
                        <a:t>  </a:t>
                      </a:r>
                      <a:r>
                        <a:rPr lang="fr-FR" sz="1400" dirty="0" smtClean="0">
                          <a:cs typeface="+mj-cs"/>
                          <a:sym typeface="SILManuscript IPA93"/>
                        </a:rPr>
                        <a:t></a:t>
                      </a:r>
                      <a:endParaRPr lang="fr-FR" sz="1400" dirty="0">
                        <a:cs typeface="+mj-cs"/>
                      </a:endParaRPr>
                    </a:p>
                  </a:txBody>
                  <a:tcPr/>
                </a:tc>
                <a:tc>
                  <a:txBody>
                    <a:bodyPr/>
                    <a:lstStyle/>
                    <a:p>
                      <a:r>
                        <a:rPr lang="ar-DZ" sz="1400" dirty="0" smtClean="0">
                          <a:cs typeface="+mj-cs"/>
                        </a:rPr>
                        <a:t>الجمجمة</a:t>
                      </a:r>
                      <a:r>
                        <a:rPr lang="fr-FR" sz="1400" dirty="0" smtClean="0">
                          <a:cs typeface="+mj-cs"/>
                        </a:rPr>
                        <a:t> (</a:t>
                      </a:r>
                      <a:r>
                        <a:rPr lang="fr-FR" sz="1400" dirty="0" err="1" smtClean="0">
                          <a:cs typeface="+mj-cs"/>
                        </a:rPr>
                        <a:t>skull</a:t>
                      </a:r>
                      <a:r>
                        <a:rPr lang="fr-FR" sz="1400" dirty="0" smtClean="0">
                          <a:cs typeface="+mj-cs"/>
                        </a:rPr>
                        <a:t>)</a:t>
                      </a:r>
                      <a:endParaRPr lang="fr-FR" sz="1400" dirty="0">
                        <a:cs typeface="+mj-cs"/>
                      </a:endParaRPr>
                    </a:p>
                  </a:txBody>
                  <a:tcPr/>
                </a:tc>
              </a:tr>
              <a:tr h="370840">
                <a:tc>
                  <a:txBody>
                    <a:bodyPr/>
                    <a:lstStyle/>
                    <a:p>
                      <a:r>
                        <a:rPr lang="ar-DZ" sz="1400" dirty="0" err="1" smtClean="0">
                          <a:cs typeface="+mj-cs"/>
                        </a:rPr>
                        <a:t>فرطاس</a:t>
                      </a:r>
                      <a:r>
                        <a:rPr lang="fr-FR" sz="1400" dirty="0" smtClean="0">
                          <a:cs typeface="+mj-cs"/>
                        </a:rPr>
                        <a:t> </a:t>
                      </a:r>
                      <a:r>
                        <a:rPr lang="fr-FR" sz="1400" dirty="0" smtClean="0">
                          <a:cs typeface="+mj-cs"/>
                          <a:sym typeface="SILManuscript IPA93"/>
                        </a:rPr>
                        <a:t></a:t>
                      </a:r>
                      <a:endParaRPr lang="fr-FR" sz="1400" dirty="0">
                        <a:cs typeface="+mj-cs"/>
                      </a:endParaRPr>
                    </a:p>
                  </a:txBody>
                  <a:tcPr/>
                </a:tc>
                <a:tc>
                  <a:txBody>
                    <a:bodyPr/>
                    <a:lstStyle/>
                    <a:p>
                      <a:r>
                        <a:rPr lang="ar-DZ" sz="1400" dirty="0" smtClean="0">
                          <a:cs typeface="+mj-cs"/>
                        </a:rPr>
                        <a:t>بدون قرون</a:t>
                      </a:r>
                      <a:r>
                        <a:rPr lang="fr-FR" sz="1400" dirty="0" smtClean="0">
                          <a:cs typeface="+mj-cs"/>
                        </a:rPr>
                        <a:t> (</a:t>
                      </a:r>
                      <a:r>
                        <a:rPr lang="fr-FR" sz="1400" dirty="0" err="1" smtClean="0">
                          <a:cs typeface="+mj-cs"/>
                        </a:rPr>
                        <a:t>without</a:t>
                      </a:r>
                      <a:r>
                        <a:rPr lang="fr-FR" sz="1400" dirty="0" smtClean="0">
                          <a:cs typeface="+mj-cs"/>
                        </a:rPr>
                        <a:t> </a:t>
                      </a:r>
                      <a:r>
                        <a:rPr lang="fr-FR" sz="1400" dirty="0" err="1" smtClean="0">
                          <a:cs typeface="+mj-cs"/>
                        </a:rPr>
                        <a:t>horns</a:t>
                      </a:r>
                      <a:r>
                        <a:rPr lang="fr-FR" sz="1400" dirty="0" smtClean="0">
                          <a:cs typeface="+mj-cs"/>
                        </a:rPr>
                        <a:t>)</a:t>
                      </a:r>
                      <a:endParaRPr lang="fr-FR" sz="1400" dirty="0">
                        <a:cs typeface="+mj-cs"/>
                      </a:endParaRPr>
                    </a:p>
                  </a:txBody>
                  <a:tcPr/>
                </a:tc>
              </a:tr>
              <a:tr h="370840">
                <a:tc>
                  <a:txBody>
                    <a:bodyPr/>
                    <a:lstStyle/>
                    <a:p>
                      <a:r>
                        <a:rPr lang="ar-DZ" sz="1400" dirty="0" err="1" smtClean="0">
                          <a:cs typeface="+mj-cs"/>
                        </a:rPr>
                        <a:t>الزلاواطة</a:t>
                      </a:r>
                      <a:r>
                        <a:rPr lang="fr-FR" sz="1400" dirty="0" smtClean="0">
                          <a:cs typeface="+mj-cs"/>
                        </a:rPr>
                        <a:t> or  </a:t>
                      </a:r>
                      <a:r>
                        <a:rPr lang="ar-DZ" sz="1400" dirty="0" err="1" smtClean="0">
                          <a:cs typeface="+mj-cs"/>
                        </a:rPr>
                        <a:t>تازراوط</a:t>
                      </a:r>
                      <a:r>
                        <a:rPr lang="fr-FR" sz="1400" dirty="0" smtClean="0">
                          <a:cs typeface="+mj-cs"/>
                        </a:rPr>
                        <a:t> </a:t>
                      </a:r>
                      <a:r>
                        <a:rPr lang="fr-FR" sz="1400" dirty="0" smtClean="0">
                          <a:cs typeface="+mj-cs"/>
                          <a:sym typeface="SILManuscript IPA93"/>
                        </a:rPr>
                        <a:t></a:t>
                      </a:r>
                      <a:endParaRPr lang="fr-FR" sz="1400" dirty="0">
                        <a:cs typeface="+mj-cs"/>
                      </a:endParaRPr>
                    </a:p>
                  </a:txBody>
                  <a:tcPr/>
                </a:tc>
                <a:tc>
                  <a:txBody>
                    <a:bodyPr/>
                    <a:lstStyle/>
                    <a:p>
                      <a:r>
                        <a:rPr lang="ar-DZ" sz="1400" dirty="0" smtClean="0">
                          <a:cs typeface="+mj-cs"/>
                        </a:rPr>
                        <a:t>عصا</a:t>
                      </a:r>
                      <a:r>
                        <a:rPr lang="ar-DZ" sz="1400" baseline="0" dirty="0" smtClean="0">
                          <a:cs typeface="+mj-cs"/>
                        </a:rPr>
                        <a:t> غليظة</a:t>
                      </a:r>
                      <a:r>
                        <a:rPr lang="fr-FR" sz="1400" baseline="0" dirty="0" smtClean="0">
                          <a:cs typeface="+mj-cs"/>
                        </a:rPr>
                        <a:t> (</a:t>
                      </a:r>
                      <a:r>
                        <a:rPr lang="fr-FR" sz="1400" baseline="0" dirty="0" err="1" smtClean="0">
                          <a:cs typeface="+mj-cs"/>
                        </a:rPr>
                        <a:t>big</a:t>
                      </a:r>
                      <a:r>
                        <a:rPr lang="fr-FR" sz="1400" baseline="0" dirty="0" smtClean="0">
                          <a:cs typeface="+mj-cs"/>
                        </a:rPr>
                        <a:t> stick)</a:t>
                      </a:r>
                      <a:endParaRPr lang="fr-FR" sz="1400" dirty="0">
                        <a:cs typeface="+mj-cs"/>
                      </a:endParaRPr>
                    </a:p>
                  </a:txBody>
                  <a:tcPr/>
                </a:tc>
              </a:tr>
              <a:tr h="396239">
                <a:tc>
                  <a:txBody>
                    <a:bodyPr/>
                    <a:lstStyle/>
                    <a:p>
                      <a:r>
                        <a:rPr lang="ar-DZ" sz="1400" dirty="0" err="1" smtClean="0">
                          <a:cs typeface="+mj-cs"/>
                        </a:rPr>
                        <a:t>تاهدورت</a:t>
                      </a:r>
                      <a:r>
                        <a:rPr lang="fr-FR" sz="1400" dirty="0" smtClean="0">
                          <a:cs typeface="+mj-cs"/>
                        </a:rPr>
                        <a:t> </a:t>
                      </a:r>
                      <a:r>
                        <a:rPr lang="fr-FR" sz="1400" baseline="0" dirty="0" smtClean="0">
                          <a:cs typeface="+mj-cs"/>
                        </a:rPr>
                        <a:t> </a:t>
                      </a:r>
                      <a:r>
                        <a:rPr lang="fr-FR" sz="1400" baseline="0" dirty="0" smtClean="0">
                          <a:cs typeface="+mj-cs"/>
                          <a:sym typeface="SILManuscript IPA93"/>
                        </a:rPr>
                        <a:t> </a:t>
                      </a:r>
                      <a:r>
                        <a:rPr lang="fr-FR" sz="1400" baseline="0" dirty="0" err="1" smtClean="0">
                          <a:cs typeface="+mj-cs"/>
                          <a:sym typeface="SILManuscript IPA93"/>
                        </a:rPr>
                        <a:t>small</a:t>
                      </a:r>
                      <a:endParaRPr lang="fr-FR" sz="1400" baseline="0" dirty="0" smtClean="0">
                        <a:cs typeface="+mj-cs"/>
                        <a:sym typeface="SILManuscript IPA93"/>
                      </a:endParaRPr>
                    </a:p>
                    <a:p>
                      <a:r>
                        <a:rPr lang="ar-DZ" sz="1400" baseline="0" dirty="0" err="1" smtClean="0">
                          <a:cs typeface="+mj-cs"/>
                          <a:sym typeface="SILManuscript IPA93"/>
                        </a:rPr>
                        <a:t>اهيدور</a:t>
                      </a:r>
                      <a:r>
                        <a:rPr lang="fr-FR" sz="1400" baseline="0" dirty="0" smtClean="0">
                          <a:cs typeface="+mj-cs"/>
                          <a:sym typeface="SILManuscript IPA93"/>
                        </a:rPr>
                        <a:t>   large</a:t>
                      </a:r>
                      <a:endParaRPr lang="fr-FR" sz="1400" dirty="0">
                        <a:cs typeface="+mj-cs"/>
                      </a:endParaRPr>
                    </a:p>
                  </a:txBody>
                  <a:tcPr>
                    <a:lnB w="12700" cap="flat" cmpd="sng" algn="ctr">
                      <a:solidFill>
                        <a:schemeClr val="tx1"/>
                      </a:solidFill>
                      <a:prstDash val="solid"/>
                      <a:round/>
                      <a:headEnd type="none" w="med" len="med"/>
                      <a:tailEnd type="none" w="med" len="med"/>
                    </a:lnB>
                  </a:tcPr>
                </a:tc>
                <a:tc>
                  <a:txBody>
                    <a:bodyPr/>
                    <a:lstStyle/>
                    <a:p>
                      <a:r>
                        <a:rPr lang="ar-DZ" sz="1400" dirty="0" smtClean="0">
                          <a:cs typeface="+mj-cs"/>
                        </a:rPr>
                        <a:t>جلد الخروف</a:t>
                      </a:r>
                      <a:r>
                        <a:rPr lang="ar-DZ" sz="1400" baseline="0" dirty="0" smtClean="0">
                          <a:cs typeface="+mj-cs"/>
                        </a:rPr>
                        <a:t> </a:t>
                      </a:r>
                      <a:r>
                        <a:rPr lang="fr-FR" sz="1400" baseline="0" dirty="0" smtClean="0">
                          <a:cs typeface="+mj-cs"/>
                        </a:rPr>
                        <a:t> (</a:t>
                      </a:r>
                      <a:r>
                        <a:rPr lang="fr-FR" sz="1400" baseline="0" dirty="0" err="1" smtClean="0">
                          <a:cs typeface="+mj-cs"/>
                        </a:rPr>
                        <a:t>sheep</a:t>
                      </a:r>
                      <a:r>
                        <a:rPr lang="fr-FR" sz="1400" baseline="0" dirty="0" smtClean="0">
                          <a:cs typeface="+mj-cs"/>
                        </a:rPr>
                        <a:t> skin)</a:t>
                      </a:r>
                      <a:endParaRPr lang="ar-DZ" sz="1400" baseline="0" dirty="0" smtClean="0">
                        <a:cs typeface="+mj-cs"/>
                      </a:endParaRPr>
                    </a:p>
                  </a:txBody>
                  <a:tcPr>
                    <a:lnB w="12700" cap="flat" cmpd="sng" algn="ctr">
                      <a:solidFill>
                        <a:schemeClr val="tx1"/>
                      </a:solidFill>
                      <a:prstDash val="solid"/>
                      <a:round/>
                      <a:headEnd type="none" w="med" len="med"/>
                      <a:tailEnd type="none" w="med" len="med"/>
                    </a:lnB>
                  </a:tcPr>
                </a:tc>
              </a:tr>
              <a:tr h="320040">
                <a:tc>
                  <a:txBody>
                    <a:bodyPr/>
                    <a:lstStyle/>
                    <a:p>
                      <a:r>
                        <a:rPr lang="ar-DZ" sz="1400" dirty="0" err="1" smtClean="0">
                          <a:cs typeface="+mj-cs"/>
                        </a:rPr>
                        <a:t>بوزلوم</a:t>
                      </a:r>
                      <a:r>
                        <a:rPr lang="ar-DZ" sz="1400" dirty="0" smtClean="0">
                          <a:cs typeface="+mj-cs"/>
                        </a:rPr>
                        <a:t> </a:t>
                      </a:r>
                      <a:r>
                        <a:rPr lang="fr-FR" sz="1400" dirty="0" smtClean="0">
                          <a:cs typeface="+mj-cs"/>
                        </a:rPr>
                        <a:t> </a:t>
                      </a:r>
                      <a:r>
                        <a:rPr lang="fr-FR" sz="1400" dirty="0" smtClean="0">
                          <a:cs typeface="+mj-cs"/>
                          <a:sym typeface="SILManuscript IPA93"/>
                        </a:rPr>
                        <a:t></a:t>
                      </a:r>
                      <a:endParaRPr lang="fr-FR" sz="1400" dirty="0">
                        <a:cs typeface="+mj-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400" dirty="0" err="1" smtClean="0">
                          <a:cs typeface="+mj-cs"/>
                        </a:rPr>
                        <a:t>الرزماتيزم</a:t>
                      </a:r>
                      <a:r>
                        <a:rPr lang="fr-FR" sz="1400" dirty="0" smtClean="0">
                          <a:cs typeface="+mj-cs"/>
                        </a:rPr>
                        <a:t> (</a:t>
                      </a:r>
                      <a:r>
                        <a:rPr lang="fr-FR" sz="1400" dirty="0" err="1" smtClean="0">
                          <a:cs typeface="+mj-cs"/>
                        </a:rPr>
                        <a:t>Rheumatism</a:t>
                      </a:r>
                      <a:r>
                        <a:rPr lang="fr-FR" sz="1400" dirty="0" smtClean="0">
                          <a:cs typeface="+mj-cs"/>
                        </a:rPr>
                        <a:t>)</a:t>
                      </a:r>
                      <a:endParaRPr lang="ar-DZ" sz="1400" dirty="0" smtClean="0">
                        <a:cs typeface="+mj-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r>
                        <a:rPr lang="ar-DZ" sz="1400" dirty="0" err="1" smtClean="0">
                          <a:cs typeface="+mj-cs"/>
                        </a:rPr>
                        <a:t>ثامورث</a:t>
                      </a:r>
                      <a:r>
                        <a:rPr lang="ar-DZ" sz="1400" dirty="0" smtClean="0">
                          <a:cs typeface="+mj-cs"/>
                        </a:rPr>
                        <a:t> </a:t>
                      </a:r>
                      <a:r>
                        <a:rPr lang="fr-FR" sz="1400" dirty="0" smtClean="0">
                          <a:cs typeface="+mj-cs"/>
                        </a:rPr>
                        <a:t> </a:t>
                      </a:r>
                      <a:r>
                        <a:rPr lang="fr-FR" sz="1400" dirty="0" smtClean="0">
                          <a:cs typeface="+mj-cs"/>
                          <a:sym typeface="SILManuscript IPA93"/>
                        </a:rPr>
                        <a:t></a:t>
                      </a:r>
                      <a:endParaRPr lang="fr-FR" sz="1400" dirty="0">
                        <a:cs typeface="+mj-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400" dirty="0" smtClean="0">
                          <a:cs typeface="+mj-cs"/>
                        </a:rPr>
                        <a:t>الوطن</a:t>
                      </a:r>
                      <a:r>
                        <a:rPr lang="fr-FR" sz="1400" dirty="0" smtClean="0">
                          <a:cs typeface="+mj-cs"/>
                        </a:rPr>
                        <a:t> country</a:t>
                      </a:r>
                      <a:endParaRPr lang="fr-FR" sz="1400" dirty="0">
                        <a:cs typeface="+mj-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6029">
                <a:tc>
                  <a:txBody>
                    <a:bodyPr/>
                    <a:lstStyle/>
                    <a:p>
                      <a:r>
                        <a:rPr lang="ar-DZ" sz="1400" dirty="0" err="1" smtClean="0">
                          <a:cs typeface="+mj-cs"/>
                        </a:rPr>
                        <a:t>خنفور</a:t>
                      </a:r>
                      <a:r>
                        <a:rPr lang="fr-FR" sz="1400" dirty="0" smtClean="0">
                          <a:cs typeface="+mj-cs"/>
                        </a:rPr>
                        <a:t> or </a:t>
                      </a:r>
                      <a:r>
                        <a:rPr lang="ar-DZ" sz="1400" dirty="0" err="1" smtClean="0">
                          <a:cs typeface="+mj-cs"/>
                        </a:rPr>
                        <a:t>اخنفور</a:t>
                      </a:r>
                      <a:r>
                        <a:rPr lang="fr-FR" sz="1400" dirty="0" smtClean="0">
                          <a:cs typeface="+mj-cs"/>
                        </a:rPr>
                        <a:t> </a:t>
                      </a:r>
                      <a:r>
                        <a:rPr lang="fr-FR" sz="1400" dirty="0" smtClean="0">
                          <a:cs typeface="+mj-cs"/>
                          <a:sym typeface="SILManuscript IPA93"/>
                        </a:rPr>
                        <a:t></a:t>
                      </a:r>
                    </a:p>
                    <a:p>
                      <a:r>
                        <a:rPr lang="ar-DZ" sz="1400" dirty="0" smtClean="0">
                          <a:cs typeface="+mj-cs"/>
                        </a:rPr>
                        <a:t>امان</a:t>
                      </a:r>
                      <a:r>
                        <a:rPr lang="fr-FR" sz="1400" dirty="0" smtClean="0">
                          <a:cs typeface="+mj-cs"/>
                        </a:rPr>
                        <a:t> </a:t>
                      </a:r>
                      <a:r>
                        <a:rPr lang="fr-FR" sz="1400" dirty="0" smtClean="0">
                          <a:cs typeface="+mj-cs"/>
                          <a:sym typeface="SILManuscript IPA93"/>
                        </a:rPr>
                        <a:t></a:t>
                      </a:r>
                    </a:p>
                    <a:p>
                      <a:r>
                        <a:rPr lang="ar-DZ" sz="1400" dirty="0" smtClean="0">
                          <a:cs typeface="+mj-cs"/>
                          <a:sym typeface="SILManuscript IPA93"/>
                        </a:rPr>
                        <a:t>اكسوم</a:t>
                      </a:r>
                      <a:r>
                        <a:rPr lang="fr-FR" sz="1400" dirty="0" smtClean="0">
                          <a:cs typeface="+mj-cs"/>
                          <a:sym typeface="SILManuscript IPA93"/>
                        </a:rPr>
                        <a:t> k</a:t>
                      </a:r>
                      <a:endParaRPr lang="fr-FR" sz="1400" dirty="0">
                        <a:cs typeface="+mj-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400" dirty="0" smtClean="0">
                          <a:cs typeface="+mj-cs"/>
                        </a:rPr>
                        <a:t>الانف</a:t>
                      </a:r>
                      <a:r>
                        <a:rPr lang="fr-FR" sz="1400" dirty="0" smtClean="0">
                          <a:cs typeface="+mj-cs"/>
                        </a:rPr>
                        <a:t> </a:t>
                      </a:r>
                      <a:r>
                        <a:rPr lang="fr-FR" sz="1400" dirty="0" err="1" smtClean="0">
                          <a:cs typeface="+mj-cs"/>
                        </a:rPr>
                        <a:t>nose</a:t>
                      </a:r>
                      <a:r>
                        <a:rPr lang="fr-FR" sz="1400" dirty="0" smtClean="0">
                          <a:cs typeface="+mj-cs"/>
                        </a:rPr>
                        <a:t> </a:t>
                      </a:r>
                    </a:p>
                    <a:p>
                      <a:r>
                        <a:rPr lang="ar-DZ" sz="1400" dirty="0" smtClean="0">
                          <a:cs typeface="+mj-cs"/>
                        </a:rPr>
                        <a:t>الماء</a:t>
                      </a:r>
                      <a:r>
                        <a:rPr lang="fr-FR" sz="1400" dirty="0" smtClean="0">
                          <a:cs typeface="+mj-cs"/>
                        </a:rPr>
                        <a:t> water</a:t>
                      </a:r>
                    </a:p>
                    <a:p>
                      <a:r>
                        <a:rPr lang="ar-DZ" sz="1400" dirty="0" smtClean="0">
                          <a:cs typeface="+mj-cs"/>
                        </a:rPr>
                        <a:t>اللحم</a:t>
                      </a:r>
                      <a:r>
                        <a:rPr lang="fr-FR" sz="1400" dirty="0" smtClean="0">
                          <a:cs typeface="+mj-cs"/>
                        </a:rPr>
                        <a:t> </a:t>
                      </a:r>
                      <a:r>
                        <a:rPr lang="fr-FR" sz="1400" dirty="0" err="1" smtClean="0">
                          <a:cs typeface="+mj-cs"/>
                        </a:rPr>
                        <a:t>meat</a:t>
                      </a:r>
                      <a:endParaRPr lang="fr-FR" sz="1400" dirty="0">
                        <a:cs typeface="+mj-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8371">
                <a:tc>
                  <a:txBody>
                    <a:bodyPr/>
                    <a:lstStyle/>
                    <a:p>
                      <a:r>
                        <a:rPr lang="ar-DZ" sz="1400" dirty="0" err="1" smtClean="0">
                          <a:cs typeface="+mj-cs"/>
                        </a:rPr>
                        <a:t>اغروم</a:t>
                      </a:r>
                      <a:r>
                        <a:rPr lang="fr-FR" sz="1400" dirty="0" smtClean="0">
                          <a:cs typeface="+mj-cs"/>
                        </a:rPr>
                        <a:t> </a:t>
                      </a:r>
                      <a:r>
                        <a:rPr lang="fr-FR" sz="1400" dirty="0" smtClean="0">
                          <a:cs typeface="+mj-cs"/>
                          <a:sym typeface="SILManuscript IPA93"/>
                        </a:rPr>
                        <a:t></a:t>
                      </a:r>
                      <a:endParaRPr lang="fr-FR" sz="1400" dirty="0">
                        <a:cs typeface="+mj-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400" dirty="0" smtClean="0">
                          <a:cs typeface="+mj-cs"/>
                        </a:rPr>
                        <a:t>الخبز</a:t>
                      </a:r>
                      <a:r>
                        <a:rPr lang="fr-FR" sz="1400" dirty="0" smtClean="0">
                          <a:cs typeface="+mj-cs"/>
                        </a:rPr>
                        <a:t> </a:t>
                      </a:r>
                      <a:r>
                        <a:rPr lang="en-US" sz="1400" noProof="0" dirty="0" smtClean="0">
                          <a:cs typeface="+mj-cs"/>
                        </a:rPr>
                        <a:t>bread</a:t>
                      </a:r>
                      <a:endParaRPr lang="en-US" sz="1400" noProof="0" dirty="0">
                        <a:cs typeface="+mj-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r>
                        <a:rPr lang="ar-DZ" sz="1400" dirty="0" err="1" smtClean="0">
                          <a:cs typeface="+mj-cs"/>
                        </a:rPr>
                        <a:t>ثبيكة</a:t>
                      </a:r>
                      <a:r>
                        <a:rPr lang="fr-FR" sz="1400" dirty="0" smtClean="0">
                          <a:cs typeface="+mj-cs"/>
                        </a:rPr>
                        <a:t> </a:t>
                      </a:r>
                      <a:r>
                        <a:rPr lang="fr-FR" sz="1400" dirty="0" smtClean="0">
                          <a:cs typeface="+mj-cs"/>
                          <a:sym typeface="SILManuscript IPA93"/>
                        </a:rPr>
                        <a:t></a:t>
                      </a:r>
                      <a:endParaRPr lang="fr-FR" sz="1400" dirty="0">
                        <a:cs typeface="+mj-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400" dirty="0" smtClean="0">
                          <a:cs typeface="+mj-cs"/>
                        </a:rPr>
                        <a:t>المطر</a:t>
                      </a:r>
                      <a:r>
                        <a:rPr lang="fr-FR" sz="1400" dirty="0" smtClean="0">
                          <a:cs typeface="+mj-cs"/>
                        </a:rPr>
                        <a:t> the </a:t>
                      </a:r>
                      <a:r>
                        <a:rPr lang="fr-FR" sz="1400" dirty="0" err="1" smtClean="0">
                          <a:cs typeface="+mj-cs"/>
                        </a:rPr>
                        <a:t>rain</a:t>
                      </a:r>
                      <a:r>
                        <a:rPr lang="fr-FR" sz="1400" dirty="0" smtClean="0">
                          <a:cs typeface="+mj-cs"/>
                        </a:rPr>
                        <a:t> </a:t>
                      </a:r>
                      <a:endParaRPr lang="fr-FR" sz="1400" dirty="0">
                        <a:cs typeface="+mj-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r>
                        <a:rPr lang="ar-DZ" sz="1400" dirty="0" err="1" smtClean="0">
                          <a:cs typeface="+mj-cs"/>
                        </a:rPr>
                        <a:t>ثيازيط</a:t>
                      </a:r>
                      <a:r>
                        <a:rPr lang="fr-FR" sz="1400" dirty="0" smtClean="0">
                          <a:cs typeface="+mj-cs"/>
                        </a:rPr>
                        <a:t> </a:t>
                      </a:r>
                      <a:r>
                        <a:rPr lang="fr-FR" sz="1400" dirty="0" smtClean="0">
                          <a:cs typeface="+mj-cs"/>
                          <a:sym typeface="SILManuscript IPA93"/>
                        </a:rPr>
                        <a:t></a:t>
                      </a:r>
                    </a:p>
                    <a:p>
                      <a:r>
                        <a:rPr lang="ar-DZ" sz="1400" dirty="0" err="1" smtClean="0">
                          <a:cs typeface="+mj-cs"/>
                          <a:sym typeface="SILManuscript IPA93"/>
                        </a:rPr>
                        <a:t>ابركان</a:t>
                      </a:r>
                      <a:r>
                        <a:rPr lang="fr-FR" sz="1400" dirty="0" smtClean="0">
                          <a:cs typeface="+mj-cs"/>
                          <a:sym typeface="SILManuscript IPA93"/>
                        </a:rPr>
                        <a:t> </a:t>
                      </a:r>
                      <a:endParaRPr lang="fr-FR" sz="1400" dirty="0">
                        <a:cs typeface="+mj-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ar-DZ" sz="1400" dirty="0" smtClean="0">
                          <a:cs typeface="+mj-cs"/>
                        </a:rPr>
                        <a:t>الدجاجة</a:t>
                      </a:r>
                      <a:r>
                        <a:rPr lang="fr-FR" sz="1400" dirty="0" smtClean="0">
                          <a:cs typeface="+mj-cs"/>
                        </a:rPr>
                        <a:t> </a:t>
                      </a:r>
                      <a:r>
                        <a:rPr lang="en-US" sz="1400" noProof="0" dirty="0" smtClean="0">
                          <a:cs typeface="+mj-cs"/>
                        </a:rPr>
                        <a:t>chicken</a:t>
                      </a:r>
                    </a:p>
                    <a:p>
                      <a:r>
                        <a:rPr lang="ar-DZ" sz="1400" dirty="0" smtClean="0">
                          <a:cs typeface="+mj-cs"/>
                        </a:rPr>
                        <a:t>الاسود</a:t>
                      </a:r>
                      <a:r>
                        <a:rPr lang="fr-FR" sz="1400" dirty="0" smtClean="0">
                          <a:cs typeface="+mj-cs"/>
                        </a:rPr>
                        <a:t> black</a:t>
                      </a:r>
                      <a:endParaRPr lang="fr-FR" sz="1400" dirty="0">
                        <a:cs typeface="+mj-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040">
                <a:tc>
                  <a:txBody>
                    <a:bodyPr/>
                    <a:lstStyle/>
                    <a:p>
                      <a:r>
                        <a:rPr lang="ar-DZ" sz="1400" dirty="0" err="1" smtClean="0">
                          <a:cs typeface="+mj-cs"/>
                        </a:rPr>
                        <a:t>ثاملالث</a:t>
                      </a:r>
                      <a:r>
                        <a:rPr lang="fr-FR" sz="1400" dirty="0" smtClean="0">
                          <a:cs typeface="+mj-cs"/>
                        </a:rPr>
                        <a:t> </a:t>
                      </a:r>
                      <a:r>
                        <a:rPr lang="fr-FR" sz="1400" dirty="0" smtClean="0">
                          <a:cs typeface="+mj-cs"/>
                          <a:sym typeface="SILManuscript IPA93"/>
                        </a:rPr>
                        <a:t></a:t>
                      </a:r>
                      <a:endParaRPr lang="fr-FR" sz="1400" dirty="0">
                        <a:cs typeface="+mj-cs"/>
                      </a:endParaRPr>
                    </a:p>
                  </a:txBody>
                  <a:tcPr>
                    <a:lnT w="12700" cap="flat" cmpd="sng" algn="ctr">
                      <a:solidFill>
                        <a:schemeClr val="tx1"/>
                      </a:solidFill>
                      <a:prstDash val="solid"/>
                      <a:round/>
                      <a:headEnd type="none" w="med" len="med"/>
                      <a:tailEnd type="none" w="med" len="med"/>
                    </a:lnT>
                  </a:tcPr>
                </a:tc>
                <a:tc>
                  <a:txBody>
                    <a:bodyPr/>
                    <a:lstStyle/>
                    <a:p>
                      <a:r>
                        <a:rPr lang="ar-DZ" sz="1400" dirty="0" smtClean="0">
                          <a:cs typeface="+mj-cs"/>
                        </a:rPr>
                        <a:t>الابيض</a:t>
                      </a:r>
                      <a:r>
                        <a:rPr lang="fr-FR" sz="1400" dirty="0" smtClean="0">
                          <a:cs typeface="+mj-cs"/>
                        </a:rPr>
                        <a:t> white</a:t>
                      </a:r>
                      <a:endParaRPr lang="fr-FR" sz="1400" dirty="0">
                        <a:cs typeface="+mj-cs"/>
                      </a:endParaRPr>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587934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1381021023"/>
              </p:ext>
            </p:extLst>
          </p:nvPr>
        </p:nvGraphicFramePr>
        <p:xfrm>
          <a:off x="1524000" y="533400"/>
          <a:ext cx="6096000" cy="37642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fr-FR" dirty="0" err="1" smtClean="0"/>
                        <a:t>Terms</a:t>
                      </a:r>
                      <a:r>
                        <a:rPr lang="fr-FR" dirty="0" smtClean="0"/>
                        <a:t> </a:t>
                      </a:r>
                      <a:r>
                        <a:rPr lang="fr-FR" dirty="0" err="1" smtClean="0"/>
                        <a:t>from</a:t>
                      </a:r>
                      <a:r>
                        <a:rPr lang="fr-FR" baseline="0" dirty="0" smtClean="0"/>
                        <a:t> </a:t>
                      </a:r>
                      <a:r>
                        <a:rPr lang="fr-FR" baseline="0" dirty="0" err="1" smtClean="0"/>
                        <a:t>Shalha</a:t>
                      </a:r>
                      <a:endParaRPr lang="fr-FR" dirty="0"/>
                    </a:p>
                  </a:txBody>
                  <a:tcPr/>
                </a:tc>
                <a:tc>
                  <a:txBody>
                    <a:bodyPr/>
                    <a:lstStyle/>
                    <a:p>
                      <a:r>
                        <a:rPr lang="fr-FR" dirty="0" err="1" smtClean="0"/>
                        <a:t>Used</a:t>
                      </a:r>
                      <a:r>
                        <a:rPr lang="fr-FR" dirty="0" smtClean="0"/>
                        <a:t> in Beni</a:t>
                      </a:r>
                      <a:r>
                        <a:rPr lang="fr-FR" baseline="0" dirty="0" smtClean="0"/>
                        <a:t> </a:t>
                      </a:r>
                      <a:r>
                        <a:rPr lang="fr-FR" baseline="0" dirty="0" err="1" smtClean="0"/>
                        <a:t>Boussaid</a:t>
                      </a:r>
                      <a:r>
                        <a:rPr lang="fr-FR" baseline="0" dirty="0" smtClean="0"/>
                        <a:t> </a:t>
                      </a:r>
                      <a:r>
                        <a:rPr lang="fr-FR" baseline="0" dirty="0" err="1" smtClean="0"/>
                        <a:t>Arabic</a:t>
                      </a:r>
                      <a:r>
                        <a:rPr lang="fr-FR" baseline="0" dirty="0" smtClean="0"/>
                        <a:t> </a:t>
                      </a:r>
                      <a:r>
                        <a:rPr lang="fr-FR" baseline="0" dirty="0" err="1" smtClean="0"/>
                        <a:t>Variety</a:t>
                      </a:r>
                      <a:endParaRPr lang="fr-FR" dirty="0"/>
                    </a:p>
                  </a:txBody>
                  <a:tcPr/>
                </a:tc>
              </a:tr>
              <a:tr h="370840">
                <a:tc>
                  <a:txBody>
                    <a:bodyPr/>
                    <a:lstStyle/>
                    <a:p>
                      <a:r>
                        <a:rPr lang="ar-DZ" dirty="0" smtClean="0"/>
                        <a:t>نانا</a:t>
                      </a:r>
                      <a:r>
                        <a:rPr lang="fr-FR" dirty="0" smtClean="0"/>
                        <a:t> </a:t>
                      </a:r>
                      <a:r>
                        <a:rPr lang="fr-FR" dirty="0" smtClean="0">
                          <a:sym typeface="SILManuscript IPA93"/>
                        </a:rPr>
                        <a:t></a:t>
                      </a:r>
                      <a:endParaRPr lang="fr-FR" dirty="0"/>
                    </a:p>
                  </a:txBody>
                  <a:tcPr/>
                </a:tc>
                <a:tc>
                  <a:txBody>
                    <a:bodyPr/>
                    <a:lstStyle/>
                    <a:p>
                      <a:r>
                        <a:rPr lang="en-US" noProof="0" dirty="0" smtClean="0"/>
                        <a:t>Means my grandmother</a:t>
                      </a:r>
                      <a:endParaRPr lang="en-US" noProof="0" dirty="0"/>
                    </a:p>
                  </a:txBody>
                  <a:tcPr/>
                </a:tc>
              </a:tr>
              <a:tr h="370840">
                <a:tc>
                  <a:txBody>
                    <a:bodyPr/>
                    <a:lstStyle/>
                    <a:p>
                      <a:r>
                        <a:rPr lang="ar-DZ" dirty="0" smtClean="0"/>
                        <a:t>دادا</a:t>
                      </a:r>
                      <a:r>
                        <a:rPr lang="fr-FR" dirty="0" smtClean="0"/>
                        <a:t> </a:t>
                      </a:r>
                      <a:r>
                        <a:rPr lang="fr-FR" dirty="0" smtClean="0">
                          <a:sym typeface="SILManuscript IPA93"/>
                        </a:rPr>
                        <a:t></a:t>
                      </a:r>
                      <a:endParaRPr lang="fr-FR" dirty="0"/>
                    </a:p>
                  </a:txBody>
                  <a:tcPr/>
                </a:tc>
                <a:tc>
                  <a:txBody>
                    <a:bodyPr/>
                    <a:lstStyle/>
                    <a:p>
                      <a:r>
                        <a:rPr lang="en-US" noProof="0" dirty="0" smtClean="0"/>
                        <a:t> my grandfather </a:t>
                      </a:r>
                      <a:r>
                        <a:rPr lang="ar-DZ" dirty="0" smtClean="0"/>
                        <a:t>الجد</a:t>
                      </a:r>
                      <a:endParaRPr lang="fr-FR" dirty="0"/>
                    </a:p>
                  </a:txBody>
                  <a:tcPr/>
                </a:tc>
              </a:tr>
              <a:tr h="370840">
                <a:tc>
                  <a:txBody>
                    <a:bodyPr/>
                    <a:lstStyle/>
                    <a:p>
                      <a:r>
                        <a:rPr lang="ar-DZ" dirty="0" err="1" smtClean="0"/>
                        <a:t>امزوغن</a:t>
                      </a:r>
                      <a:r>
                        <a:rPr lang="fr-FR" dirty="0" smtClean="0"/>
                        <a:t> </a:t>
                      </a:r>
                      <a:r>
                        <a:rPr lang="fr-FR" dirty="0" smtClean="0">
                          <a:sym typeface="SILManuscript IPA93"/>
                        </a:rPr>
                        <a:t></a:t>
                      </a:r>
                      <a:endParaRPr lang="fr-FR" dirty="0"/>
                    </a:p>
                  </a:txBody>
                  <a:tcPr/>
                </a:tc>
                <a:tc>
                  <a:txBody>
                    <a:bodyPr/>
                    <a:lstStyle/>
                    <a:p>
                      <a:r>
                        <a:rPr lang="ar-DZ" dirty="0" smtClean="0"/>
                        <a:t>الاذنين</a:t>
                      </a:r>
                      <a:r>
                        <a:rPr lang="fr-FR" dirty="0" smtClean="0"/>
                        <a:t> </a:t>
                      </a:r>
                      <a:r>
                        <a:rPr lang="fr-FR" dirty="0" err="1" smtClean="0"/>
                        <a:t>ears</a:t>
                      </a:r>
                      <a:endParaRPr lang="fr-FR" dirty="0"/>
                    </a:p>
                  </a:txBody>
                  <a:tcPr/>
                </a:tc>
              </a:tr>
              <a:tr h="370840">
                <a:tc>
                  <a:txBody>
                    <a:bodyPr/>
                    <a:lstStyle/>
                    <a:p>
                      <a:r>
                        <a:rPr lang="ar-DZ" baseline="0" dirty="0" smtClean="0">
                          <a:sym typeface="SILManuscript IPA93"/>
                        </a:rPr>
                        <a:t>الكانون</a:t>
                      </a:r>
                      <a:r>
                        <a:rPr lang="fr-FR" baseline="0" dirty="0" smtClean="0">
                          <a:sym typeface="SILManuscript IPA93"/>
                        </a:rPr>
                        <a:t>  </a:t>
                      </a:r>
                      <a:r>
                        <a:rPr lang="fr-FR" baseline="0" dirty="0" err="1" smtClean="0">
                          <a:sym typeface="SILManuscript IPA93"/>
                        </a:rPr>
                        <a:t>from</a:t>
                      </a:r>
                      <a:r>
                        <a:rPr lang="fr-FR" baseline="0" dirty="0" smtClean="0">
                          <a:sym typeface="SILManuscript IPA93"/>
                        </a:rPr>
                        <a:t> Tamazight </a:t>
                      </a:r>
                      <a:r>
                        <a:rPr lang="ar-DZ" baseline="0" dirty="0" smtClean="0">
                          <a:sym typeface="SILManuscript IPA93"/>
                        </a:rPr>
                        <a:t>ايني </a:t>
                      </a:r>
                      <a:endParaRPr lang="fr-FR" baseline="0" dirty="0" smtClean="0">
                        <a:sym typeface="SILManuscript IPA93"/>
                      </a:endParaRPr>
                    </a:p>
                    <a:p>
                      <a:r>
                        <a:rPr lang="ar-DZ" baseline="0" dirty="0" smtClean="0">
                          <a:sym typeface="SILManuscript IPA93"/>
                        </a:rPr>
                        <a:t>قديد</a:t>
                      </a:r>
                      <a:r>
                        <a:rPr lang="fr-FR" baseline="0" dirty="0" smtClean="0">
                          <a:sym typeface="SILManuscript IPA93"/>
                        </a:rPr>
                        <a:t>  </a:t>
                      </a:r>
                      <a:r>
                        <a:rPr lang="ar-DZ" baseline="0" dirty="0" smtClean="0">
                          <a:sym typeface="SILManuscript IPA93"/>
                        </a:rPr>
                        <a:t> </a:t>
                      </a:r>
                      <a:r>
                        <a:rPr lang="ar-DZ" baseline="0" dirty="0" err="1" smtClean="0">
                          <a:sym typeface="SILManuscript IPA93"/>
                        </a:rPr>
                        <a:t>اشدلوح</a:t>
                      </a:r>
                      <a:r>
                        <a:rPr lang="ar-DZ" baseline="0" dirty="0" smtClean="0">
                          <a:sym typeface="SILManuscript IPA93"/>
                        </a:rPr>
                        <a:t> </a:t>
                      </a:r>
                      <a:r>
                        <a:rPr lang="fr-FR" baseline="0" dirty="0" smtClean="0">
                          <a:sym typeface="SILManuscript IPA93"/>
                        </a:rPr>
                        <a:t>in Tamazight</a:t>
                      </a:r>
                      <a:endParaRPr lang="ar-DZ" baseline="0" dirty="0" smtClean="0">
                        <a:sym typeface="SILManuscript IPA93"/>
                      </a:endParaRPr>
                    </a:p>
                    <a:p>
                      <a:endParaRPr lang="fr-FR" baseline="0" dirty="0" smtClean="0">
                        <a:sym typeface="SILManuscript IPA93"/>
                      </a:endParaRPr>
                    </a:p>
                    <a:p>
                      <a:r>
                        <a:rPr lang="ar-DZ" dirty="0" smtClean="0"/>
                        <a:t>قرقر</a:t>
                      </a:r>
                      <a:r>
                        <a:rPr lang="fr-FR" dirty="0" smtClean="0"/>
                        <a:t> </a:t>
                      </a:r>
                      <a:r>
                        <a:rPr lang="fr-FR" dirty="0" smtClean="0">
                          <a:sym typeface="SILManuscript IPA93"/>
                        </a:rPr>
                        <a:t> </a:t>
                      </a:r>
                      <a:r>
                        <a:rPr lang="fr-FR" dirty="0" err="1" smtClean="0">
                          <a:sym typeface="SILManuscript IPA93"/>
                        </a:rPr>
                        <a:t>Used</a:t>
                      </a:r>
                      <a:r>
                        <a:rPr lang="fr-FR" dirty="0" smtClean="0">
                          <a:sym typeface="SILManuscript IPA93"/>
                        </a:rPr>
                        <a:t> in Tamazight as </a:t>
                      </a:r>
                      <a:r>
                        <a:rPr lang="ar-DZ" dirty="0" err="1" smtClean="0">
                          <a:sym typeface="SILManuscript IPA93"/>
                        </a:rPr>
                        <a:t>امشكوركور</a:t>
                      </a:r>
                      <a:endParaRPr lang="fr-FR" dirty="0"/>
                    </a:p>
                  </a:txBody>
                  <a:tcPr/>
                </a:tc>
                <a:tc>
                  <a:txBody>
                    <a:bodyPr/>
                    <a:lstStyle/>
                    <a:p>
                      <a:r>
                        <a:rPr lang="ar-DZ" dirty="0" smtClean="0"/>
                        <a:t>الفرن</a:t>
                      </a:r>
                      <a:r>
                        <a:rPr lang="fr-FR" dirty="0" smtClean="0"/>
                        <a:t> (</a:t>
                      </a:r>
                      <a:r>
                        <a:rPr lang="fr-FR" dirty="0" err="1" smtClean="0"/>
                        <a:t>traditional</a:t>
                      </a:r>
                      <a:r>
                        <a:rPr lang="fr-FR" dirty="0" smtClean="0"/>
                        <a:t> </a:t>
                      </a:r>
                      <a:r>
                        <a:rPr lang="fr-FR" dirty="0" err="1" smtClean="0"/>
                        <a:t>oven</a:t>
                      </a:r>
                      <a:r>
                        <a:rPr lang="fr-FR" dirty="0" smtClean="0"/>
                        <a:t>)</a:t>
                      </a:r>
                      <a:endParaRPr lang="ar-DZ" dirty="0" smtClean="0"/>
                    </a:p>
                    <a:p>
                      <a:endParaRPr lang="fr-FR" dirty="0" smtClean="0"/>
                    </a:p>
                    <a:p>
                      <a:r>
                        <a:rPr lang="en-US" noProof="0" dirty="0" smtClean="0"/>
                        <a:t>Small pieces of meat</a:t>
                      </a:r>
                      <a:endParaRPr lang="ar-DZ" noProof="0" dirty="0" smtClean="0"/>
                    </a:p>
                    <a:p>
                      <a:endParaRPr lang="en-US" noProof="0" dirty="0" smtClean="0"/>
                    </a:p>
                    <a:p>
                      <a:endParaRPr lang="en-US" noProof="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ar-DZ" dirty="0" smtClean="0">
                          <a:sym typeface="SILManuscript IPA93"/>
                        </a:rPr>
                        <a:t>الضفدع</a:t>
                      </a:r>
                      <a:r>
                        <a:rPr lang="fr-FR" dirty="0" smtClean="0">
                          <a:sym typeface="SILManuscript IPA93"/>
                        </a:rPr>
                        <a:t> (</a:t>
                      </a:r>
                      <a:r>
                        <a:rPr lang="fr-FR" dirty="0" err="1" smtClean="0">
                          <a:sym typeface="SILManuscript IPA93"/>
                        </a:rPr>
                        <a:t>frog</a:t>
                      </a:r>
                      <a:r>
                        <a:rPr lang="fr-FR" dirty="0" smtClean="0">
                          <a:sym typeface="SILManuscript IPA93"/>
                        </a:rPr>
                        <a:t>)</a:t>
                      </a:r>
                    </a:p>
                    <a:p>
                      <a:endParaRPr lang="en-US" noProof="0" dirty="0"/>
                    </a:p>
                  </a:txBody>
                  <a:tcPr/>
                </a:tc>
              </a:tr>
            </a:tbl>
          </a:graphicData>
        </a:graphic>
      </p:graphicFrame>
    </p:spTree>
    <p:extLst>
      <p:ext uri="{BB962C8B-B14F-4D97-AF65-F5344CB8AC3E}">
        <p14:creationId xmlns:p14="http://schemas.microsoft.com/office/powerpoint/2010/main" val="4145684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en-US" sz="4000" b="1" dirty="0" smtClean="0">
                <a:latin typeface="Times New Roman" panose="02020603050405020304" pitchFamily="18" charset="0"/>
                <a:cs typeface="Times New Roman" panose="02020603050405020304" pitchFamily="18" charset="0"/>
              </a:rPr>
              <a:t>Words that Lost their Meanings </a:t>
            </a:r>
            <a:endParaRPr lang="en-US"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p:txBody>
          <a:bodyPr/>
          <a:lstStyle/>
          <a:p>
            <a:r>
              <a:rPr lang="ar-DZ" sz="2000" dirty="0" smtClean="0">
                <a:cs typeface="+mj-cs"/>
              </a:rPr>
              <a:t>نانا</a:t>
            </a:r>
            <a:r>
              <a:rPr lang="fr-FR" sz="2000" dirty="0" smtClean="0">
                <a:cs typeface="+mj-cs"/>
              </a:rPr>
              <a:t> </a:t>
            </a:r>
            <a:r>
              <a:rPr lang="fr-FR" sz="2000" dirty="0" smtClean="0">
                <a:cs typeface="+mj-cs"/>
                <a:sym typeface="SILManuscript IPA93"/>
              </a:rPr>
              <a:t> (</a:t>
            </a:r>
            <a:r>
              <a:rPr lang="fr-FR" sz="2000" dirty="0" err="1" smtClean="0">
                <a:cs typeface="+mj-cs"/>
                <a:sym typeface="SILManuscript IPA93"/>
              </a:rPr>
              <a:t>my</a:t>
            </a:r>
            <a:r>
              <a:rPr lang="fr-FR" sz="2000" dirty="0" smtClean="0">
                <a:cs typeface="+mj-cs"/>
                <a:sym typeface="SILManuscript IPA93"/>
              </a:rPr>
              <a:t> </a:t>
            </a:r>
            <a:r>
              <a:rPr lang="fr-FR" sz="2000" dirty="0" err="1" smtClean="0">
                <a:cs typeface="+mj-cs"/>
                <a:sym typeface="SILManuscript IPA93"/>
              </a:rPr>
              <a:t>grandmother</a:t>
            </a:r>
            <a:r>
              <a:rPr lang="fr-FR" sz="2000" dirty="0" smtClean="0">
                <a:cs typeface="+mj-cs"/>
                <a:sym typeface="SILManuscript IPA93"/>
              </a:rPr>
              <a:t>) </a:t>
            </a:r>
            <a:r>
              <a:rPr lang="fr-FR" sz="2000" dirty="0" err="1" smtClean="0">
                <a:cs typeface="+mj-cs"/>
                <a:sym typeface="SILManuscript IPA93"/>
              </a:rPr>
              <a:t>means</a:t>
            </a:r>
            <a:r>
              <a:rPr lang="fr-FR" sz="2000" dirty="0" smtClean="0">
                <a:cs typeface="+mj-cs"/>
                <a:sym typeface="SILManuscript IPA93"/>
              </a:rPr>
              <a:t> </a:t>
            </a:r>
            <a:r>
              <a:rPr lang="ar-DZ" sz="2000" dirty="0" smtClean="0">
                <a:cs typeface="+mj-cs"/>
                <a:sym typeface="SILManuscript IPA93"/>
              </a:rPr>
              <a:t>العمة </a:t>
            </a:r>
            <a:r>
              <a:rPr lang="fr-FR" sz="2000" dirty="0" smtClean="0">
                <a:cs typeface="+mj-cs"/>
                <a:sym typeface="SILManuscript IPA93"/>
              </a:rPr>
              <a:t> (</a:t>
            </a:r>
            <a:r>
              <a:rPr lang="fr-FR" sz="2000" dirty="0" err="1" smtClean="0">
                <a:cs typeface="+mj-cs"/>
                <a:sym typeface="SILManuscript IPA93"/>
              </a:rPr>
              <a:t>aunt</a:t>
            </a:r>
            <a:r>
              <a:rPr lang="fr-FR" sz="2000" dirty="0" smtClean="0">
                <a:cs typeface="+mj-cs"/>
                <a:sym typeface="SILManuscript IPA93"/>
              </a:rPr>
              <a:t>) or </a:t>
            </a:r>
            <a:r>
              <a:rPr lang="ar-DZ" sz="2000" dirty="0" smtClean="0">
                <a:cs typeface="+mj-cs"/>
                <a:sym typeface="SILManuscript IPA93"/>
              </a:rPr>
              <a:t>الاخت البكر</a:t>
            </a:r>
            <a:r>
              <a:rPr lang="fr-FR" sz="2000" dirty="0" smtClean="0">
                <a:cs typeface="+mj-cs"/>
                <a:sym typeface="SILManuscript IPA93"/>
              </a:rPr>
              <a:t> (the </a:t>
            </a:r>
            <a:r>
              <a:rPr lang="fr-FR" sz="2000" dirty="0" err="1" smtClean="0">
                <a:cs typeface="+mj-cs"/>
                <a:sym typeface="SILManuscript IPA93"/>
              </a:rPr>
              <a:t>eldest</a:t>
            </a:r>
            <a:r>
              <a:rPr lang="fr-FR" sz="2000" dirty="0" smtClean="0">
                <a:cs typeface="+mj-cs"/>
                <a:sym typeface="SILManuscript IPA93"/>
              </a:rPr>
              <a:t> </a:t>
            </a:r>
            <a:r>
              <a:rPr lang="fr-FR" sz="2000" dirty="0" err="1" smtClean="0">
                <a:cs typeface="+mj-cs"/>
                <a:sym typeface="SILManuscript IPA93"/>
              </a:rPr>
              <a:t>sister</a:t>
            </a:r>
            <a:r>
              <a:rPr lang="fr-FR" sz="2000" dirty="0" smtClean="0">
                <a:cs typeface="+mj-cs"/>
                <a:sym typeface="SILManuscript IPA93"/>
              </a:rPr>
              <a:t>)</a:t>
            </a:r>
          </a:p>
          <a:p>
            <a:r>
              <a:rPr lang="ar-DZ" sz="2000" dirty="0" smtClean="0">
                <a:cs typeface="+mj-cs"/>
                <a:sym typeface="SILManuscript IPA93"/>
              </a:rPr>
              <a:t>دادا</a:t>
            </a:r>
            <a:r>
              <a:rPr lang="fr-FR" sz="2000" dirty="0" smtClean="0">
                <a:cs typeface="+mj-cs"/>
                <a:sym typeface="SILManuscript IPA93"/>
              </a:rPr>
              <a:t>  (</a:t>
            </a:r>
            <a:r>
              <a:rPr lang="fr-FR" sz="2000" dirty="0" err="1" smtClean="0">
                <a:cs typeface="+mj-cs"/>
                <a:sym typeface="SILManuscript IPA93"/>
              </a:rPr>
              <a:t>my</a:t>
            </a:r>
            <a:r>
              <a:rPr lang="fr-FR" sz="2000" dirty="0" smtClean="0">
                <a:cs typeface="+mj-cs"/>
                <a:sym typeface="SILManuscript IPA93"/>
              </a:rPr>
              <a:t> </a:t>
            </a:r>
            <a:r>
              <a:rPr lang="fr-FR" sz="2000" dirty="0" err="1" smtClean="0">
                <a:cs typeface="+mj-cs"/>
                <a:sym typeface="SILManuscript IPA93"/>
              </a:rPr>
              <a:t>grandfather</a:t>
            </a:r>
            <a:r>
              <a:rPr lang="fr-FR" sz="2000" dirty="0" smtClean="0">
                <a:cs typeface="+mj-cs"/>
                <a:sym typeface="SILManuscript IPA93"/>
              </a:rPr>
              <a:t>) </a:t>
            </a:r>
            <a:r>
              <a:rPr lang="fr-FR" sz="2000" dirty="0" err="1" smtClean="0">
                <a:cs typeface="+mj-cs"/>
                <a:sym typeface="SILManuscript IPA93"/>
              </a:rPr>
              <a:t>means</a:t>
            </a:r>
            <a:r>
              <a:rPr lang="fr-FR" sz="2000" dirty="0" smtClean="0">
                <a:cs typeface="+mj-cs"/>
                <a:sym typeface="SILManuscript IPA93"/>
              </a:rPr>
              <a:t> </a:t>
            </a:r>
            <a:r>
              <a:rPr lang="ar-DZ" sz="2000" dirty="0" smtClean="0">
                <a:cs typeface="+mj-cs"/>
                <a:sym typeface="SILManuscript IPA93"/>
              </a:rPr>
              <a:t>العم</a:t>
            </a:r>
            <a:r>
              <a:rPr lang="fr-FR" sz="2000" dirty="0" smtClean="0">
                <a:cs typeface="+mj-cs"/>
                <a:sym typeface="SILManuscript IPA93"/>
              </a:rPr>
              <a:t> or </a:t>
            </a:r>
            <a:r>
              <a:rPr lang="ar-DZ" sz="2000" dirty="0" smtClean="0">
                <a:cs typeface="+mj-cs"/>
                <a:sym typeface="SILManuscript IPA93"/>
              </a:rPr>
              <a:t>الاخ البكر</a:t>
            </a:r>
            <a:r>
              <a:rPr lang="fr-FR" sz="2000" dirty="0" smtClean="0">
                <a:cs typeface="+mj-cs"/>
                <a:sym typeface="SILManuscript IPA93"/>
              </a:rPr>
              <a:t> (the </a:t>
            </a:r>
            <a:r>
              <a:rPr lang="fr-FR" sz="2000" dirty="0" err="1" smtClean="0">
                <a:cs typeface="+mj-cs"/>
                <a:sym typeface="SILManuscript IPA93"/>
              </a:rPr>
              <a:t>uncle</a:t>
            </a:r>
            <a:r>
              <a:rPr lang="fr-FR" sz="2000" dirty="0" smtClean="0">
                <a:cs typeface="+mj-cs"/>
                <a:sym typeface="SILManuscript IPA93"/>
              </a:rPr>
              <a:t>) or (the </a:t>
            </a:r>
            <a:r>
              <a:rPr lang="fr-FR" sz="2000" dirty="0" err="1" smtClean="0">
                <a:cs typeface="+mj-cs"/>
                <a:sym typeface="SILManuscript IPA93"/>
              </a:rPr>
              <a:t>eldest</a:t>
            </a:r>
            <a:r>
              <a:rPr lang="fr-FR" sz="2000" dirty="0" smtClean="0">
                <a:cs typeface="+mj-cs"/>
                <a:sym typeface="SILManuscript IPA93"/>
              </a:rPr>
              <a:t> </a:t>
            </a:r>
            <a:r>
              <a:rPr lang="fr-FR" sz="2000" dirty="0" err="1" smtClean="0">
                <a:cs typeface="+mj-cs"/>
                <a:sym typeface="SILManuscript IPA93"/>
              </a:rPr>
              <a:t>borther</a:t>
            </a:r>
            <a:r>
              <a:rPr lang="fr-FR" sz="2000" dirty="0" smtClean="0">
                <a:cs typeface="+mj-cs"/>
                <a:sym typeface="SILManuscript IPA93"/>
              </a:rPr>
              <a:t>)</a:t>
            </a:r>
          </a:p>
          <a:p>
            <a:pPr marL="0" indent="0">
              <a:buNone/>
            </a:pPr>
            <a:r>
              <a:rPr lang="ar-DZ" sz="2000" dirty="0" err="1" smtClean="0">
                <a:cs typeface="+mj-cs"/>
                <a:sym typeface="SILManuscript IPA93"/>
              </a:rPr>
              <a:t>زقور</a:t>
            </a:r>
            <a:r>
              <a:rPr lang="fr-FR" sz="2000" dirty="0" smtClean="0">
                <a:cs typeface="+mj-cs"/>
                <a:sym typeface="SILManuscript IPA93"/>
              </a:rPr>
              <a:t>  </a:t>
            </a:r>
            <a:r>
              <a:rPr lang="ar-DZ" sz="2000" dirty="0" smtClean="0">
                <a:cs typeface="+mj-cs"/>
                <a:sym typeface="SILManuscript IPA93"/>
              </a:rPr>
              <a:t>قطعة غليظة من الخشب</a:t>
            </a:r>
            <a:r>
              <a:rPr lang="fr-FR" sz="2000" dirty="0" smtClean="0">
                <a:cs typeface="+mj-cs"/>
                <a:sym typeface="SILManuscript IPA93"/>
              </a:rPr>
              <a:t>  (a </a:t>
            </a:r>
            <a:r>
              <a:rPr lang="fr-FR" sz="2000" dirty="0" err="1" smtClean="0">
                <a:cs typeface="+mj-cs"/>
                <a:sym typeface="SILManuscript IPA93"/>
              </a:rPr>
              <a:t>thick</a:t>
            </a:r>
            <a:r>
              <a:rPr lang="fr-FR" sz="2000" dirty="0" smtClean="0">
                <a:cs typeface="+mj-cs"/>
                <a:sym typeface="SILManuscript IPA93"/>
              </a:rPr>
              <a:t> </a:t>
            </a:r>
            <a:r>
              <a:rPr lang="fr-FR" sz="2000" dirty="0" err="1" smtClean="0">
                <a:cs typeface="+mj-cs"/>
                <a:sym typeface="SILManuscript IPA93"/>
              </a:rPr>
              <a:t>piece</a:t>
            </a:r>
            <a:r>
              <a:rPr lang="fr-FR" sz="2000" dirty="0" smtClean="0">
                <a:cs typeface="+mj-cs"/>
                <a:sym typeface="SILManuscript IPA93"/>
              </a:rPr>
              <a:t> of </a:t>
            </a:r>
            <a:r>
              <a:rPr lang="fr-FR" sz="2000" dirty="0" err="1" smtClean="0">
                <a:cs typeface="+mj-cs"/>
                <a:sym typeface="SILManuscript IPA93"/>
              </a:rPr>
              <a:t>wood</a:t>
            </a:r>
            <a:r>
              <a:rPr lang="fr-FR" sz="2000" dirty="0" smtClean="0">
                <a:cs typeface="+mj-cs"/>
                <a:sym typeface="SILManuscript IPA93"/>
              </a:rPr>
              <a:t>) </a:t>
            </a:r>
            <a:r>
              <a:rPr lang="fr-FR" sz="2000" dirty="0" err="1" smtClean="0">
                <a:cs typeface="+mj-cs"/>
                <a:sym typeface="SILManuscript IPA93"/>
              </a:rPr>
              <a:t>from</a:t>
            </a:r>
            <a:r>
              <a:rPr lang="fr-FR" sz="2000" dirty="0" smtClean="0">
                <a:cs typeface="+mj-cs"/>
                <a:sym typeface="SILManuscript IPA93"/>
              </a:rPr>
              <a:t> </a:t>
            </a:r>
            <a:r>
              <a:rPr lang="ar-DZ" sz="2000" dirty="0" err="1" smtClean="0">
                <a:cs typeface="+mj-cs"/>
                <a:sym typeface="SILManuscript IPA93"/>
              </a:rPr>
              <a:t>ازقور</a:t>
            </a:r>
            <a:r>
              <a:rPr lang="fr-FR" sz="2000" dirty="0" smtClean="0">
                <a:cs typeface="+mj-cs"/>
                <a:sym typeface="SILManuscript IPA93"/>
              </a:rPr>
              <a:t>  </a:t>
            </a:r>
            <a:r>
              <a:rPr lang="fr-FR" sz="2000" dirty="0" err="1" smtClean="0">
                <a:cs typeface="+mj-cs"/>
                <a:sym typeface="SILManuscript IPA93"/>
              </a:rPr>
              <a:t>means</a:t>
            </a:r>
            <a:r>
              <a:rPr lang="fr-FR" sz="2000" dirty="0" smtClean="0">
                <a:cs typeface="+mj-cs"/>
                <a:sym typeface="SILManuscript IPA93"/>
              </a:rPr>
              <a:t> </a:t>
            </a:r>
            <a:r>
              <a:rPr lang="ar-DZ" sz="2000" dirty="0" smtClean="0">
                <a:cs typeface="+mj-cs"/>
                <a:sym typeface="SILManuscript IPA93"/>
              </a:rPr>
              <a:t>الظهر</a:t>
            </a:r>
            <a:r>
              <a:rPr lang="fr-FR" sz="2000" dirty="0" smtClean="0">
                <a:cs typeface="+mj-cs"/>
                <a:sym typeface="SILManuscript IPA93"/>
              </a:rPr>
              <a:t> (back)</a:t>
            </a:r>
          </a:p>
          <a:p>
            <a:pPr marL="0" indent="0">
              <a:buNone/>
            </a:pPr>
            <a:r>
              <a:rPr lang="ar-DZ" sz="2000" dirty="0" smtClean="0">
                <a:cs typeface="+mj-cs"/>
                <a:sym typeface="SILManuscript IPA93"/>
              </a:rPr>
              <a:t>زقر</a:t>
            </a:r>
            <a:r>
              <a:rPr lang="fr-FR" sz="2000" dirty="0" smtClean="0">
                <a:cs typeface="+mj-cs"/>
                <a:sym typeface="SILManuscript IPA93"/>
              </a:rPr>
              <a:t>  (</a:t>
            </a:r>
            <a:r>
              <a:rPr lang="fr-FR" sz="2000" dirty="0" err="1" smtClean="0">
                <a:cs typeface="+mj-cs"/>
                <a:sym typeface="SILManuscript IPA93"/>
              </a:rPr>
              <a:t>died</a:t>
            </a:r>
            <a:r>
              <a:rPr lang="fr-FR" sz="2000" dirty="0" smtClean="0">
                <a:cs typeface="+mj-cs"/>
                <a:sym typeface="SILManuscript IPA93"/>
              </a:rPr>
              <a:t>) </a:t>
            </a:r>
            <a:r>
              <a:rPr lang="fr-FR" sz="2000" dirty="0" err="1" smtClean="0">
                <a:cs typeface="+mj-cs"/>
                <a:sym typeface="SILManuscript IPA93"/>
              </a:rPr>
              <a:t>from</a:t>
            </a:r>
            <a:r>
              <a:rPr lang="fr-FR" sz="2000" dirty="0" smtClean="0">
                <a:cs typeface="+mj-cs"/>
                <a:sym typeface="SILManuscript IPA93"/>
              </a:rPr>
              <a:t> Tamazight  </a:t>
            </a:r>
            <a:r>
              <a:rPr lang="ar-DZ" sz="2000" dirty="0" smtClean="0">
                <a:cs typeface="+mj-cs"/>
                <a:sym typeface="SILManuscript IPA93"/>
              </a:rPr>
              <a:t>مملوء</a:t>
            </a:r>
            <a:r>
              <a:rPr lang="fr-FR" sz="2000" dirty="0" smtClean="0">
                <a:cs typeface="+mj-cs"/>
                <a:sym typeface="SILManuscript IPA93"/>
              </a:rPr>
              <a:t> (full)</a:t>
            </a:r>
          </a:p>
          <a:p>
            <a:pPr marL="0" indent="0">
              <a:buNone/>
            </a:pPr>
            <a:r>
              <a:rPr lang="ar-DZ" sz="2000" dirty="0" smtClean="0">
                <a:cs typeface="+mj-cs"/>
                <a:sym typeface="SILManuscript IPA93"/>
              </a:rPr>
              <a:t>ازوار</a:t>
            </a:r>
            <a:r>
              <a:rPr lang="fr-FR" sz="2000" dirty="0" smtClean="0">
                <a:cs typeface="+mj-cs"/>
                <a:sym typeface="SILManuscript IPA93"/>
              </a:rPr>
              <a:t>  </a:t>
            </a:r>
            <a:r>
              <a:rPr lang="ar-DZ" sz="2000" dirty="0" smtClean="0">
                <a:cs typeface="+mj-cs"/>
                <a:sym typeface="SILManuscript IPA93"/>
              </a:rPr>
              <a:t>السب</a:t>
            </a:r>
            <a:r>
              <a:rPr lang="fr-FR" sz="2000" dirty="0" smtClean="0">
                <a:cs typeface="+mj-cs"/>
                <a:sym typeface="SILManuscript IPA93"/>
              </a:rPr>
              <a:t> (</a:t>
            </a:r>
            <a:r>
              <a:rPr lang="fr-FR" sz="2000" dirty="0" err="1" smtClean="0">
                <a:cs typeface="+mj-cs"/>
                <a:sym typeface="SILManuscript IPA93"/>
              </a:rPr>
              <a:t>insulting</a:t>
            </a:r>
            <a:r>
              <a:rPr lang="fr-FR" sz="2000" dirty="0" smtClean="0">
                <a:cs typeface="+mj-cs"/>
                <a:sym typeface="SILManuscript IPA93"/>
              </a:rPr>
              <a:t>) in Tamazight </a:t>
            </a:r>
            <a:r>
              <a:rPr lang="fr-FR" sz="2000" dirty="0" err="1" smtClean="0">
                <a:cs typeface="+mj-cs"/>
                <a:sym typeface="SILManuscript IPA93"/>
              </a:rPr>
              <a:t>means</a:t>
            </a:r>
            <a:r>
              <a:rPr lang="fr-FR" sz="2000" dirty="0" smtClean="0">
                <a:cs typeface="+mj-cs"/>
                <a:sym typeface="SILManuscript IPA93"/>
              </a:rPr>
              <a:t> </a:t>
            </a:r>
            <a:r>
              <a:rPr lang="ar-DZ" sz="2000" dirty="0" smtClean="0">
                <a:cs typeface="+mj-cs"/>
                <a:sym typeface="SILManuscript IPA93"/>
              </a:rPr>
              <a:t>المشي الى الامام</a:t>
            </a:r>
            <a:r>
              <a:rPr lang="fr-FR" sz="2000" dirty="0" smtClean="0">
                <a:cs typeface="+mj-cs"/>
                <a:sym typeface="SILManuscript IPA93"/>
              </a:rPr>
              <a:t>(</a:t>
            </a:r>
            <a:r>
              <a:rPr lang="fr-FR" sz="2000" dirty="0" err="1" smtClean="0">
                <a:cs typeface="+mj-cs"/>
                <a:sym typeface="SILManuscript IPA93"/>
              </a:rPr>
              <a:t>walk</a:t>
            </a:r>
            <a:r>
              <a:rPr lang="fr-FR" sz="2000" dirty="0" smtClean="0">
                <a:cs typeface="+mj-cs"/>
                <a:sym typeface="SILManuscript IPA93"/>
              </a:rPr>
              <a:t> </a:t>
            </a:r>
            <a:r>
              <a:rPr lang="fr-FR" sz="2000" dirty="0" err="1" smtClean="0">
                <a:cs typeface="+mj-cs"/>
                <a:sym typeface="SILManuscript IPA93"/>
              </a:rPr>
              <a:t>forward</a:t>
            </a:r>
            <a:r>
              <a:rPr lang="fr-FR" sz="2000" dirty="0" smtClean="0">
                <a:cs typeface="+mj-cs"/>
                <a:sym typeface="SILManuscript IPA93"/>
              </a:rPr>
              <a:t>)</a:t>
            </a:r>
          </a:p>
          <a:p>
            <a:pPr marL="0" indent="0">
              <a:buNone/>
            </a:pPr>
            <a:r>
              <a:rPr lang="ar-DZ" sz="2000" dirty="0" err="1" smtClean="0">
                <a:cs typeface="+mj-cs"/>
                <a:sym typeface="SILManuscript IPA93"/>
              </a:rPr>
              <a:t>ايدود</a:t>
            </a:r>
            <a:r>
              <a:rPr lang="fr-FR" sz="2000" dirty="0" smtClean="0">
                <a:cs typeface="+mj-cs"/>
                <a:sym typeface="SILManuscript IPA93"/>
              </a:rPr>
              <a:t> </a:t>
            </a:r>
            <a:r>
              <a:rPr lang="ar-DZ" sz="2000" dirty="0" smtClean="0">
                <a:cs typeface="+mj-cs"/>
                <a:sym typeface="SILManuscript IPA93"/>
              </a:rPr>
              <a:t> </a:t>
            </a:r>
            <a:r>
              <a:rPr lang="fr-FR" sz="2000" dirty="0" smtClean="0">
                <a:cs typeface="+mj-cs"/>
                <a:sym typeface="SILManuscript IPA93"/>
              </a:rPr>
              <a:t> </a:t>
            </a:r>
            <a:r>
              <a:rPr lang="ar-DZ" sz="2000" dirty="0" smtClean="0">
                <a:cs typeface="+mj-cs"/>
                <a:sym typeface="SILManuscript IPA93"/>
              </a:rPr>
              <a:t>وجع البطن</a:t>
            </a:r>
            <a:r>
              <a:rPr lang="fr-FR" sz="2000" dirty="0" smtClean="0">
                <a:cs typeface="+mj-cs"/>
                <a:sym typeface="SILManuscript IPA93"/>
              </a:rPr>
              <a:t>  (</a:t>
            </a:r>
            <a:r>
              <a:rPr lang="fr-FR" sz="2000" dirty="0" err="1" smtClean="0">
                <a:cs typeface="+mj-cs"/>
                <a:sym typeface="SILManuscript IPA93"/>
              </a:rPr>
              <a:t>colic</a:t>
            </a:r>
            <a:r>
              <a:rPr lang="fr-FR" sz="2000" dirty="0" smtClean="0">
                <a:cs typeface="+mj-cs"/>
                <a:sym typeface="SILManuscript IPA93"/>
              </a:rPr>
              <a:t>) in Tamazight </a:t>
            </a:r>
            <a:r>
              <a:rPr lang="fr-FR" sz="2000" dirty="0" err="1" smtClean="0">
                <a:cs typeface="+mj-cs"/>
                <a:sym typeface="SILManuscript IPA93"/>
              </a:rPr>
              <a:t>means</a:t>
            </a:r>
            <a:r>
              <a:rPr lang="fr-FR" sz="2000" dirty="0" smtClean="0">
                <a:cs typeface="+mj-cs"/>
                <a:sym typeface="SILManuscript IPA93"/>
              </a:rPr>
              <a:t>  </a:t>
            </a:r>
            <a:r>
              <a:rPr lang="ar-DZ" sz="2000" dirty="0" smtClean="0">
                <a:cs typeface="+mj-cs"/>
                <a:sym typeface="SILManuscript IPA93"/>
              </a:rPr>
              <a:t> المخاض</a:t>
            </a:r>
            <a:r>
              <a:rPr lang="fr-FR" sz="2000" dirty="0" smtClean="0">
                <a:cs typeface="+mj-cs"/>
                <a:sym typeface="SILManuscript IPA93"/>
              </a:rPr>
              <a:t>(</a:t>
            </a:r>
            <a:r>
              <a:rPr lang="fr-FR" sz="2000" dirty="0" err="1" smtClean="0">
                <a:cs typeface="+mj-cs"/>
                <a:sym typeface="SILManuscript IPA93"/>
              </a:rPr>
              <a:t>childbirth</a:t>
            </a:r>
            <a:r>
              <a:rPr lang="fr-FR" sz="2000" dirty="0" smtClean="0">
                <a:cs typeface="+mj-cs"/>
                <a:sym typeface="SILManuscript IPA93"/>
              </a:rPr>
              <a:t>)</a:t>
            </a:r>
          </a:p>
          <a:p>
            <a:pPr marL="0" indent="0">
              <a:buNone/>
            </a:pPr>
            <a:r>
              <a:rPr lang="ar-DZ" sz="2000" dirty="0" err="1" smtClean="0">
                <a:cs typeface="+mj-cs"/>
                <a:sym typeface="SILManuscript IPA93"/>
              </a:rPr>
              <a:t>ابلبول</a:t>
            </a:r>
            <a:r>
              <a:rPr lang="fr-FR" sz="2000" dirty="0" smtClean="0">
                <a:cs typeface="+mj-cs"/>
                <a:sym typeface="SILManuscript IPA93"/>
              </a:rPr>
              <a:t>  (</a:t>
            </a:r>
            <a:r>
              <a:rPr lang="fr-FR" sz="2000" dirty="0" err="1" smtClean="0">
                <a:cs typeface="+mj-cs"/>
                <a:sym typeface="SILManuscript IPA93"/>
              </a:rPr>
              <a:t>food</a:t>
            </a:r>
            <a:r>
              <a:rPr lang="fr-FR" sz="2000" dirty="0" smtClean="0">
                <a:cs typeface="+mj-cs"/>
                <a:sym typeface="SILManuscript IPA93"/>
              </a:rPr>
              <a:t>) in tamazight </a:t>
            </a:r>
            <a:r>
              <a:rPr lang="fr-FR" sz="2000" dirty="0" err="1" smtClean="0">
                <a:cs typeface="+mj-cs"/>
                <a:sym typeface="SILManuscript IPA93"/>
              </a:rPr>
              <a:t>it</a:t>
            </a:r>
            <a:r>
              <a:rPr lang="fr-FR" sz="2000" dirty="0" smtClean="0">
                <a:cs typeface="+mj-cs"/>
                <a:sym typeface="SILManuscript IPA93"/>
              </a:rPr>
              <a:t> </a:t>
            </a:r>
            <a:r>
              <a:rPr lang="fr-FR" sz="2000" dirty="0" err="1" smtClean="0">
                <a:cs typeface="+mj-cs"/>
                <a:sym typeface="SILManuscript IPA93"/>
              </a:rPr>
              <a:t>means</a:t>
            </a:r>
            <a:r>
              <a:rPr lang="fr-FR" sz="2000" dirty="0" smtClean="0">
                <a:cs typeface="+mj-cs"/>
                <a:sym typeface="SILManuscript IPA93"/>
              </a:rPr>
              <a:t> </a:t>
            </a:r>
            <a:r>
              <a:rPr lang="ar-DZ" sz="2000" dirty="0" smtClean="0">
                <a:cs typeface="+mj-cs"/>
                <a:sym typeface="SILManuscript IPA93"/>
              </a:rPr>
              <a:t>سمين</a:t>
            </a:r>
            <a:r>
              <a:rPr lang="fr-FR" sz="2000" dirty="0" smtClean="0">
                <a:cs typeface="+mj-cs"/>
                <a:sym typeface="SILManuscript IPA93"/>
              </a:rPr>
              <a:t> (fat)</a:t>
            </a:r>
            <a:endParaRPr lang="fr-FR" sz="2800" dirty="0"/>
          </a:p>
        </p:txBody>
      </p:sp>
    </p:spTree>
    <p:extLst>
      <p:ext uri="{BB962C8B-B14F-4D97-AF65-F5344CB8AC3E}">
        <p14:creationId xmlns:p14="http://schemas.microsoft.com/office/powerpoint/2010/main" val="1875472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buFont typeface="Wingdings" panose="05000000000000000000" pitchFamily="2" charset="2"/>
              <a:buChar char="§"/>
            </a:pPr>
            <a:r>
              <a:rPr lang="en-US" dirty="0" smtClean="0"/>
              <a:t> </a:t>
            </a:r>
            <a:r>
              <a:rPr lang="en-US" sz="2400" b="1" dirty="0" smtClean="0">
                <a:latin typeface="Times New Roman" panose="02020603050405020304" pitchFamily="18" charset="0"/>
                <a:cs typeface="Times New Roman" panose="02020603050405020304" pitchFamily="18" charset="0"/>
              </a:rPr>
              <a:t>Phonological level (</a:t>
            </a:r>
            <a:r>
              <a:rPr lang="en-US" sz="2400" b="1" dirty="0" err="1" smtClean="0">
                <a:latin typeface="Times New Roman" panose="02020603050405020304" pitchFamily="18" charset="0"/>
                <a:cs typeface="Times New Roman" panose="02020603050405020304" pitchFamily="18" charset="0"/>
              </a:rPr>
              <a:t>Suprasegmental</a:t>
            </a:r>
            <a:r>
              <a:rPr lang="en-US" sz="2400" b="1" dirty="0" smtClean="0">
                <a:latin typeface="Times New Roman" panose="02020603050405020304" pitchFamily="18" charset="0"/>
                <a:cs typeface="Times New Roman" panose="02020603050405020304" pitchFamily="18" charset="0"/>
              </a:rPr>
              <a:t> level)</a:t>
            </a:r>
          </a:p>
          <a:p>
            <a:pPr algn="just">
              <a:buFontTx/>
              <a:buChar char="-"/>
            </a:pPr>
            <a:r>
              <a:rPr lang="en-US" sz="2400" b="1" dirty="0" smtClean="0">
                <a:latin typeface="Times New Roman" panose="02020603050405020304" pitchFamily="18" charset="0"/>
                <a:cs typeface="Times New Roman" panose="02020603050405020304" pitchFamily="18" charset="0"/>
              </a:rPr>
              <a:t>Assimilation of </a:t>
            </a:r>
            <a:r>
              <a:rPr lang="en-US" sz="2400" b="1" dirty="0" smtClean="0">
                <a:latin typeface="Times New Roman" panose="02020603050405020304" pitchFamily="18" charset="0"/>
                <a:cs typeface="Times New Roman" panose="02020603050405020304" pitchFamily="18" charset="0"/>
                <a:sym typeface="SILManuscript IPA93"/>
              </a:rPr>
              <a:t> into </a:t>
            </a:r>
            <a:r>
              <a:rPr lang="en-US" sz="2400" dirty="0" smtClean="0">
                <a:latin typeface="Times New Roman" panose="02020603050405020304" pitchFamily="18" charset="0"/>
                <a:cs typeface="Times New Roman" panose="02020603050405020304" pitchFamily="18" charset="0"/>
                <a:sym typeface="SILManuscript IPA93"/>
              </a:rPr>
              <a:t>like in </a:t>
            </a:r>
            <a:r>
              <a:rPr lang="ar-DZ" sz="2400" dirty="0" smtClean="0">
                <a:latin typeface="Times New Roman" panose="02020603050405020304" pitchFamily="18" charset="0"/>
                <a:cs typeface="Times New Roman" panose="02020603050405020304" pitchFamily="18" charset="0"/>
                <a:sym typeface="SILManuscript IPA93"/>
              </a:rPr>
              <a:t>الصوم</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fasting</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becomes</a:t>
            </a:r>
            <a:r>
              <a:rPr lang="fr-FR" sz="2400" dirty="0" smtClean="0">
                <a:latin typeface="Times New Roman" panose="02020603050405020304" pitchFamily="18" charset="0"/>
                <a:cs typeface="Times New Roman" panose="02020603050405020304" pitchFamily="18" charset="0"/>
                <a:sym typeface="SILManuscript IPA93"/>
              </a:rPr>
              <a:t> </a:t>
            </a:r>
            <a:r>
              <a:rPr lang="ar-DZ" sz="2400" dirty="0" smtClean="0">
                <a:latin typeface="Times New Roman" panose="02020603050405020304" pitchFamily="18" charset="0"/>
                <a:cs typeface="Times New Roman" panose="02020603050405020304" pitchFamily="18" charset="0"/>
                <a:sym typeface="SILManuscript IPA93"/>
              </a:rPr>
              <a:t>ازوم</a:t>
            </a:r>
            <a:r>
              <a:rPr lang="fr-FR" sz="2400" dirty="0" smtClean="0">
                <a:latin typeface="Times New Roman" panose="02020603050405020304" pitchFamily="18" charset="0"/>
                <a:cs typeface="Times New Roman" panose="02020603050405020304" pitchFamily="18" charset="0"/>
                <a:sym typeface="SILManuscript IPA93"/>
              </a:rPr>
              <a:t> </a:t>
            </a:r>
          </a:p>
          <a:p>
            <a:pPr algn="just">
              <a:buFontTx/>
              <a:buChar char="-"/>
            </a:pPr>
            <a:r>
              <a:rPr lang="fr-FR" sz="2400" b="1" dirty="0" smtClean="0">
                <a:latin typeface="Times New Roman" panose="02020603050405020304" pitchFamily="18" charset="0"/>
                <a:cs typeface="Times New Roman" panose="02020603050405020304" pitchFamily="18" charset="0"/>
                <a:sym typeface="SILManuscript IPA93"/>
              </a:rPr>
              <a:t>Assimilation of  </a:t>
            </a:r>
            <a:r>
              <a:rPr lang="fr-FR" sz="2400" b="1" dirty="0" err="1" smtClean="0">
                <a:latin typeface="Times New Roman" panose="02020603050405020304" pitchFamily="18" charset="0"/>
                <a:cs typeface="Times New Roman" panose="02020603050405020304" pitchFamily="18" charset="0"/>
                <a:sym typeface="SILManuscript IPA93"/>
              </a:rPr>
              <a:t>into</a:t>
            </a:r>
            <a:r>
              <a:rPr lang="fr-FR" sz="2400" b="1" dirty="0" smtClean="0">
                <a:latin typeface="Times New Roman" panose="02020603050405020304" pitchFamily="18" charset="0"/>
                <a:cs typeface="Times New Roman" panose="02020603050405020304" pitchFamily="18" charset="0"/>
                <a:sym typeface="SILManuscript IPA93"/>
              </a:rPr>
              <a:t>  </a:t>
            </a:r>
            <a:r>
              <a:rPr lang="fr-FR" sz="2400" dirty="0" err="1" smtClean="0">
                <a:latin typeface="Times New Roman" panose="02020603050405020304" pitchFamily="18" charset="0"/>
                <a:cs typeface="Times New Roman" panose="02020603050405020304" pitchFamily="18" charset="0"/>
                <a:sym typeface="SILManuscript IPA93"/>
              </a:rPr>
              <a:t>like</a:t>
            </a:r>
            <a:r>
              <a:rPr lang="fr-FR" sz="2400" dirty="0" smtClean="0">
                <a:latin typeface="Times New Roman" panose="02020603050405020304" pitchFamily="18" charset="0"/>
                <a:cs typeface="Times New Roman" panose="02020603050405020304" pitchFamily="18" charset="0"/>
                <a:sym typeface="SILManuscript IPA93"/>
              </a:rPr>
              <a:t> in </a:t>
            </a:r>
            <a:r>
              <a:rPr lang="ar-DZ" sz="2400" dirty="0" smtClean="0">
                <a:latin typeface="Times New Roman" panose="02020603050405020304" pitchFamily="18" charset="0"/>
                <a:cs typeface="Times New Roman" panose="02020603050405020304" pitchFamily="18" charset="0"/>
                <a:sym typeface="SILManuscript IPA93"/>
              </a:rPr>
              <a:t>زقاق</a:t>
            </a:r>
            <a:r>
              <a:rPr lang="fr-FR" sz="2400" dirty="0" smtClean="0">
                <a:latin typeface="Times New Roman" panose="02020603050405020304" pitchFamily="18" charset="0"/>
                <a:cs typeface="Times New Roman" panose="02020603050405020304" pitchFamily="18" charset="0"/>
                <a:sym typeface="SILManuscript IPA93"/>
              </a:rPr>
              <a:t> e</a:t>
            </a:r>
            <a:r>
              <a:rPr lang="fr-FR" sz="2400" dirty="0" err="1" smtClean="0">
                <a:latin typeface="Times New Roman" panose="02020603050405020304" pitchFamily="18" charset="0"/>
                <a:cs typeface="Times New Roman" panose="02020603050405020304" pitchFamily="18" charset="0"/>
                <a:sym typeface="SILManuscript IPA93"/>
              </a:rPr>
              <a:t>taken</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from</a:t>
            </a:r>
            <a:r>
              <a:rPr lang="fr-FR" sz="2400" dirty="0" smtClean="0">
                <a:latin typeface="Times New Roman" panose="02020603050405020304" pitchFamily="18" charset="0"/>
                <a:cs typeface="Times New Roman" panose="02020603050405020304" pitchFamily="18" charset="0"/>
                <a:sym typeface="SILManuscript IPA93"/>
              </a:rPr>
              <a:t> </a:t>
            </a:r>
            <a:r>
              <a:rPr lang="ar-DZ" sz="2400" dirty="0" smtClean="0">
                <a:latin typeface="Times New Roman" panose="02020603050405020304" pitchFamily="18" charset="0"/>
                <a:cs typeface="Times New Roman" panose="02020603050405020304" pitchFamily="18" charset="0"/>
                <a:sym typeface="SILManuscript IPA93"/>
              </a:rPr>
              <a:t>الازقة  </a:t>
            </a:r>
            <a:endParaRPr lang="fr-FR" sz="2400" dirty="0" smtClean="0">
              <a:latin typeface="Times New Roman" panose="02020603050405020304" pitchFamily="18" charset="0"/>
              <a:cs typeface="Times New Roman" panose="02020603050405020304" pitchFamily="18" charset="0"/>
              <a:sym typeface="SILManuscript IPA93"/>
            </a:endParaRPr>
          </a:p>
          <a:p>
            <a:pPr algn="just">
              <a:buFontTx/>
              <a:buChar char="-"/>
            </a:pPr>
            <a:r>
              <a:rPr lang="fr-FR" sz="2400" b="1" dirty="0" smtClean="0">
                <a:latin typeface="Times New Roman" panose="02020603050405020304" pitchFamily="18" charset="0"/>
                <a:cs typeface="Times New Roman" panose="02020603050405020304" pitchFamily="18" charset="0"/>
                <a:sym typeface="SILManuscript IPA93"/>
              </a:rPr>
              <a:t>Assimilation of  </a:t>
            </a:r>
            <a:r>
              <a:rPr lang="fr-FR" sz="2400" b="1" dirty="0" err="1" smtClean="0">
                <a:latin typeface="Times New Roman" panose="02020603050405020304" pitchFamily="18" charset="0"/>
                <a:cs typeface="Times New Roman" panose="02020603050405020304" pitchFamily="18" charset="0"/>
                <a:sym typeface="SILManuscript IPA93"/>
              </a:rPr>
              <a:t>into</a:t>
            </a:r>
            <a:r>
              <a:rPr lang="fr-FR" sz="2400" b="1" dirty="0" smtClean="0">
                <a:latin typeface="Times New Roman" panose="02020603050405020304" pitchFamily="18" charset="0"/>
                <a:cs typeface="Times New Roman" panose="02020603050405020304" pitchFamily="18" charset="0"/>
                <a:sym typeface="SILManuscript IPA93"/>
              </a:rPr>
              <a:t>  </a:t>
            </a:r>
            <a:r>
              <a:rPr lang="fr-FR" sz="2400" dirty="0" smtClean="0">
                <a:latin typeface="Times New Roman" panose="02020603050405020304" pitchFamily="18" charset="0"/>
                <a:cs typeface="Times New Roman" panose="02020603050405020304" pitchFamily="18" charset="0"/>
                <a:sym typeface="SILManuscript IPA93"/>
              </a:rPr>
              <a:t>as in </a:t>
            </a:r>
            <a:r>
              <a:rPr lang="ar-DZ" sz="2400" dirty="0" smtClean="0">
                <a:latin typeface="Times New Roman" panose="02020603050405020304" pitchFamily="18" charset="0"/>
                <a:cs typeface="Times New Roman" panose="02020603050405020304" pitchFamily="18" charset="0"/>
                <a:sym typeface="SILManuscript IPA93"/>
              </a:rPr>
              <a:t>الحوت</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fish</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becomes</a:t>
            </a:r>
            <a:r>
              <a:rPr lang="fr-FR" sz="2400" dirty="0" smtClean="0">
                <a:latin typeface="Times New Roman" panose="02020603050405020304" pitchFamily="18" charset="0"/>
                <a:cs typeface="Times New Roman" panose="02020603050405020304" pitchFamily="18" charset="0"/>
                <a:sym typeface="SILManuscript IPA93"/>
              </a:rPr>
              <a:t> </a:t>
            </a:r>
            <a:r>
              <a:rPr lang="ar-DZ" sz="2400" dirty="0" smtClean="0">
                <a:latin typeface="Times New Roman" panose="02020603050405020304" pitchFamily="18" charset="0"/>
                <a:cs typeface="Times New Roman" panose="02020603050405020304" pitchFamily="18" charset="0"/>
                <a:sym typeface="SILManuscript IPA93"/>
              </a:rPr>
              <a:t>لحوث</a:t>
            </a:r>
            <a:r>
              <a:rPr lang="fr-FR" sz="2400" dirty="0" smtClean="0">
                <a:latin typeface="Times New Roman" panose="02020603050405020304" pitchFamily="18" charset="0"/>
                <a:cs typeface="Times New Roman" panose="02020603050405020304" pitchFamily="18" charset="0"/>
                <a:sym typeface="SILManuscript IPA93"/>
              </a:rPr>
              <a:t>, , </a:t>
            </a:r>
            <a:r>
              <a:rPr lang="ar-DZ" sz="2400" dirty="0" smtClean="0">
                <a:latin typeface="Times New Roman" panose="02020603050405020304" pitchFamily="18" charset="0"/>
                <a:cs typeface="Times New Roman" panose="02020603050405020304" pitchFamily="18" charset="0"/>
                <a:sym typeface="SILManuscript IPA93"/>
              </a:rPr>
              <a:t>الموت</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death</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becomes</a:t>
            </a:r>
            <a:r>
              <a:rPr lang="fr-FR" sz="2400" dirty="0" smtClean="0">
                <a:latin typeface="Times New Roman" panose="02020603050405020304" pitchFamily="18" charset="0"/>
                <a:cs typeface="Times New Roman" panose="02020603050405020304" pitchFamily="18" charset="0"/>
                <a:sym typeface="SILManuscript IPA93"/>
              </a:rPr>
              <a:t> </a:t>
            </a:r>
            <a:r>
              <a:rPr lang="ar-DZ" sz="2400" dirty="0" smtClean="0">
                <a:latin typeface="Times New Roman" panose="02020603050405020304" pitchFamily="18" charset="0"/>
                <a:cs typeface="Times New Roman" panose="02020603050405020304" pitchFamily="18" charset="0"/>
                <a:sym typeface="SILManuscript IPA93"/>
              </a:rPr>
              <a:t>لموث</a:t>
            </a:r>
            <a:r>
              <a:rPr lang="fr-FR" sz="2400" dirty="0" smtClean="0">
                <a:latin typeface="Times New Roman" panose="02020603050405020304" pitchFamily="18" charset="0"/>
                <a:cs typeface="Times New Roman" panose="02020603050405020304" pitchFamily="18" charset="0"/>
                <a:sym typeface="SILManuscript IPA93"/>
              </a:rPr>
              <a:t>, </a:t>
            </a:r>
            <a:r>
              <a:rPr lang="ar-DZ" sz="2400" dirty="0" smtClean="0">
                <a:latin typeface="Times New Roman" panose="02020603050405020304" pitchFamily="18" charset="0"/>
                <a:cs typeface="Times New Roman" panose="02020603050405020304" pitchFamily="18" charset="0"/>
                <a:sym typeface="SILManuscript IPA93"/>
              </a:rPr>
              <a:t>الدنيا</a:t>
            </a:r>
            <a:r>
              <a:rPr lang="fr-FR" sz="2400" dirty="0" smtClean="0">
                <a:latin typeface="Times New Roman" panose="02020603050405020304" pitchFamily="18" charset="0"/>
                <a:cs typeface="Times New Roman" panose="02020603050405020304" pitchFamily="18" charset="0"/>
                <a:sym typeface="SILManuscript IPA93"/>
              </a:rPr>
              <a:t> (life) </a:t>
            </a:r>
            <a:r>
              <a:rPr lang="fr-FR" sz="2400" dirty="0" err="1" smtClean="0">
                <a:latin typeface="Times New Roman" panose="02020603050405020304" pitchFamily="18" charset="0"/>
                <a:cs typeface="Times New Roman" panose="02020603050405020304" pitchFamily="18" charset="0"/>
                <a:sym typeface="SILManuscript IPA93"/>
              </a:rPr>
              <a:t>becomes</a:t>
            </a:r>
            <a:r>
              <a:rPr lang="fr-FR" sz="2400" dirty="0" smtClean="0">
                <a:latin typeface="Times New Roman" panose="02020603050405020304" pitchFamily="18" charset="0"/>
                <a:cs typeface="Times New Roman" panose="02020603050405020304" pitchFamily="18" charset="0"/>
                <a:sym typeface="SILManuscript IPA93"/>
              </a:rPr>
              <a:t> </a:t>
            </a:r>
            <a:r>
              <a:rPr lang="ar-DZ" sz="2400" dirty="0" err="1" smtClean="0">
                <a:latin typeface="Times New Roman" panose="02020603050405020304" pitchFamily="18" charset="0"/>
                <a:cs typeface="Times New Roman" panose="02020603050405020304" pitchFamily="18" charset="0"/>
                <a:sym typeface="SILManuscript IPA93"/>
              </a:rPr>
              <a:t>ادونيث</a:t>
            </a:r>
            <a:endParaRPr lang="fr-FR" sz="2400" dirty="0" smtClean="0">
              <a:latin typeface="Times New Roman" panose="02020603050405020304" pitchFamily="18" charset="0"/>
              <a:cs typeface="Times New Roman" panose="02020603050405020304" pitchFamily="18" charset="0"/>
              <a:sym typeface="SILManuscript IPA93"/>
            </a:endParaRPr>
          </a:p>
          <a:p>
            <a:pPr algn="just">
              <a:buFontTx/>
              <a:buChar char="-"/>
            </a:pPr>
            <a:r>
              <a:rPr lang="fr-FR" sz="2400" dirty="0">
                <a:latin typeface="Times New Roman" panose="02020603050405020304" pitchFamily="18" charset="0"/>
                <a:cs typeface="Times New Roman" panose="02020603050405020304" pitchFamily="18" charset="0"/>
                <a:sym typeface="SILManuscript IPA93"/>
              </a:rPr>
              <a:t> A</a:t>
            </a:r>
            <a:r>
              <a:rPr lang="fr-FR" sz="2400" dirty="0" smtClean="0">
                <a:latin typeface="Times New Roman" panose="02020603050405020304" pitchFamily="18" charset="0"/>
                <a:cs typeface="Times New Roman" panose="02020603050405020304" pitchFamily="18" charset="0"/>
                <a:sym typeface="SILManuscript IPA93"/>
              </a:rPr>
              <a:t>ssimilation of  </a:t>
            </a:r>
            <a:r>
              <a:rPr lang="fr-FR" sz="2400" dirty="0" err="1" smtClean="0">
                <a:latin typeface="Times New Roman" panose="02020603050405020304" pitchFamily="18" charset="0"/>
                <a:cs typeface="Times New Roman" panose="02020603050405020304" pitchFamily="18" charset="0"/>
                <a:sym typeface="SILManuscript IPA93"/>
              </a:rPr>
              <a:t>into</a:t>
            </a:r>
            <a:r>
              <a:rPr lang="fr-FR" sz="2400" dirty="0" smtClean="0">
                <a:latin typeface="Times New Roman" panose="02020603050405020304" pitchFamily="18" charset="0"/>
                <a:cs typeface="Times New Roman" panose="02020603050405020304" pitchFamily="18" charset="0"/>
                <a:sym typeface="SILManuscript IPA93"/>
              </a:rPr>
              <a:t>  as in </a:t>
            </a:r>
            <a:r>
              <a:rPr lang="ar-DZ" sz="2400" dirty="0" smtClean="0">
                <a:latin typeface="Times New Roman" panose="02020603050405020304" pitchFamily="18" charset="0"/>
                <a:cs typeface="Times New Roman" panose="02020603050405020304" pitchFamily="18" charset="0"/>
                <a:sym typeface="SILManuscript IPA93"/>
              </a:rPr>
              <a:t>بابا</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father</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becomes</a:t>
            </a:r>
            <a:r>
              <a:rPr lang="fr-FR" sz="2400" dirty="0" smtClean="0">
                <a:latin typeface="Times New Roman" panose="02020603050405020304" pitchFamily="18" charset="0"/>
                <a:cs typeface="Times New Roman" panose="02020603050405020304" pitchFamily="18" charset="0"/>
                <a:sym typeface="SILManuscript IPA93"/>
              </a:rPr>
              <a:t> , </a:t>
            </a:r>
            <a:r>
              <a:rPr lang="ar-DZ" sz="2400" dirty="0" smtClean="0">
                <a:latin typeface="Times New Roman" panose="02020603050405020304" pitchFamily="18" charset="0"/>
                <a:cs typeface="Times New Roman" panose="02020603050405020304" pitchFamily="18" charset="0"/>
                <a:sym typeface="SILManuscript IPA93"/>
              </a:rPr>
              <a:t>صباح</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morning</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becomes</a:t>
            </a:r>
            <a:r>
              <a:rPr lang="fr-FR" sz="2400" dirty="0" smtClean="0">
                <a:latin typeface="Times New Roman" panose="02020603050405020304" pitchFamily="18" charset="0"/>
                <a:cs typeface="Times New Roman" panose="02020603050405020304" pitchFamily="18" charset="0"/>
                <a:sym typeface="SILManuscript IPA93"/>
              </a:rPr>
              <a:t> </a:t>
            </a:r>
          </a:p>
          <a:p>
            <a:pPr algn="just">
              <a:buFontTx/>
              <a:buChar char="-"/>
            </a:pPr>
            <a:r>
              <a:rPr lang="fr-FR" sz="2400" b="1" dirty="0" smtClean="0">
                <a:latin typeface="Times New Roman" panose="02020603050405020304" pitchFamily="18" charset="0"/>
                <a:cs typeface="Times New Roman" panose="02020603050405020304" pitchFamily="18" charset="0"/>
                <a:sym typeface="SILManuscript IPA93"/>
              </a:rPr>
              <a:t>The addition of  </a:t>
            </a:r>
            <a:r>
              <a:rPr lang="fr-FR" sz="2400" b="1" dirty="0" err="1" smtClean="0">
                <a:latin typeface="Times New Roman" panose="02020603050405020304" pitchFamily="18" charset="0"/>
                <a:cs typeface="Times New Roman" panose="02020603050405020304" pitchFamily="18" charset="0"/>
                <a:sym typeface="SILManuscript IPA93"/>
              </a:rPr>
              <a:t>sound</a:t>
            </a:r>
            <a:r>
              <a:rPr lang="fr-FR" sz="2400" b="1" dirty="0" smtClean="0">
                <a:latin typeface="Times New Roman" panose="02020603050405020304" pitchFamily="18" charset="0"/>
                <a:cs typeface="Times New Roman" panose="02020603050405020304" pitchFamily="18" charset="0"/>
                <a:sym typeface="SILManuscript IPA93"/>
              </a:rPr>
              <a:t> to </a:t>
            </a:r>
            <a:r>
              <a:rPr lang="fr-FR" sz="2400" b="1" dirty="0" err="1" smtClean="0">
                <a:latin typeface="Times New Roman" panose="02020603050405020304" pitchFamily="18" charset="0"/>
                <a:cs typeface="Times New Roman" panose="02020603050405020304" pitchFamily="18" charset="0"/>
                <a:sym typeface="SILManuscript IPA93"/>
              </a:rPr>
              <a:t>some</a:t>
            </a:r>
            <a:r>
              <a:rPr lang="fr-FR" sz="2400" b="1" dirty="0" smtClean="0">
                <a:latin typeface="Times New Roman" panose="02020603050405020304" pitchFamily="18" charset="0"/>
                <a:cs typeface="Times New Roman" panose="02020603050405020304" pitchFamily="18" charset="0"/>
                <a:sym typeface="SILManuscript IPA93"/>
              </a:rPr>
              <a:t> </a:t>
            </a:r>
            <a:r>
              <a:rPr lang="fr-FR" sz="2400" b="1" dirty="0" err="1" smtClean="0">
                <a:latin typeface="Times New Roman" panose="02020603050405020304" pitchFamily="18" charset="0"/>
                <a:cs typeface="Times New Roman" panose="02020603050405020304" pitchFamily="18" charset="0"/>
                <a:sym typeface="SILManuscript IPA93"/>
              </a:rPr>
              <a:t>borrowed</a:t>
            </a:r>
            <a:r>
              <a:rPr lang="fr-FR" sz="2400" b="1" dirty="0" smtClean="0">
                <a:latin typeface="Times New Roman" panose="02020603050405020304" pitchFamily="18" charset="0"/>
                <a:cs typeface="Times New Roman" panose="02020603050405020304" pitchFamily="18" charset="0"/>
                <a:sym typeface="SILManuscript IPA93"/>
              </a:rPr>
              <a:t> </a:t>
            </a:r>
            <a:r>
              <a:rPr lang="fr-FR" sz="2400" b="1" dirty="0" err="1" smtClean="0">
                <a:latin typeface="Times New Roman" panose="02020603050405020304" pitchFamily="18" charset="0"/>
                <a:cs typeface="Times New Roman" panose="02020603050405020304" pitchFamily="18" charset="0"/>
                <a:sym typeface="SILManuscript IPA93"/>
              </a:rPr>
              <a:t>words</a:t>
            </a:r>
            <a:r>
              <a:rPr lang="fr-FR" sz="2400" b="1" dirty="0" smtClean="0">
                <a:latin typeface="Times New Roman" panose="02020603050405020304" pitchFamily="18" charset="0"/>
                <a:cs typeface="Times New Roman" panose="02020603050405020304" pitchFamily="18" charset="0"/>
                <a:sym typeface="SILManuscript IPA93"/>
              </a:rPr>
              <a:t> </a:t>
            </a:r>
            <a:r>
              <a:rPr lang="fr-FR" sz="2400" dirty="0" smtClean="0">
                <a:latin typeface="Times New Roman" panose="02020603050405020304" pitchFamily="18" charset="0"/>
                <a:cs typeface="Times New Roman" panose="02020603050405020304" pitchFamily="18" charset="0"/>
                <a:sym typeface="SILManuscript IPA93"/>
              </a:rPr>
              <a:t>as in </a:t>
            </a:r>
            <a:r>
              <a:rPr lang="ar-DZ" sz="2400" dirty="0" smtClean="0">
                <a:latin typeface="Times New Roman" panose="02020603050405020304" pitchFamily="18" charset="0"/>
                <a:cs typeface="Times New Roman" panose="02020603050405020304" pitchFamily="18" charset="0"/>
                <a:sym typeface="SILManuscript IPA93"/>
              </a:rPr>
              <a:t>ام </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mother</a:t>
            </a:r>
            <a:r>
              <a:rPr lang="fr-FR" sz="2400" dirty="0" smtClean="0">
                <a:latin typeface="Times New Roman" panose="02020603050405020304" pitchFamily="18" charset="0"/>
                <a:cs typeface="Times New Roman" panose="02020603050405020304" pitchFamily="18" charset="0"/>
                <a:sym typeface="SILManuscript IPA93"/>
              </a:rPr>
              <a:t>) </a:t>
            </a:r>
            <a:r>
              <a:rPr lang="fr-FR" sz="2400" dirty="0" err="1" smtClean="0">
                <a:latin typeface="Times New Roman" panose="02020603050405020304" pitchFamily="18" charset="0"/>
                <a:cs typeface="Times New Roman" panose="02020603050405020304" pitchFamily="18" charset="0"/>
                <a:sym typeface="SILManuscript IPA93"/>
              </a:rPr>
              <a:t>becomes</a:t>
            </a:r>
            <a:r>
              <a:rPr lang="fr-FR" sz="2400" dirty="0" smtClean="0">
                <a:latin typeface="Times New Roman" panose="02020603050405020304" pitchFamily="18" charset="0"/>
                <a:cs typeface="Times New Roman" panose="02020603050405020304" pitchFamily="18" charset="0"/>
                <a:sym typeface="SILManuscript IPA93"/>
              </a:rPr>
              <a:t> </a:t>
            </a:r>
            <a:r>
              <a:rPr lang="ar-DZ" sz="2400" dirty="0" err="1" smtClean="0">
                <a:latin typeface="Times New Roman" panose="02020603050405020304" pitchFamily="18" charset="0"/>
                <a:cs typeface="Times New Roman" panose="02020603050405020304" pitchFamily="18" charset="0"/>
                <a:sym typeface="SILManuscript IPA93"/>
              </a:rPr>
              <a:t>ثيميت</a:t>
            </a:r>
            <a:r>
              <a:rPr lang="fr-FR" sz="2400" dirty="0" smtClean="0">
                <a:latin typeface="Times New Roman" panose="02020603050405020304" pitchFamily="18" charset="0"/>
                <a:cs typeface="Times New Roman" panose="02020603050405020304" pitchFamily="18" charset="0"/>
                <a:sym typeface="SILManuscript IPA93"/>
              </a:rPr>
              <a:t> </a:t>
            </a:r>
            <a:endParaRPr lang="en-US" sz="2400" dirty="0" smtClean="0"/>
          </a:p>
        </p:txBody>
      </p:sp>
      <p:grpSp>
        <p:nvGrpSpPr>
          <p:cNvPr id="4" name="Diagram group"/>
          <p:cNvGrpSpPr/>
          <p:nvPr/>
        </p:nvGrpSpPr>
        <p:grpSpPr>
          <a:xfrm>
            <a:off x="609600" y="381000"/>
            <a:ext cx="8229600" cy="1007370"/>
            <a:chOff x="0" y="0"/>
            <a:chExt cx="8229600" cy="1007370"/>
          </a:xfrm>
          <a:scene3d>
            <a:camera prst="perspectiveLeft" zoom="91000"/>
            <a:lightRig rig="threePt" dir="t">
              <a:rot lat="0" lon="0" rev="20640000"/>
            </a:lightRig>
          </a:scene3d>
        </p:grpSpPr>
        <p:grpSp>
          <p:nvGrpSpPr>
            <p:cNvPr id="5" name="Groupe 4"/>
            <p:cNvGrpSpPr/>
            <p:nvPr/>
          </p:nvGrpSpPr>
          <p:grpSpPr>
            <a:xfrm>
              <a:off x="0" y="0"/>
              <a:ext cx="8229600" cy="1007370"/>
              <a:chOff x="0" y="0"/>
              <a:chExt cx="8229600" cy="1007370"/>
            </a:xfrm>
          </p:grpSpPr>
          <p:sp>
            <p:nvSpPr>
              <p:cNvPr id="6" name="Rectangle à coins arrondis 5"/>
              <p:cNvSpPr/>
              <p:nvPr/>
            </p:nvSpPr>
            <p:spPr>
              <a:xfrm>
                <a:off x="0" y="0"/>
                <a:ext cx="8229600" cy="1007370"/>
              </a:xfrm>
              <a:prstGeom prst="roundRect">
                <a:avLst/>
              </a:prstGeom>
            </p:spPr>
            <p:style>
              <a:lnRef idx="1">
                <a:schemeClr val="accent2"/>
              </a:lnRef>
              <a:fillRef idx="2">
                <a:schemeClr val="accent2"/>
              </a:fillRef>
              <a:effectRef idx="1">
                <a:schemeClr val="accent2"/>
              </a:effectRef>
              <a:fontRef idx="minor">
                <a:schemeClr val="dk1"/>
              </a:fontRef>
            </p:style>
          </p:sp>
          <p:sp>
            <p:nvSpPr>
              <p:cNvPr id="7" name="Rectangle 6"/>
              <p:cNvSpPr/>
              <p:nvPr/>
            </p:nvSpPr>
            <p:spPr>
              <a:xfrm>
                <a:off x="49176" y="49176"/>
                <a:ext cx="8131248" cy="909018"/>
              </a:xfrm>
              <a:prstGeom prst="rect">
                <a:avLst/>
              </a:prstGeom>
            </p:spPr>
            <p:style>
              <a:lnRef idx="1">
                <a:schemeClr val="accent3"/>
              </a:lnRef>
              <a:fillRef idx="2">
                <a:schemeClr val="accent3"/>
              </a:fillRef>
              <a:effectRef idx="1">
                <a:schemeClr val="accent3"/>
              </a:effectRef>
              <a:fontRef idx="minor">
                <a:schemeClr val="dk1"/>
              </a:fontRef>
            </p:style>
            <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en-US" sz="4200" b="1" dirty="0" smtClean="0"/>
                  <a:t>The Impact of Standard Arabic on Tamazight</a:t>
                </a:r>
                <a:r>
                  <a:rPr lang="en-US" sz="4200" b="1" kern="1200" dirty="0" smtClean="0"/>
                  <a:t> </a:t>
                </a:r>
                <a:endParaRPr lang="en-US" sz="4200" b="1" kern="1200" dirty="0"/>
              </a:p>
            </p:txBody>
          </p:sp>
        </p:grpSp>
      </p:grpSp>
    </p:spTree>
    <p:extLst>
      <p:ext uri="{BB962C8B-B14F-4D97-AF65-F5344CB8AC3E}">
        <p14:creationId xmlns:p14="http://schemas.microsoft.com/office/powerpoint/2010/main" val="752677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r>
              <a:rPr lang="fr-FR" dirty="0" smtClean="0">
                <a:cs typeface="+mj-cs"/>
              </a:rPr>
              <a:t>The use </a:t>
            </a:r>
            <a:r>
              <a:rPr lang="fr-FR" dirty="0" smtClean="0">
                <a:cs typeface="+mj-cs"/>
                <a:sym typeface="SILManuscript IPA93"/>
              </a:rPr>
              <a:t> or </a:t>
            </a:r>
            <a:r>
              <a:rPr lang="en-US" dirty="0" smtClean="0">
                <a:cs typeface="+mj-cs"/>
                <a:sym typeface="SILManuscript IPA93"/>
              </a:rPr>
              <a:t> as derivational affix </a:t>
            </a:r>
          </a:p>
          <a:p>
            <a:pPr marL="0" indent="0" algn="just">
              <a:buNone/>
            </a:pPr>
            <a:r>
              <a:rPr lang="en-US" dirty="0" smtClean="0">
                <a:cs typeface="+mj-cs"/>
                <a:sym typeface="SILManuscript IPA93"/>
              </a:rPr>
              <a:t>Agentive noun</a:t>
            </a:r>
            <a:r>
              <a:rPr lang="ar-DZ" dirty="0" smtClean="0">
                <a:cs typeface="+mj-cs"/>
                <a:sym typeface="SILManuscript IPA93"/>
              </a:rPr>
              <a:t>   </a:t>
            </a:r>
            <a:r>
              <a:rPr lang="fr-FR" dirty="0" smtClean="0">
                <a:cs typeface="+mj-cs"/>
                <a:sym typeface="SILManuscript IPA93"/>
              </a:rPr>
              <a:t>   </a:t>
            </a:r>
          </a:p>
          <a:p>
            <a:pPr marL="0" indent="0" algn="just">
              <a:buNone/>
            </a:pPr>
            <a:r>
              <a:rPr lang="ar-DZ" dirty="0" smtClean="0">
                <a:cs typeface="+mj-cs"/>
                <a:sym typeface="SILManuscript IPA93"/>
              </a:rPr>
              <a:t>افلاح</a:t>
            </a:r>
            <a:r>
              <a:rPr lang="fr-FR" dirty="0" smtClean="0">
                <a:cs typeface="+mj-cs"/>
                <a:sym typeface="SILManuscript IPA93"/>
              </a:rPr>
              <a:t>  (</a:t>
            </a:r>
            <a:r>
              <a:rPr lang="fr-FR" dirty="0" err="1" smtClean="0">
                <a:cs typeface="+mj-cs"/>
                <a:sym typeface="SILManuscript IPA93"/>
              </a:rPr>
              <a:t>farmer</a:t>
            </a:r>
            <a:r>
              <a:rPr lang="fr-FR" dirty="0" smtClean="0">
                <a:cs typeface="+mj-cs"/>
                <a:sym typeface="SILManuscript IPA93"/>
              </a:rPr>
              <a:t>)         </a:t>
            </a:r>
            <a:r>
              <a:rPr lang="ar-DZ" dirty="0" err="1" smtClean="0">
                <a:cs typeface="+mj-cs"/>
                <a:sym typeface="SILManuscript IPA93"/>
              </a:rPr>
              <a:t>ثفلاحث</a:t>
            </a:r>
            <a:r>
              <a:rPr lang="fr-FR" dirty="0" smtClean="0">
                <a:cs typeface="+mj-cs"/>
                <a:sym typeface="SILManuscript IPA93"/>
              </a:rPr>
              <a:t> </a:t>
            </a:r>
            <a:r>
              <a:rPr lang="en-US" dirty="0" smtClean="0">
                <a:cs typeface="+mj-cs"/>
                <a:sym typeface="SILManuscript IPA93"/>
              </a:rPr>
              <a:t> feminine </a:t>
            </a:r>
            <a:r>
              <a:rPr lang="fr-FR" b="1" dirty="0" err="1" smtClean="0">
                <a:cs typeface="+mj-cs"/>
                <a:sym typeface="SILManuscript IPA93"/>
              </a:rPr>
              <a:t>Number</a:t>
            </a:r>
            <a:r>
              <a:rPr lang="fr-FR" b="1" dirty="0" smtClean="0">
                <a:cs typeface="+mj-cs"/>
                <a:sym typeface="SILManuscript IPA93"/>
              </a:rPr>
              <a:t> </a:t>
            </a:r>
            <a:r>
              <a:rPr lang="fr-FR" b="1" dirty="0" err="1" smtClean="0">
                <a:cs typeface="+mj-cs"/>
                <a:sym typeface="SILManuscript IPA93"/>
              </a:rPr>
              <a:t>inflection</a:t>
            </a:r>
            <a:r>
              <a:rPr lang="en-US" dirty="0" smtClean="0">
                <a:cs typeface="+mj-cs"/>
                <a:sym typeface="SILManuscript IPA93"/>
              </a:rPr>
              <a:t> </a:t>
            </a:r>
          </a:p>
          <a:p>
            <a:pPr marL="0" indent="0" algn="just">
              <a:buNone/>
            </a:pPr>
            <a:r>
              <a:rPr lang="ar-DZ" dirty="0" err="1" smtClean="0">
                <a:cs typeface="+mj-cs"/>
                <a:sym typeface="SILManuscript IPA93"/>
              </a:rPr>
              <a:t>ثبرث</a:t>
            </a:r>
            <a:r>
              <a:rPr lang="fr-FR" dirty="0" smtClean="0">
                <a:cs typeface="+mj-cs"/>
                <a:sym typeface="SILManuscript IPA93"/>
              </a:rPr>
              <a:t> </a:t>
            </a:r>
            <a:r>
              <a:rPr lang="en-US" dirty="0" smtClean="0">
                <a:cs typeface="+mj-cs"/>
                <a:sym typeface="SILManuscript IPA93"/>
              </a:rPr>
              <a:t>(letter) becomes </a:t>
            </a:r>
            <a:r>
              <a:rPr lang="ar-DZ" dirty="0" err="1" smtClean="0">
                <a:cs typeface="+mj-cs"/>
                <a:sym typeface="SILManuscript IPA93"/>
              </a:rPr>
              <a:t>ثبرثين</a:t>
            </a:r>
            <a:r>
              <a:rPr lang="fr-FR" dirty="0" smtClean="0">
                <a:cs typeface="+mj-cs"/>
                <a:sym typeface="SILManuscript IPA93"/>
              </a:rPr>
              <a:t> (plural)</a:t>
            </a:r>
          </a:p>
          <a:p>
            <a:pPr marL="0" indent="0" algn="just">
              <a:buNone/>
            </a:pPr>
            <a:r>
              <a:rPr lang="ar-DZ" dirty="0" err="1" smtClean="0">
                <a:cs typeface="+mj-cs"/>
                <a:sym typeface="SILManuscript IPA93"/>
              </a:rPr>
              <a:t>اقديم</a:t>
            </a:r>
            <a:r>
              <a:rPr lang="fr-FR" dirty="0" smtClean="0">
                <a:cs typeface="+mj-cs"/>
                <a:sym typeface="SILManuscript IPA93"/>
              </a:rPr>
              <a:t>   </a:t>
            </a:r>
            <a:r>
              <a:rPr lang="en-US" dirty="0" smtClean="0">
                <a:cs typeface="+mj-cs"/>
                <a:sym typeface="SILManuscript IPA93"/>
              </a:rPr>
              <a:t>(ancient) becomes </a:t>
            </a:r>
            <a:r>
              <a:rPr lang="ar-DZ" dirty="0" err="1" smtClean="0">
                <a:cs typeface="+mj-cs"/>
                <a:sym typeface="SILManuscript IPA93"/>
              </a:rPr>
              <a:t>اقديمن</a:t>
            </a:r>
            <a:endParaRPr lang="fr-FR" dirty="0" smtClean="0">
              <a:cs typeface="+mj-cs"/>
              <a:sym typeface="SILManuscript IPA93"/>
            </a:endParaRPr>
          </a:p>
          <a:p>
            <a:pPr marL="0" indent="0" algn="just">
              <a:buNone/>
            </a:pPr>
            <a:r>
              <a:rPr lang="en-US" b="1" dirty="0" smtClean="0">
                <a:cs typeface="+mj-cs"/>
                <a:sym typeface="SILManuscript IPA93"/>
              </a:rPr>
              <a:t>Noun agentive</a:t>
            </a:r>
          </a:p>
          <a:p>
            <a:pPr marL="0" indent="0" algn="just">
              <a:buNone/>
            </a:pPr>
            <a:r>
              <a:rPr lang="en-US" b="1" dirty="0" smtClean="0">
                <a:cs typeface="+mj-cs"/>
                <a:sym typeface="SILManuscript IPA93"/>
              </a:rPr>
              <a:t>Nominal base: </a:t>
            </a:r>
            <a:r>
              <a:rPr lang="ar-DZ" dirty="0" smtClean="0">
                <a:cs typeface="+mj-cs"/>
                <a:sym typeface="SILManuscript IPA93"/>
              </a:rPr>
              <a:t>سوق</a:t>
            </a:r>
            <a:r>
              <a:rPr lang="en-US" dirty="0" smtClean="0">
                <a:cs typeface="+mj-cs"/>
                <a:sym typeface="SILManuscript IPA93"/>
              </a:rPr>
              <a:t> </a:t>
            </a:r>
            <a:r>
              <a:rPr lang="fr-FR" dirty="0" smtClean="0">
                <a:cs typeface="+mj-cs"/>
                <a:sym typeface="SILManuscript IPA93"/>
              </a:rPr>
              <a:t>(</a:t>
            </a:r>
            <a:r>
              <a:rPr lang="fr-FR" dirty="0" err="1" smtClean="0">
                <a:cs typeface="+mj-cs"/>
                <a:sym typeface="SILManuscript IPA93"/>
              </a:rPr>
              <a:t>market</a:t>
            </a:r>
            <a:r>
              <a:rPr lang="fr-FR" dirty="0" smtClean="0">
                <a:cs typeface="+mj-cs"/>
                <a:sym typeface="SILManuscript IPA93"/>
              </a:rPr>
              <a:t>) </a:t>
            </a:r>
            <a:r>
              <a:rPr lang="fr-FR" dirty="0" err="1" smtClean="0">
                <a:cs typeface="+mj-cs"/>
                <a:sym typeface="SILManuscript IPA93"/>
              </a:rPr>
              <a:t>becomes</a:t>
            </a:r>
            <a:r>
              <a:rPr lang="fr-FR" dirty="0" smtClean="0">
                <a:cs typeface="+mj-cs"/>
                <a:sym typeface="SILManuscript IPA93"/>
              </a:rPr>
              <a:t> </a:t>
            </a:r>
            <a:r>
              <a:rPr lang="ar-DZ" dirty="0" err="1" smtClean="0">
                <a:cs typeface="+mj-cs"/>
                <a:sym typeface="SILManuscript IPA93"/>
              </a:rPr>
              <a:t>امسوق</a:t>
            </a:r>
            <a:r>
              <a:rPr lang="fr-FR" dirty="0" smtClean="0">
                <a:cs typeface="+mj-cs"/>
                <a:sym typeface="SILManuscript IPA93"/>
              </a:rPr>
              <a:t> (</a:t>
            </a:r>
            <a:r>
              <a:rPr lang="fr-FR" dirty="0" err="1" smtClean="0">
                <a:cs typeface="+mj-cs"/>
                <a:sym typeface="SILManuscript IPA93"/>
              </a:rPr>
              <a:t>market</a:t>
            </a:r>
            <a:r>
              <a:rPr lang="fr-FR" dirty="0" smtClean="0">
                <a:cs typeface="+mj-cs"/>
                <a:sym typeface="SILManuscript IPA93"/>
              </a:rPr>
              <a:t> </a:t>
            </a:r>
            <a:r>
              <a:rPr lang="fr-FR" dirty="0" err="1" smtClean="0">
                <a:cs typeface="+mj-cs"/>
                <a:sym typeface="SILManuscript IPA93"/>
              </a:rPr>
              <a:t>visitor</a:t>
            </a:r>
            <a:r>
              <a:rPr lang="fr-FR" dirty="0" smtClean="0">
                <a:cs typeface="+mj-cs"/>
                <a:sym typeface="SILManuscript IPA93"/>
              </a:rPr>
              <a:t>) (</a:t>
            </a:r>
            <a:r>
              <a:rPr lang="fr-FR" dirty="0" err="1" smtClean="0">
                <a:cs typeface="+mj-cs"/>
                <a:sym typeface="SILManuscript IPA93"/>
              </a:rPr>
              <a:t>am</a:t>
            </a:r>
            <a:r>
              <a:rPr lang="fr-FR" dirty="0" smtClean="0">
                <a:cs typeface="+mj-cs"/>
                <a:sym typeface="SILManuscript IPA93"/>
              </a:rPr>
              <a:t> </a:t>
            </a:r>
            <a:r>
              <a:rPr lang="en-US" dirty="0" smtClean="0">
                <a:cs typeface="+mj-cs"/>
                <a:sym typeface="SILManuscript IPA93"/>
              </a:rPr>
              <a:t>prefix</a:t>
            </a:r>
            <a:r>
              <a:rPr lang="fr-FR" dirty="0" smtClean="0">
                <a:cs typeface="+mj-cs"/>
                <a:sym typeface="SILManuscript IPA93"/>
              </a:rPr>
              <a:t>)</a:t>
            </a:r>
            <a:endParaRPr lang="en-US" dirty="0" smtClean="0">
              <a:cs typeface="+mj-cs"/>
              <a:sym typeface="SILManuscript IPA93"/>
            </a:endParaRPr>
          </a:p>
          <a:p>
            <a:pPr marL="0" indent="0">
              <a:buNone/>
            </a:pPr>
            <a:endParaRPr lang="en-US" b="1" dirty="0"/>
          </a:p>
        </p:txBody>
      </p:sp>
      <p:grpSp>
        <p:nvGrpSpPr>
          <p:cNvPr id="4" name="Diagram group"/>
          <p:cNvGrpSpPr/>
          <p:nvPr/>
        </p:nvGrpSpPr>
        <p:grpSpPr>
          <a:xfrm>
            <a:off x="609600" y="457200"/>
            <a:ext cx="8229600" cy="1007370"/>
            <a:chOff x="0" y="0"/>
            <a:chExt cx="8229600" cy="1007370"/>
          </a:xfrm>
          <a:scene3d>
            <a:camera prst="perspectiveLeft" zoom="91000"/>
            <a:lightRig rig="threePt" dir="t">
              <a:rot lat="0" lon="0" rev="20640000"/>
            </a:lightRig>
          </a:scene3d>
        </p:grpSpPr>
        <p:grpSp>
          <p:nvGrpSpPr>
            <p:cNvPr id="5" name="Groupe 4"/>
            <p:cNvGrpSpPr/>
            <p:nvPr/>
          </p:nvGrpSpPr>
          <p:grpSpPr>
            <a:xfrm>
              <a:off x="0" y="0"/>
              <a:ext cx="8229600" cy="1007370"/>
              <a:chOff x="0" y="0"/>
              <a:chExt cx="8229600" cy="1007370"/>
            </a:xfrm>
          </p:grpSpPr>
          <p:sp>
            <p:nvSpPr>
              <p:cNvPr id="6" name="Rectangle à coins arrondis 5"/>
              <p:cNvSpPr/>
              <p:nvPr/>
            </p:nvSpPr>
            <p:spPr>
              <a:xfrm>
                <a:off x="0" y="0"/>
                <a:ext cx="8229600" cy="1007370"/>
              </a:xfrm>
              <a:prstGeom prst="roundRect">
                <a:avLst/>
              </a:prstGeom>
            </p:spPr>
            <p:style>
              <a:lnRef idx="1">
                <a:schemeClr val="accent2"/>
              </a:lnRef>
              <a:fillRef idx="2">
                <a:schemeClr val="accent2"/>
              </a:fillRef>
              <a:effectRef idx="1">
                <a:schemeClr val="accent2"/>
              </a:effectRef>
              <a:fontRef idx="minor">
                <a:schemeClr val="dk1"/>
              </a:fontRef>
            </p:style>
          </p:sp>
          <p:sp>
            <p:nvSpPr>
              <p:cNvPr id="7" name="Rectangle 6"/>
              <p:cNvSpPr/>
              <p:nvPr/>
            </p:nvSpPr>
            <p:spPr>
              <a:xfrm>
                <a:off x="49176" y="49176"/>
                <a:ext cx="8131248" cy="909018"/>
              </a:xfrm>
              <a:prstGeom prst="rect">
                <a:avLst/>
              </a:prstGeom>
            </p:spPr>
            <p:style>
              <a:lnRef idx="1">
                <a:schemeClr val="accent3"/>
              </a:lnRef>
              <a:fillRef idx="2">
                <a:schemeClr val="accent3"/>
              </a:fillRef>
              <a:effectRef idx="1">
                <a:schemeClr val="accent3"/>
              </a:effectRef>
              <a:fontRef idx="minor">
                <a:schemeClr val="dk1"/>
              </a:fontRef>
            </p:style>
            <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en-US" sz="4200" b="1" dirty="0" smtClean="0"/>
                  <a:t>Morphological Level</a:t>
                </a:r>
                <a:endParaRPr lang="en-US" sz="4200" b="1" kern="1200" dirty="0"/>
              </a:p>
            </p:txBody>
          </p:sp>
        </p:grpSp>
      </p:grpSp>
    </p:spTree>
    <p:extLst>
      <p:ext uri="{BB962C8B-B14F-4D97-AF65-F5344CB8AC3E}">
        <p14:creationId xmlns:p14="http://schemas.microsoft.com/office/powerpoint/2010/main" val="27500946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2715" y="2209800"/>
            <a:ext cx="8229600" cy="4525963"/>
          </a:xfrm>
        </p:spPr>
        <p:txBody>
          <a:bodyPr/>
          <a:lstStyle/>
          <a:p>
            <a:pPr algn="just"/>
            <a:r>
              <a:rPr lang="fr-FR" dirty="0" smtClean="0"/>
              <a:t> </a:t>
            </a:r>
            <a:r>
              <a:rPr lang="fr-FR" b="1" dirty="0" err="1">
                <a:latin typeface="Times New Roman" panose="02020603050405020304" pitchFamily="18" charset="0"/>
                <a:cs typeface="Times New Roman" panose="02020603050405020304" pitchFamily="18" charset="0"/>
              </a:rPr>
              <a:t>S</a:t>
            </a:r>
            <a:r>
              <a:rPr lang="fr-FR" b="1" dirty="0" err="1" smtClean="0">
                <a:latin typeface="Times New Roman" panose="02020603050405020304" pitchFamily="18" charset="0"/>
                <a:cs typeface="Times New Roman" panose="02020603050405020304" pitchFamily="18" charset="0"/>
              </a:rPr>
              <a:t>yllable</a:t>
            </a:r>
            <a:r>
              <a:rPr lang="fr-FR" b="1" dirty="0" smtClean="0">
                <a:latin typeface="Times New Roman" panose="02020603050405020304" pitchFamily="18" charset="0"/>
                <a:cs typeface="Times New Roman" panose="02020603050405020304" pitchFamily="18" charset="0"/>
              </a:rPr>
              <a:t> structure </a:t>
            </a:r>
            <a:r>
              <a:rPr lang="fr-FR" b="1" dirty="0" err="1" smtClean="0">
                <a:latin typeface="Times New Roman" panose="02020603050405020304" pitchFamily="18" charset="0"/>
                <a:cs typeface="Times New Roman" panose="02020603050405020304" pitchFamily="18" charset="0"/>
              </a:rPr>
              <a:t>reduction</a:t>
            </a:r>
            <a:r>
              <a:rPr lang="fr-FR" b="1" dirty="0" smtClean="0">
                <a:latin typeface="Times New Roman" panose="02020603050405020304" pitchFamily="18" charset="0"/>
                <a:cs typeface="Times New Roman" panose="02020603050405020304" pitchFamily="18" charset="0"/>
              </a:rPr>
              <a:t> as in </a:t>
            </a:r>
            <a:r>
              <a:rPr lang="ar-DZ" dirty="0" err="1" smtClean="0">
                <a:latin typeface="Times New Roman" panose="02020603050405020304" pitchFamily="18" charset="0"/>
                <a:cs typeface="Times New Roman" panose="02020603050405020304" pitchFamily="18" charset="0"/>
              </a:rPr>
              <a:t>المراة</a:t>
            </a:r>
            <a:r>
              <a:rPr lang="fr-FR"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sym typeface="SILManuscript IPA93"/>
              </a:rPr>
              <a:t></a:t>
            </a:r>
            <a:r>
              <a:rPr lang="fr-FR" dirty="0" smtClean="0">
                <a:latin typeface="Times New Roman" panose="02020603050405020304" pitchFamily="18" charset="0"/>
                <a:cs typeface="Times New Roman" panose="02020603050405020304" pitchFamily="18" charset="0"/>
              </a:rPr>
              <a:t>(</a:t>
            </a:r>
            <a:r>
              <a:rPr lang="fr-FR" dirty="0" err="1" smtClean="0">
                <a:latin typeface="Times New Roman" panose="02020603050405020304" pitchFamily="18" charset="0"/>
                <a:cs typeface="Times New Roman" panose="02020603050405020304" pitchFamily="18" charset="0"/>
              </a:rPr>
              <a:t>mirror</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becomes</a:t>
            </a:r>
            <a:r>
              <a:rPr lang="fr-FR" dirty="0" smtClean="0">
                <a:latin typeface="Times New Roman" panose="02020603050405020304" pitchFamily="18" charset="0"/>
                <a:cs typeface="Times New Roman" panose="02020603050405020304" pitchFamily="18" charset="0"/>
              </a:rPr>
              <a:t> </a:t>
            </a:r>
            <a:r>
              <a:rPr lang="ar-DZ" dirty="0" smtClean="0">
                <a:latin typeface="Times New Roman" panose="02020603050405020304" pitchFamily="18" charset="0"/>
                <a:cs typeface="Times New Roman" panose="02020603050405020304" pitchFamily="18" charset="0"/>
              </a:rPr>
              <a:t>لمر</a:t>
            </a:r>
            <a:r>
              <a:rPr lang="fr-FR"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sym typeface="SILManuscript IPA93"/>
              </a:rPr>
              <a:t></a:t>
            </a:r>
          </a:p>
          <a:p>
            <a:pPr algn="just"/>
            <a:r>
              <a:rPr lang="fr-FR" b="1" dirty="0" smtClean="0">
                <a:latin typeface="Times New Roman" panose="02020603050405020304" pitchFamily="18" charset="0"/>
                <a:cs typeface="Times New Roman" panose="02020603050405020304" pitchFamily="18" charset="0"/>
                <a:sym typeface="SILManuscript IPA93"/>
              </a:rPr>
              <a:t>Sound </a:t>
            </a:r>
            <a:r>
              <a:rPr lang="fr-FR" b="1" dirty="0" err="1" smtClean="0">
                <a:latin typeface="Times New Roman" panose="02020603050405020304" pitchFamily="18" charset="0"/>
                <a:cs typeface="Times New Roman" panose="02020603050405020304" pitchFamily="18" charset="0"/>
                <a:sym typeface="SILManuscript IPA93"/>
              </a:rPr>
              <a:t>deletion</a:t>
            </a:r>
            <a:r>
              <a:rPr lang="fr-FR" b="1" dirty="0" smtClean="0">
                <a:latin typeface="Times New Roman" panose="02020603050405020304" pitchFamily="18" charset="0"/>
                <a:cs typeface="Times New Roman" panose="02020603050405020304" pitchFamily="18" charset="0"/>
                <a:sym typeface="SILManuscript IPA93"/>
              </a:rPr>
              <a:t> </a:t>
            </a:r>
            <a:r>
              <a:rPr lang="fr-FR" b="1" dirty="0" err="1" smtClean="0">
                <a:latin typeface="Times New Roman" panose="02020603050405020304" pitchFamily="18" charset="0"/>
                <a:cs typeface="Times New Roman" panose="02020603050405020304" pitchFamily="18" charset="0"/>
                <a:sym typeface="SILManuscript IPA93"/>
              </a:rPr>
              <a:t>mainly</a:t>
            </a:r>
            <a:r>
              <a:rPr lang="fr-FR" b="1" dirty="0" smtClean="0">
                <a:latin typeface="Times New Roman" panose="02020603050405020304" pitchFamily="18" charset="0"/>
                <a:cs typeface="Times New Roman" panose="02020603050405020304" pitchFamily="18" charset="0"/>
                <a:sym typeface="SILManuscript IPA93"/>
              </a:rPr>
              <a:t> of the glottal stop  </a:t>
            </a:r>
            <a:r>
              <a:rPr lang="fr-FR" dirty="0" err="1" smtClean="0">
                <a:latin typeface="Times New Roman" panose="02020603050405020304" pitchFamily="18" charset="0"/>
                <a:cs typeface="Times New Roman" panose="02020603050405020304" pitchFamily="18" charset="0"/>
                <a:sym typeface="SILManuscript IPA93"/>
              </a:rPr>
              <a:t>like</a:t>
            </a:r>
            <a:r>
              <a:rPr lang="fr-FR" dirty="0" smtClean="0">
                <a:latin typeface="Times New Roman" panose="02020603050405020304" pitchFamily="18" charset="0"/>
                <a:cs typeface="Times New Roman" panose="02020603050405020304" pitchFamily="18" charset="0"/>
                <a:sym typeface="SILManuscript IPA93"/>
              </a:rPr>
              <a:t> in:</a:t>
            </a:r>
          </a:p>
          <a:p>
            <a:pPr marL="0" indent="0" algn="just">
              <a:buNone/>
            </a:pPr>
            <a:r>
              <a:rPr lang="ar-DZ" dirty="0" smtClean="0">
                <a:latin typeface="Times New Roman" panose="02020603050405020304" pitchFamily="18" charset="0"/>
                <a:cs typeface="Times New Roman" panose="02020603050405020304" pitchFamily="18" charset="0"/>
                <a:sym typeface="SILManuscript IPA93"/>
              </a:rPr>
              <a:t>الكأس</a:t>
            </a:r>
            <a:r>
              <a:rPr lang="fr-FR" dirty="0" smtClean="0">
                <a:latin typeface="Times New Roman" panose="02020603050405020304" pitchFamily="18" charset="0"/>
                <a:cs typeface="Times New Roman" panose="02020603050405020304" pitchFamily="18" charset="0"/>
                <a:sym typeface="SILManuscript IPA93"/>
              </a:rPr>
              <a:t> (</a:t>
            </a:r>
            <a:r>
              <a:rPr lang="fr-FR" dirty="0" err="1" smtClean="0">
                <a:latin typeface="Times New Roman" panose="02020603050405020304" pitchFamily="18" charset="0"/>
                <a:cs typeface="Times New Roman" panose="02020603050405020304" pitchFamily="18" charset="0"/>
                <a:sym typeface="SILManuscript IPA93"/>
              </a:rPr>
              <a:t>cup</a:t>
            </a:r>
            <a:r>
              <a:rPr lang="fr-FR" dirty="0" smtClean="0">
                <a:latin typeface="Times New Roman" panose="02020603050405020304" pitchFamily="18" charset="0"/>
                <a:cs typeface="Times New Roman" panose="02020603050405020304" pitchFamily="18" charset="0"/>
                <a:sym typeface="SILManuscript IPA93"/>
              </a:rPr>
              <a:t>) </a:t>
            </a:r>
            <a:r>
              <a:rPr lang="fr-FR" dirty="0" err="1" smtClean="0">
                <a:latin typeface="Times New Roman" panose="02020603050405020304" pitchFamily="18" charset="0"/>
                <a:cs typeface="Times New Roman" panose="02020603050405020304" pitchFamily="18" charset="0"/>
                <a:sym typeface="SILManuscript IPA93"/>
              </a:rPr>
              <a:t>becomes</a:t>
            </a:r>
            <a:r>
              <a:rPr lang="fr-FR" dirty="0" smtClean="0">
                <a:latin typeface="Times New Roman" panose="02020603050405020304" pitchFamily="18" charset="0"/>
                <a:cs typeface="Times New Roman" panose="02020603050405020304" pitchFamily="18" charset="0"/>
                <a:sym typeface="SILManuscript IPA93"/>
              </a:rPr>
              <a:t> </a:t>
            </a:r>
            <a:r>
              <a:rPr lang="ar-DZ" dirty="0" smtClean="0">
                <a:latin typeface="Times New Roman" panose="02020603050405020304" pitchFamily="18" charset="0"/>
                <a:cs typeface="Times New Roman" panose="02020603050405020304" pitchFamily="18" charset="0"/>
                <a:sym typeface="SILManuscript IPA93"/>
              </a:rPr>
              <a:t>لكاس</a:t>
            </a:r>
            <a:r>
              <a:rPr lang="fr-FR" dirty="0" smtClean="0">
                <a:latin typeface="Times New Roman" panose="02020603050405020304" pitchFamily="18" charset="0"/>
                <a:cs typeface="Times New Roman" panose="02020603050405020304" pitchFamily="18" charset="0"/>
                <a:sym typeface="SILManuscript IPA93"/>
              </a:rPr>
              <a:t> , </a:t>
            </a:r>
            <a:r>
              <a:rPr lang="ar-DZ" dirty="0" smtClean="0">
                <a:latin typeface="Times New Roman" panose="02020603050405020304" pitchFamily="18" charset="0"/>
                <a:cs typeface="Times New Roman" panose="02020603050405020304" pitchFamily="18" charset="0"/>
                <a:sym typeface="SILManuscript IPA93"/>
              </a:rPr>
              <a:t>الاسلام</a:t>
            </a:r>
            <a:r>
              <a:rPr lang="fr-FR" dirty="0" smtClean="0">
                <a:latin typeface="Times New Roman" panose="02020603050405020304" pitchFamily="18" charset="0"/>
                <a:cs typeface="Times New Roman" panose="02020603050405020304" pitchFamily="18" charset="0"/>
                <a:sym typeface="SILManuscript IPA93"/>
              </a:rPr>
              <a:t> (Islam) </a:t>
            </a:r>
            <a:r>
              <a:rPr lang="fr-FR" dirty="0" err="1" smtClean="0">
                <a:latin typeface="Times New Roman" panose="02020603050405020304" pitchFamily="18" charset="0"/>
                <a:cs typeface="Times New Roman" panose="02020603050405020304" pitchFamily="18" charset="0"/>
                <a:sym typeface="SILManuscript IPA93"/>
              </a:rPr>
              <a:t>becomes</a:t>
            </a:r>
            <a:r>
              <a:rPr lang="fr-FR" dirty="0" smtClean="0">
                <a:latin typeface="Times New Roman" panose="02020603050405020304" pitchFamily="18" charset="0"/>
                <a:cs typeface="Times New Roman" panose="02020603050405020304" pitchFamily="18" charset="0"/>
                <a:sym typeface="SILManuscript IPA93"/>
              </a:rPr>
              <a:t> </a:t>
            </a:r>
            <a:r>
              <a:rPr lang="ar-DZ" dirty="0" smtClean="0">
                <a:latin typeface="Times New Roman" panose="02020603050405020304" pitchFamily="18" charset="0"/>
                <a:cs typeface="Times New Roman" panose="02020603050405020304" pitchFamily="18" charset="0"/>
                <a:sym typeface="SILManuscript IPA93"/>
              </a:rPr>
              <a:t>لسلام</a:t>
            </a:r>
            <a:r>
              <a:rPr lang="fr-FR" dirty="0" smtClean="0">
                <a:latin typeface="Times New Roman" panose="02020603050405020304" pitchFamily="18" charset="0"/>
                <a:cs typeface="Times New Roman" panose="02020603050405020304" pitchFamily="18" charset="0"/>
                <a:sym typeface="SILManuscript IPA93"/>
              </a:rPr>
              <a:t> </a:t>
            </a:r>
            <a:endParaRPr lang="fr-FR" dirty="0"/>
          </a:p>
        </p:txBody>
      </p:sp>
      <p:grpSp>
        <p:nvGrpSpPr>
          <p:cNvPr id="4" name="Diagram group"/>
          <p:cNvGrpSpPr/>
          <p:nvPr/>
        </p:nvGrpSpPr>
        <p:grpSpPr>
          <a:xfrm>
            <a:off x="609600" y="457200"/>
            <a:ext cx="8229600" cy="1007370"/>
            <a:chOff x="0" y="0"/>
            <a:chExt cx="8229600" cy="1007370"/>
          </a:xfrm>
          <a:scene3d>
            <a:camera prst="perspectiveLeft" zoom="91000"/>
            <a:lightRig rig="threePt" dir="t">
              <a:rot lat="0" lon="0" rev="20640000"/>
            </a:lightRig>
          </a:scene3d>
        </p:grpSpPr>
        <p:grpSp>
          <p:nvGrpSpPr>
            <p:cNvPr id="5" name="Groupe 4"/>
            <p:cNvGrpSpPr/>
            <p:nvPr/>
          </p:nvGrpSpPr>
          <p:grpSpPr>
            <a:xfrm>
              <a:off x="0" y="0"/>
              <a:ext cx="8229600" cy="1007370"/>
              <a:chOff x="0" y="0"/>
              <a:chExt cx="8229600" cy="1007370"/>
            </a:xfrm>
          </p:grpSpPr>
          <p:sp>
            <p:nvSpPr>
              <p:cNvPr id="6" name="Rectangle à coins arrondis 5"/>
              <p:cNvSpPr/>
              <p:nvPr/>
            </p:nvSpPr>
            <p:spPr>
              <a:xfrm>
                <a:off x="0" y="0"/>
                <a:ext cx="8229600" cy="1007370"/>
              </a:xfrm>
              <a:prstGeom prst="roundRect">
                <a:avLst/>
              </a:prstGeom>
            </p:spPr>
            <p:style>
              <a:lnRef idx="1">
                <a:schemeClr val="accent2"/>
              </a:lnRef>
              <a:fillRef idx="2">
                <a:schemeClr val="accent2"/>
              </a:fillRef>
              <a:effectRef idx="1">
                <a:schemeClr val="accent2"/>
              </a:effectRef>
              <a:fontRef idx="minor">
                <a:schemeClr val="dk1"/>
              </a:fontRef>
            </p:style>
          </p:sp>
          <p:sp>
            <p:nvSpPr>
              <p:cNvPr id="7" name="Rectangle 6"/>
              <p:cNvSpPr/>
              <p:nvPr/>
            </p:nvSpPr>
            <p:spPr>
              <a:xfrm>
                <a:off x="49176" y="49176"/>
                <a:ext cx="8131248" cy="909018"/>
              </a:xfrm>
              <a:prstGeom prst="rect">
                <a:avLst/>
              </a:prstGeom>
            </p:spPr>
            <p:style>
              <a:lnRef idx="1">
                <a:schemeClr val="accent3"/>
              </a:lnRef>
              <a:fillRef idx="2">
                <a:schemeClr val="accent3"/>
              </a:fillRef>
              <a:effectRef idx="1">
                <a:schemeClr val="accent3"/>
              </a:effectRef>
              <a:fontRef idx="minor">
                <a:schemeClr val="dk1"/>
              </a:fontRef>
            </p:style>
            <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en-US" sz="4200" b="1" dirty="0" smtClean="0"/>
                  <a:t>Changes at the Phonological and Morphological Levels </a:t>
                </a:r>
                <a:endParaRPr lang="en-US" sz="4200" b="1" kern="1200" dirty="0"/>
              </a:p>
            </p:txBody>
          </p:sp>
        </p:grpSp>
      </p:grpSp>
    </p:spTree>
    <p:extLst>
      <p:ext uri="{BB962C8B-B14F-4D97-AF65-F5344CB8AC3E}">
        <p14:creationId xmlns:p14="http://schemas.microsoft.com/office/powerpoint/2010/main" val="11372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057400"/>
            <a:ext cx="8229600" cy="4525963"/>
          </a:xfrm>
        </p:spPr>
        <p:txBody>
          <a:bodyPr/>
          <a:lstStyle/>
          <a:p>
            <a:pPr algn="just"/>
            <a:r>
              <a:rPr lang="en-US" dirty="0" smtClean="0"/>
              <a:t>Words, which undergo phonological and morphological changes, are also subject to change  stress placement like in:</a:t>
            </a:r>
          </a:p>
          <a:p>
            <a:pPr marL="0" indent="0">
              <a:buNone/>
            </a:pPr>
            <a:r>
              <a:rPr lang="ar-DZ" dirty="0" smtClean="0"/>
              <a:t>الورقة</a:t>
            </a:r>
            <a:r>
              <a:rPr lang="fr-FR" dirty="0" smtClean="0"/>
              <a:t> (</a:t>
            </a:r>
            <a:r>
              <a:rPr lang="fr-FR" dirty="0" err="1" smtClean="0"/>
              <a:t>paper</a:t>
            </a:r>
            <a:r>
              <a:rPr lang="fr-FR" dirty="0" smtClean="0"/>
              <a:t>) </a:t>
            </a:r>
            <a:r>
              <a:rPr lang="fr-FR" dirty="0" smtClean="0">
                <a:sym typeface="SILManuscript IPA93"/>
              </a:rPr>
              <a:t></a:t>
            </a:r>
            <a:r>
              <a:rPr lang="en-US" dirty="0" smtClean="0"/>
              <a:t> </a:t>
            </a:r>
            <a:r>
              <a:rPr lang="en-US" dirty="0"/>
              <a:t>becomes </a:t>
            </a:r>
            <a:r>
              <a:rPr lang="ar-DZ" dirty="0" err="1"/>
              <a:t>تورقيت</a:t>
            </a:r>
            <a:r>
              <a:rPr lang="ar-DZ" dirty="0"/>
              <a:t> </a:t>
            </a:r>
            <a:r>
              <a:rPr lang="fr-FR" dirty="0" smtClean="0">
                <a:sym typeface="SILManuscript IPA93"/>
              </a:rPr>
              <a:t></a:t>
            </a:r>
            <a:r>
              <a:rPr lang="fr-FR" dirty="0" smtClean="0"/>
              <a:t> </a:t>
            </a:r>
            <a:r>
              <a:rPr lang="ar-DZ" dirty="0"/>
              <a:t>القبيلة </a:t>
            </a:r>
            <a:r>
              <a:rPr lang="fr-FR" dirty="0" smtClean="0"/>
              <a:t> (</a:t>
            </a:r>
            <a:r>
              <a:rPr lang="fr-FR" dirty="0" err="1" smtClean="0"/>
              <a:t>tribe</a:t>
            </a:r>
            <a:r>
              <a:rPr lang="fr-FR" dirty="0" smtClean="0"/>
              <a:t>)</a:t>
            </a:r>
            <a:r>
              <a:rPr lang="fr-FR" dirty="0" smtClean="0">
                <a:sym typeface="SILManuscript IPA93"/>
              </a:rPr>
              <a:t>,</a:t>
            </a:r>
            <a:r>
              <a:rPr lang="ar-DZ" dirty="0" smtClean="0"/>
              <a:t>الدار </a:t>
            </a:r>
            <a:r>
              <a:rPr lang="fr-FR" dirty="0" smtClean="0"/>
              <a:t>(home) </a:t>
            </a:r>
            <a:r>
              <a:rPr lang="fr-FR" dirty="0" smtClean="0">
                <a:sym typeface="SILManuscript IPA93"/>
              </a:rPr>
              <a:t></a:t>
            </a:r>
            <a:r>
              <a:rPr lang="en-US" dirty="0"/>
              <a:t>. </a:t>
            </a:r>
            <a:endParaRPr lang="fr-FR" dirty="0"/>
          </a:p>
        </p:txBody>
      </p:sp>
      <p:grpSp>
        <p:nvGrpSpPr>
          <p:cNvPr id="4" name="Diagram group"/>
          <p:cNvGrpSpPr/>
          <p:nvPr/>
        </p:nvGrpSpPr>
        <p:grpSpPr>
          <a:xfrm>
            <a:off x="609600" y="457200"/>
            <a:ext cx="8229600" cy="1007370"/>
            <a:chOff x="0" y="0"/>
            <a:chExt cx="8229600" cy="1007370"/>
          </a:xfrm>
          <a:scene3d>
            <a:camera prst="perspectiveLeft" zoom="91000"/>
            <a:lightRig rig="threePt" dir="t">
              <a:rot lat="0" lon="0" rev="20640000"/>
            </a:lightRig>
          </a:scene3d>
        </p:grpSpPr>
        <p:grpSp>
          <p:nvGrpSpPr>
            <p:cNvPr id="5" name="Groupe 4"/>
            <p:cNvGrpSpPr/>
            <p:nvPr/>
          </p:nvGrpSpPr>
          <p:grpSpPr>
            <a:xfrm>
              <a:off x="0" y="0"/>
              <a:ext cx="8229600" cy="1007370"/>
              <a:chOff x="0" y="0"/>
              <a:chExt cx="8229600" cy="1007370"/>
            </a:xfrm>
          </p:grpSpPr>
          <p:sp>
            <p:nvSpPr>
              <p:cNvPr id="6" name="Rectangle à coins arrondis 5"/>
              <p:cNvSpPr/>
              <p:nvPr/>
            </p:nvSpPr>
            <p:spPr>
              <a:xfrm>
                <a:off x="0" y="0"/>
                <a:ext cx="8229600" cy="1007370"/>
              </a:xfrm>
              <a:prstGeom prst="roundRect">
                <a:avLst/>
              </a:prstGeom>
            </p:spPr>
            <p:style>
              <a:lnRef idx="1">
                <a:schemeClr val="accent2"/>
              </a:lnRef>
              <a:fillRef idx="2">
                <a:schemeClr val="accent2"/>
              </a:fillRef>
              <a:effectRef idx="1">
                <a:schemeClr val="accent2"/>
              </a:effectRef>
              <a:fontRef idx="minor">
                <a:schemeClr val="dk1"/>
              </a:fontRef>
            </p:style>
          </p:sp>
          <p:sp>
            <p:nvSpPr>
              <p:cNvPr id="7" name="Rectangle 6"/>
              <p:cNvSpPr/>
              <p:nvPr/>
            </p:nvSpPr>
            <p:spPr>
              <a:xfrm>
                <a:off x="49176" y="49176"/>
                <a:ext cx="8131248" cy="909018"/>
              </a:xfrm>
              <a:prstGeom prst="rect">
                <a:avLst/>
              </a:prstGeom>
            </p:spPr>
            <p:style>
              <a:lnRef idx="1">
                <a:schemeClr val="accent3"/>
              </a:lnRef>
              <a:fillRef idx="2">
                <a:schemeClr val="accent3"/>
              </a:fillRef>
              <a:effectRef idx="1">
                <a:schemeClr val="accent3"/>
              </a:effectRef>
              <a:fontRef idx="minor">
                <a:schemeClr val="dk1"/>
              </a:fontRef>
            </p:style>
            <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en-US" sz="4200" b="1" dirty="0" smtClean="0"/>
                  <a:t>Stress Placement</a:t>
                </a:r>
                <a:endParaRPr lang="en-US" sz="4200" b="1" kern="1200" dirty="0"/>
              </a:p>
            </p:txBody>
          </p:sp>
        </p:grpSp>
      </p:grpSp>
    </p:spTree>
    <p:extLst>
      <p:ext uri="{BB962C8B-B14F-4D97-AF65-F5344CB8AC3E}">
        <p14:creationId xmlns:p14="http://schemas.microsoft.com/office/powerpoint/2010/main" val="952657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762"/>
          </a:xfrm>
        </p:spPr>
        <p:txBody>
          <a:bodyPr/>
          <a:lstStyle/>
          <a:p>
            <a:r>
              <a:rPr lang="fr-FR" sz="2800" b="1" dirty="0" smtClean="0">
                <a:latin typeface="Times New Roman" panose="02020603050405020304" pitchFamily="18" charset="0"/>
                <a:cs typeface="Times New Roman" panose="02020603050405020304" pitchFamily="18" charset="0"/>
              </a:rPr>
              <a:t>Standard </a:t>
            </a:r>
            <a:r>
              <a:rPr lang="fr-FR" sz="2800" b="1" dirty="0" err="1" smtClean="0">
                <a:latin typeface="Times New Roman" panose="02020603050405020304" pitchFamily="18" charset="0"/>
                <a:cs typeface="Times New Roman" panose="02020603050405020304" pitchFamily="18" charset="0"/>
              </a:rPr>
              <a:t>Arabic</a:t>
            </a:r>
            <a:r>
              <a:rPr lang="fr-FR" sz="2800" b="1" dirty="0" smtClean="0">
                <a:latin typeface="Times New Roman" panose="02020603050405020304" pitchFamily="18" charset="0"/>
                <a:cs typeface="Times New Roman" panose="02020603050405020304" pitchFamily="18" charset="0"/>
              </a:rPr>
              <a:t> </a:t>
            </a:r>
            <a:r>
              <a:rPr lang="fr-FR" sz="2800" b="1" dirty="0" err="1" smtClean="0">
                <a:latin typeface="Times New Roman" panose="02020603050405020304" pitchFamily="18" charset="0"/>
                <a:cs typeface="Times New Roman" panose="02020603050405020304" pitchFamily="18" charset="0"/>
              </a:rPr>
              <a:t>Terms</a:t>
            </a:r>
            <a:r>
              <a:rPr lang="fr-FR" sz="2800" b="1" dirty="0" smtClean="0">
                <a:latin typeface="Times New Roman" panose="02020603050405020304" pitchFamily="18" charset="0"/>
                <a:cs typeface="Times New Roman" panose="02020603050405020304" pitchFamily="18" charset="0"/>
              </a:rPr>
              <a:t> </a:t>
            </a:r>
            <a:r>
              <a:rPr lang="fr-FR" sz="2800" b="1" dirty="0" err="1">
                <a:latin typeface="Times New Roman" panose="02020603050405020304" pitchFamily="18" charset="0"/>
                <a:cs typeface="Times New Roman" panose="02020603050405020304" pitchFamily="18" charset="0"/>
              </a:rPr>
              <a:t>U</a:t>
            </a:r>
            <a:r>
              <a:rPr lang="fr-FR" sz="2800" b="1" dirty="0" err="1" smtClean="0">
                <a:latin typeface="Times New Roman" panose="02020603050405020304" pitchFamily="18" charset="0"/>
                <a:cs typeface="Times New Roman" panose="02020603050405020304" pitchFamily="18" charset="0"/>
              </a:rPr>
              <a:t>sed</a:t>
            </a:r>
            <a:r>
              <a:rPr lang="fr-FR" sz="2800" b="1" dirty="0" smtClean="0">
                <a:latin typeface="Times New Roman" panose="02020603050405020304" pitchFamily="18" charset="0"/>
                <a:cs typeface="Times New Roman" panose="02020603050405020304" pitchFamily="18" charset="0"/>
              </a:rPr>
              <a:t> in Tamazight</a:t>
            </a:r>
            <a:endParaRPr lang="fr-FR" sz="2800" b="1" dirty="0">
              <a:latin typeface="Times New Roman" panose="02020603050405020304" pitchFamily="18" charset="0"/>
              <a:cs typeface="Times New Roman" panose="02020603050405020304" pitchFamily="18"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221537476"/>
              </p:ext>
            </p:extLst>
          </p:nvPr>
        </p:nvGraphicFramePr>
        <p:xfrm>
          <a:off x="457200" y="1600200"/>
          <a:ext cx="8229600" cy="32359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fr-FR" dirty="0" err="1" smtClean="0"/>
                        <a:t>Arabic</a:t>
                      </a:r>
                      <a:r>
                        <a:rPr lang="fr-FR" dirty="0" smtClean="0"/>
                        <a:t> </a:t>
                      </a:r>
                      <a:r>
                        <a:rPr lang="fr-FR" dirty="0" err="1" smtClean="0"/>
                        <a:t>terms</a:t>
                      </a:r>
                      <a:endParaRPr lang="fr-FR" dirty="0"/>
                    </a:p>
                  </a:txBody>
                  <a:tcPr/>
                </a:tc>
                <a:tc>
                  <a:txBody>
                    <a:bodyPr/>
                    <a:lstStyle/>
                    <a:p>
                      <a:r>
                        <a:rPr lang="fr-FR" dirty="0" smtClean="0"/>
                        <a:t>In Tamazight</a:t>
                      </a:r>
                      <a:endParaRPr lang="fr-FR" dirty="0"/>
                    </a:p>
                  </a:txBody>
                  <a:tcPr/>
                </a:tc>
              </a:tr>
              <a:tr h="370840">
                <a:tc>
                  <a:txBody>
                    <a:bodyPr/>
                    <a:lstStyle/>
                    <a:p>
                      <a:r>
                        <a:rPr lang="ar-DZ" dirty="0" smtClean="0"/>
                        <a:t>القاضي</a:t>
                      </a:r>
                      <a:r>
                        <a:rPr lang="fr-FR" dirty="0" smtClean="0"/>
                        <a:t> </a:t>
                      </a:r>
                      <a:r>
                        <a:rPr lang="fr-FR" dirty="0" err="1" smtClean="0"/>
                        <a:t>judge</a:t>
                      </a:r>
                      <a:endParaRPr lang="fr-FR" dirty="0"/>
                    </a:p>
                  </a:txBody>
                  <a:tcPr/>
                </a:tc>
                <a:tc>
                  <a:txBody>
                    <a:bodyPr/>
                    <a:lstStyle/>
                    <a:p>
                      <a:r>
                        <a:rPr lang="ar-DZ" dirty="0" smtClean="0"/>
                        <a:t>لقاضي</a:t>
                      </a:r>
                      <a:r>
                        <a:rPr lang="fr-FR" dirty="0" smtClean="0"/>
                        <a:t> </a:t>
                      </a:r>
                      <a:r>
                        <a:rPr lang="fr-FR" dirty="0" smtClean="0">
                          <a:sym typeface="SILManuscript IPA93"/>
                        </a:rPr>
                        <a:t></a:t>
                      </a:r>
                      <a:endParaRPr lang="fr-FR" dirty="0"/>
                    </a:p>
                  </a:txBody>
                  <a:tcPr/>
                </a:tc>
              </a:tr>
              <a:tr h="370840">
                <a:tc>
                  <a:txBody>
                    <a:bodyPr/>
                    <a:lstStyle/>
                    <a:p>
                      <a:r>
                        <a:rPr lang="ar-DZ" dirty="0" smtClean="0"/>
                        <a:t>الفرن</a:t>
                      </a:r>
                      <a:endParaRPr lang="fr-FR" dirty="0"/>
                    </a:p>
                  </a:txBody>
                  <a:tcPr/>
                </a:tc>
                <a:tc>
                  <a:txBody>
                    <a:bodyPr/>
                    <a:lstStyle/>
                    <a:p>
                      <a:r>
                        <a:rPr lang="ar-DZ" dirty="0" smtClean="0"/>
                        <a:t>افران</a:t>
                      </a:r>
                      <a:r>
                        <a:rPr lang="fr-FR" dirty="0" smtClean="0"/>
                        <a:t> </a:t>
                      </a:r>
                      <a:r>
                        <a:rPr lang="fr-FR" dirty="0" smtClean="0">
                          <a:sym typeface="SILManuscript IPA93"/>
                        </a:rPr>
                        <a:t></a:t>
                      </a:r>
                      <a:endParaRPr lang="fr-FR" dirty="0"/>
                    </a:p>
                  </a:txBody>
                  <a:tcPr/>
                </a:tc>
              </a:tr>
              <a:tr h="370840">
                <a:tc>
                  <a:txBody>
                    <a:bodyPr/>
                    <a:lstStyle/>
                    <a:p>
                      <a:r>
                        <a:rPr lang="ar-DZ" dirty="0" smtClean="0"/>
                        <a:t>الخزانة</a:t>
                      </a:r>
                      <a:endParaRPr lang="fr-FR" dirty="0"/>
                    </a:p>
                  </a:txBody>
                  <a:tcPr/>
                </a:tc>
                <a:tc>
                  <a:txBody>
                    <a:bodyPr/>
                    <a:lstStyle/>
                    <a:p>
                      <a:r>
                        <a:rPr lang="ar-DZ" dirty="0" err="1" smtClean="0"/>
                        <a:t>ثخزانت</a:t>
                      </a:r>
                      <a:r>
                        <a:rPr lang="fr-FR" dirty="0" smtClean="0"/>
                        <a:t> </a:t>
                      </a:r>
                      <a:r>
                        <a:rPr lang="fr-FR" dirty="0" smtClean="0">
                          <a:sym typeface="SILManuscript IPA93"/>
                        </a:rPr>
                        <a:t></a:t>
                      </a:r>
                      <a:endParaRPr lang="fr-FR" dirty="0"/>
                    </a:p>
                  </a:txBody>
                  <a:tcPr/>
                </a:tc>
              </a:tr>
              <a:tr h="370840">
                <a:tc>
                  <a:txBody>
                    <a:bodyPr/>
                    <a:lstStyle/>
                    <a:p>
                      <a:r>
                        <a:rPr lang="ar-DZ" dirty="0" smtClean="0"/>
                        <a:t>العكاز</a:t>
                      </a:r>
                      <a:endParaRPr lang="fr-FR" dirty="0"/>
                    </a:p>
                  </a:txBody>
                  <a:tcPr/>
                </a:tc>
                <a:tc>
                  <a:txBody>
                    <a:bodyPr/>
                    <a:lstStyle/>
                    <a:p>
                      <a:r>
                        <a:rPr lang="ar-DZ" dirty="0" err="1" smtClean="0"/>
                        <a:t>اعكاز</a:t>
                      </a:r>
                      <a:r>
                        <a:rPr lang="fr-FR" dirty="0" smtClean="0"/>
                        <a:t> </a:t>
                      </a:r>
                      <a:r>
                        <a:rPr lang="fr-FR" dirty="0" smtClean="0">
                          <a:sym typeface="SILManuscript IPA93"/>
                        </a:rPr>
                        <a:t></a:t>
                      </a:r>
                      <a:endParaRPr lang="fr-FR" dirty="0"/>
                    </a:p>
                  </a:txBody>
                  <a:tcPr/>
                </a:tc>
              </a:tr>
              <a:tr h="370840">
                <a:tc>
                  <a:txBody>
                    <a:bodyPr/>
                    <a:lstStyle/>
                    <a:p>
                      <a:r>
                        <a:rPr lang="ar-DZ" dirty="0" smtClean="0"/>
                        <a:t>الغلاية</a:t>
                      </a:r>
                      <a:endParaRPr lang="fr-FR" dirty="0"/>
                    </a:p>
                  </a:txBody>
                  <a:tcPr/>
                </a:tc>
                <a:tc>
                  <a:txBody>
                    <a:bodyPr/>
                    <a:lstStyle/>
                    <a:p>
                      <a:r>
                        <a:rPr lang="ar-DZ" dirty="0" err="1" smtClean="0"/>
                        <a:t>ثغليت</a:t>
                      </a:r>
                      <a:r>
                        <a:rPr lang="fr-FR" dirty="0" smtClean="0"/>
                        <a:t> </a:t>
                      </a:r>
                      <a:r>
                        <a:rPr lang="fr-FR" dirty="0" smtClean="0">
                          <a:sym typeface="SILManuscript IPA93"/>
                        </a:rPr>
                        <a:t></a:t>
                      </a:r>
                      <a:endParaRPr lang="fr-FR" dirty="0"/>
                    </a:p>
                  </a:txBody>
                  <a:tcPr/>
                </a:tc>
              </a:tr>
              <a:tr h="370840">
                <a:tc>
                  <a:txBody>
                    <a:bodyPr/>
                    <a:lstStyle/>
                    <a:p>
                      <a:r>
                        <a:rPr lang="ar-DZ" dirty="0" smtClean="0"/>
                        <a:t>السروال</a:t>
                      </a:r>
                      <a:endParaRPr lang="fr-FR" dirty="0"/>
                    </a:p>
                  </a:txBody>
                  <a:tcPr/>
                </a:tc>
                <a:tc>
                  <a:txBody>
                    <a:bodyPr/>
                    <a:lstStyle/>
                    <a:p>
                      <a:r>
                        <a:rPr lang="ar-DZ" dirty="0" err="1" smtClean="0"/>
                        <a:t>اسروال</a:t>
                      </a:r>
                      <a:r>
                        <a:rPr lang="fr-FR" dirty="0" smtClean="0"/>
                        <a:t> </a:t>
                      </a:r>
                      <a:r>
                        <a:rPr lang="fr-FR" dirty="0" err="1" smtClean="0"/>
                        <a:t>singular</a:t>
                      </a:r>
                      <a:r>
                        <a:rPr lang="fr-FR" baseline="0" dirty="0" smtClean="0"/>
                        <a:t>  </a:t>
                      </a:r>
                      <a:r>
                        <a:rPr lang="ar-DZ" baseline="0" dirty="0" err="1" smtClean="0"/>
                        <a:t>اسروالة</a:t>
                      </a:r>
                      <a:r>
                        <a:rPr lang="fr-FR" baseline="0" dirty="0" smtClean="0"/>
                        <a:t> plural </a:t>
                      </a:r>
                      <a:r>
                        <a:rPr lang="fr-FR" baseline="0" dirty="0" smtClean="0">
                          <a:sym typeface="SILManuscript IPA93"/>
                        </a:rPr>
                        <a:t></a:t>
                      </a:r>
                      <a:endParaRPr lang="fr-FR" dirty="0"/>
                    </a:p>
                  </a:txBody>
                  <a:tcPr/>
                </a:tc>
              </a:tr>
              <a:tr h="370840">
                <a:tc>
                  <a:txBody>
                    <a:bodyPr/>
                    <a:lstStyle/>
                    <a:p>
                      <a:r>
                        <a:rPr lang="ar-DZ" dirty="0" smtClean="0"/>
                        <a:t>السقف</a:t>
                      </a:r>
                      <a:endParaRPr lang="fr-FR" dirty="0"/>
                    </a:p>
                  </a:txBody>
                  <a:tcPr/>
                </a:tc>
                <a:tc>
                  <a:txBody>
                    <a:bodyPr/>
                    <a:lstStyle/>
                    <a:p>
                      <a:r>
                        <a:rPr lang="ar-DZ" dirty="0" smtClean="0"/>
                        <a:t>سقف</a:t>
                      </a:r>
                      <a:r>
                        <a:rPr lang="fr-FR" dirty="0" smtClean="0"/>
                        <a:t> </a:t>
                      </a:r>
                      <a:r>
                        <a:rPr lang="fr-FR" dirty="0" smtClean="0">
                          <a:sym typeface="SILManuscript IPA93"/>
                        </a:rPr>
                        <a:t></a:t>
                      </a:r>
                      <a:endParaRPr lang="fr-FR" dirty="0"/>
                    </a:p>
                  </a:txBody>
                  <a:tcPr/>
                </a:tc>
              </a:tr>
            </a:tbl>
          </a:graphicData>
        </a:graphic>
      </p:graphicFrame>
    </p:spTree>
    <p:extLst>
      <p:ext uri="{BB962C8B-B14F-4D97-AF65-F5344CB8AC3E}">
        <p14:creationId xmlns:p14="http://schemas.microsoft.com/office/powerpoint/2010/main" val="1157085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457200" y="609600"/>
            <a:ext cx="8229600" cy="5364163"/>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charset="0"/>
              <a:buNone/>
            </a:pPr>
            <a:r>
              <a:rPr lang="ar-DZ" sz="2800" smtClean="0"/>
              <a:t>من خلال هذه الورقة البحثية تطرقنا الى الاتصال </a:t>
            </a:r>
            <a:r>
              <a:rPr lang="ar-DZ" sz="2800" smtClean="0">
                <a:cs typeface="+mj-cs"/>
              </a:rPr>
              <a:t>بين الامازيغية، الدارجة الجزائرية العربية و اللغة العربية الفصحى و ما ترتب عنه من تغير على المستوى الصوتي و الصرفي وهذا من خلال تحليل مجموعة من الكلمات المأخوذة عن طريق استجواب من منطقة بني بسعيد مغنية وعن بعض المتكلمين من بجاية. وقد توصلنا من خلال هذه الدراسة الى ان الاتصال بين الامازيغية و الدارجة الجزائرية قد ترتب عنه ان الدارجة  قد فقت بعض الحركات القصيرة الموجودة في اللغة العربية الفصحى بالإضافة الى اكتساب حركة صغيرة لتفريق بعض الصوامت. بالنسبة للجانب الصرفي، ادراج علامة التأنيث الامازيغية في بداية بعض الكلمات العربية. اما بالنسبة للاتصال بين اللغة العربية الفصحى و الامازيغية، فقد ترتب عنه بعض التغييرات على المستوى الصوتي كإزالة بعض الصوتيات او تغييرها في معظم الكلمات المأخوذة من اللغة العربية بما يناسب النظام اللساني للغة الامازيغية.                                                                             </a:t>
            </a:r>
            <a:endParaRPr lang="fr-FR" sz="2800" smtClean="0">
              <a:cs typeface="+mj-cs"/>
            </a:endParaRPr>
          </a:p>
          <a:p>
            <a:endParaRPr lang="fr-FR" dirty="0"/>
          </a:p>
        </p:txBody>
      </p:sp>
    </p:spTree>
    <p:extLst>
      <p:ext uri="{BB962C8B-B14F-4D97-AF65-F5344CB8AC3E}">
        <p14:creationId xmlns:p14="http://schemas.microsoft.com/office/powerpoint/2010/main" val="4132951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Times New Roman" panose="02020603050405020304" pitchFamily="18" charset="0"/>
                <a:cs typeface="Times New Roman" panose="02020603050405020304" pitchFamily="18" charset="0"/>
              </a:rPr>
              <a:t>Conclusion </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457200" y="1295400"/>
            <a:ext cx="8229600" cy="4525963"/>
          </a:xfrm>
        </p:spPr>
        <p:txBody>
          <a:bodyPr/>
          <a:lstStyle/>
          <a:p>
            <a:r>
              <a:rPr lang="en-US" sz="2800" b="1" dirty="0" smtClean="0">
                <a:cs typeface="+mj-cs"/>
              </a:rPr>
              <a:t>Algerian in contact with Tamazight:</a:t>
            </a:r>
          </a:p>
          <a:p>
            <a:pPr marL="0" indent="0">
              <a:buNone/>
            </a:pPr>
            <a:r>
              <a:rPr lang="en-US" sz="2800" dirty="0" smtClean="0">
                <a:cs typeface="+mj-cs"/>
              </a:rPr>
              <a:t>Phonological, morphological, grammatical and lexical changes:</a:t>
            </a:r>
          </a:p>
          <a:p>
            <a:pPr algn="just">
              <a:buFont typeface="Courier New" panose="02070309020205020404" pitchFamily="49" charset="0"/>
              <a:buChar char="o"/>
            </a:pPr>
            <a:r>
              <a:rPr lang="en-US" sz="2800" dirty="0" smtClean="0">
                <a:cs typeface="+mj-cs"/>
              </a:rPr>
              <a:t>AA lost the Arabic short vowel resulting in a vocalic system as in </a:t>
            </a:r>
            <a:r>
              <a:rPr lang="ar-DZ" sz="2800" dirty="0" smtClean="0">
                <a:cs typeface="+mj-cs"/>
              </a:rPr>
              <a:t>فهم</a:t>
            </a:r>
            <a:r>
              <a:rPr lang="fr-FR" sz="2800" dirty="0" smtClean="0">
                <a:cs typeface="+mj-cs"/>
              </a:rPr>
              <a:t> </a:t>
            </a:r>
            <a:r>
              <a:rPr lang="fr-FR" sz="2800" dirty="0" smtClean="0">
                <a:cs typeface="+mj-cs"/>
                <a:sym typeface="SILManuscript IPA93"/>
              </a:rPr>
              <a:t></a:t>
            </a:r>
            <a:r>
              <a:rPr lang="fr-FR" sz="2800" dirty="0" smtClean="0">
                <a:cs typeface="+mj-cs"/>
              </a:rPr>
              <a:t>(</a:t>
            </a:r>
            <a:r>
              <a:rPr lang="fr-FR" sz="2800" dirty="0" err="1" smtClean="0">
                <a:cs typeface="+mj-cs"/>
              </a:rPr>
              <a:t>understand</a:t>
            </a:r>
            <a:r>
              <a:rPr lang="fr-FR" sz="2800" dirty="0" smtClean="0">
                <a:cs typeface="+mj-cs"/>
              </a:rPr>
              <a:t>) </a:t>
            </a:r>
            <a:r>
              <a:rPr lang="fr-FR" sz="2800" dirty="0" smtClean="0">
                <a:cs typeface="+mj-cs"/>
                <a:sym typeface="SILManuscript IPA93"/>
              </a:rPr>
              <a:t></a:t>
            </a:r>
          </a:p>
          <a:p>
            <a:pPr algn="just">
              <a:buFont typeface="Courier New" panose="02070309020205020404" pitchFamily="49" charset="0"/>
              <a:buChar char="o"/>
            </a:pPr>
            <a:r>
              <a:rPr lang="fr-FR" sz="2800" dirty="0" smtClean="0">
                <a:cs typeface="+mj-cs"/>
                <a:sym typeface="SILManuscript IPA93"/>
              </a:rPr>
              <a:t>The use of a short </a:t>
            </a:r>
            <a:r>
              <a:rPr lang="en-US" sz="2800" dirty="0" smtClean="0">
                <a:cs typeface="+mj-cs"/>
                <a:sym typeface="SILManuscript IPA93"/>
              </a:rPr>
              <a:t>vowel</a:t>
            </a:r>
            <a:r>
              <a:rPr lang="fr-FR" sz="2800" dirty="0" smtClean="0">
                <a:cs typeface="+mj-cs"/>
                <a:sym typeface="SILManuscript IPA93"/>
              </a:rPr>
              <a:t> schwa  in consonant cluster</a:t>
            </a:r>
          </a:p>
          <a:p>
            <a:pPr algn="just">
              <a:buFont typeface="Arial" panose="020B0604020202020204" pitchFamily="34" charset="0"/>
              <a:buChar char="•"/>
            </a:pPr>
            <a:r>
              <a:rPr lang="fr-FR" sz="2800" b="1" dirty="0" smtClean="0">
                <a:cs typeface="+mj-cs"/>
                <a:sym typeface="SILManuscript IPA93"/>
              </a:rPr>
              <a:t>Tamazight in contact </a:t>
            </a:r>
            <a:r>
              <a:rPr lang="fr-FR" sz="2800" b="1" dirty="0" err="1" smtClean="0">
                <a:cs typeface="+mj-cs"/>
                <a:sym typeface="SILManuscript IPA93"/>
              </a:rPr>
              <a:t>with</a:t>
            </a:r>
            <a:r>
              <a:rPr lang="fr-FR" sz="2800" b="1" dirty="0" smtClean="0">
                <a:cs typeface="+mj-cs"/>
                <a:sym typeface="SILManuscript IPA93"/>
              </a:rPr>
              <a:t> MSA</a:t>
            </a:r>
          </a:p>
          <a:p>
            <a:pPr algn="just">
              <a:buFont typeface="Courier New" panose="02070309020205020404" pitchFamily="49" charset="0"/>
              <a:buChar char="o"/>
            </a:pPr>
            <a:r>
              <a:rPr lang="en-US" sz="2800" dirty="0" smtClean="0">
                <a:cs typeface="+mj-cs"/>
                <a:sym typeface="SILManuscript IPA93"/>
              </a:rPr>
              <a:t>The use of the Tamazight feminine marker </a:t>
            </a:r>
            <a:r>
              <a:rPr lang="fr-FR" sz="2800" dirty="0" smtClean="0">
                <a:cs typeface="+mj-cs"/>
                <a:sym typeface="SILManuscript IPA93"/>
              </a:rPr>
              <a:t>to</a:t>
            </a:r>
            <a:r>
              <a:rPr lang="en-US" sz="2800" dirty="0" smtClean="0">
                <a:cs typeface="+mj-cs"/>
                <a:sym typeface="SILManuscript IPA93"/>
              </a:rPr>
              <a:t> </a:t>
            </a:r>
          </a:p>
          <a:p>
            <a:pPr algn="just">
              <a:buFont typeface="Courier New" panose="02070309020205020404" pitchFamily="49" charset="0"/>
              <a:buChar char="o"/>
            </a:pPr>
            <a:r>
              <a:rPr lang="en-US" sz="2800" dirty="0" smtClean="0">
                <a:cs typeface="+mj-cs"/>
                <a:sym typeface="SILManuscript IPA93"/>
              </a:rPr>
              <a:t>Assimilation and elision </a:t>
            </a:r>
            <a:endParaRPr lang="en-US" sz="2800" dirty="0">
              <a:cs typeface="+mj-cs"/>
            </a:endParaRPr>
          </a:p>
        </p:txBody>
      </p:sp>
    </p:spTree>
    <p:extLst>
      <p:ext uri="{BB962C8B-B14F-4D97-AF65-F5344CB8AC3E}">
        <p14:creationId xmlns:p14="http://schemas.microsoft.com/office/powerpoint/2010/main" val="34110824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en-US" dirty="0" smtClean="0"/>
              <a:t>Algerian Arabic and Tamazight in Contact:  The face of the Same Coin</a:t>
            </a:r>
          </a:p>
          <a:p>
            <a:pPr marL="0" indent="0">
              <a:buNone/>
            </a:pPr>
            <a:r>
              <a:rPr lang="en-US" dirty="0" smtClean="0"/>
              <a:t>The same identity, culture, norms and values represented in different varieties</a:t>
            </a:r>
            <a:endParaRPr lang="en-US" dirty="0"/>
          </a:p>
        </p:txBody>
      </p:sp>
    </p:spTree>
    <p:extLst>
      <p:ext uri="{BB962C8B-B14F-4D97-AF65-F5344CB8AC3E}">
        <p14:creationId xmlns:p14="http://schemas.microsoft.com/office/powerpoint/2010/main" val="1617825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7237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03524802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The study attempts to </a:t>
            </a:r>
            <a:r>
              <a:rPr lang="en-US" dirty="0">
                <a:latin typeface="Times New Roman" panose="02020603050405020304" pitchFamily="18" charset="0"/>
                <a:cs typeface="Times New Roman" panose="02020603050405020304" pitchFamily="18" charset="0"/>
              </a:rPr>
              <a:t>give an in-depth look at the contact itself and its impact on both </a:t>
            </a:r>
            <a:r>
              <a:rPr lang="en-US" dirty="0" smtClean="0">
                <a:latin typeface="Times New Roman" panose="02020603050405020304" pitchFamily="18" charset="0"/>
                <a:cs typeface="Times New Roman" panose="02020603050405020304" pitchFamily="18" charset="0"/>
              </a:rPr>
              <a:t>varieties.</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 It </a:t>
            </a:r>
            <a:r>
              <a:rPr lang="en-US" dirty="0" err="1" smtClean="0">
                <a:latin typeface="Times New Roman" panose="02020603050405020304" pitchFamily="18" charset="0"/>
                <a:cs typeface="Times New Roman" panose="02020603050405020304" pitchFamily="18" charset="0"/>
              </a:rPr>
              <a:t>endeavours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shed light on the changes that result </a:t>
            </a:r>
            <a:r>
              <a:rPr lang="en-US" dirty="0" smtClean="0">
                <a:latin typeface="Times New Roman" panose="02020603050405020304" pitchFamily="18" charset="0"/>
                <a:cs typeface="Times New Roman" panose="02020603050405020304" pitchFamily="18" charset="0"/>
              </a:rPr>
              <a:t>from the contact at </a:t>
            </a:r>
            <a:r>
              <a:rPr lang="en-US" dirty="0">
                <a:latin typeface="Times New Roman" panose="02020603050405020304" pitchFamily="18" charset="0"/>
                <a:cs typeface="Times New Roman" panose="02020603050405020304" pitchFamily="18" charset="0"/>
              </a:rPr>
              <a:t>the phonological, lexical and grammatical levels through providing a corpus of loanwords. </a:t>
            </a:r>
          </a:p>
        </p:txBody>
      </p:sp>
    </p:spTree>
    <p:extLst>
      <p:ext uri="{BB962C8B-B14F-4D97-AF65-F5344CB8AC3E}">
        <p14:creationId xmlns:p14="http://schemas.microsoft.com/office/powerpoint/2010/main" val="520615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586685655"/>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Espace réservé du contenu 1"/>
          <p:cNvSpPr>
            <a:spLocks noGrp="1"/>
          </p:cNvSpPr>
          <p:nvPr>
            <p:ph idx="1"/>
          </p:nvPr>
        </p:nvSpPr>
        <p:spPr/>
        <p:txBody>
          <a:bodyPr/>
          <a:lstStyle/>
          <a:p>
            <a:pPr algn="just">
              <a:buFont typeface="Wingdings" panose="05000000000000000000" pitchFamily="2" charset="2"/>
              <a:buChar char="Ø"/>
            </a:pPr>
            <a:r>
              <a:rPr lang="fr-FR"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At </a:t>
            </a:r>
            <a:r>
              <a:rPr lang="en-US" sz="3600" dirty="0">
                <a:latin typeface="Times New Roman" panose="02020603050405020304" pitchFamily="18" charset="0"/>
                <a:cs typeface="Times New Roman" panose="02020603050405020304" pitchFamily="18" charset="0"/>
              </a:rPr>
              <a:t>what level did the contact between Arabic and Tamazight take place</a:t>
            </a:r>
            <a:r>
              <a:rPr lang="en-US" sz="3600" dirty="0" smtClean="0">
                <a:latin typeface="Times New Roman" panose="02020603050405020304" pitchFamily="18" charset="0"/>
                <a:cs typeface="Times New Roman" panose="02020603050405020304" pitchFamily="18" charset="0"/>
              </a:rPr>
              <a:t>?</a:t>
            </a:r>
          </a:p>
          <a:p>
            <a:pPr marL="0" indent="0" algn="just">
              <a:buNone/>
            </a:pPr>
            <a:endParaRPr lang="fr-FR" sz="36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3600" dirty="0">
                <a:latin typeface="Times New Roman" panose="02020603050405020304" pitchFamily="18" charset="0"/>
                <a:cs typeface="Times New Roman" panose="02020603050405020304" pitchFamily="18" charset="0"/>
              </a:rPr>
              <a:t>What is the nature of the loanwords found in both </a:t>
            </a:r>
            <a:r>
              <a:rPr lang="en-US" sz="3600" dirty="0" smtClean="0">
                <a:latin typeface="Times New Roman" panose="02020603050405020304" pitchFamily="18" charset="0"/>
                <a:cs typeface="Times New Roman" panose="02020603050405020304" pitchFamily="18" charset="0"/>
              </a:rPr>
              <a:t>varieties? </a:t>
            </a:r>
          </a:p>
        </p:txBody>
      </p:sp>
    </p:spTree>
    <p:extLst>
      <p:ext uri="{BB962C8B-B14F-4D97-AF65-F5344CB8AC3E}">
        <p14:creationId xmlns:p14="http://schemas.microsoft.com/office/powerpoint/2010/main" val="1686369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85079891"/>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space réservé du contenu 1"/>
          <p:cNvSpPr>
            <a:spLocks noGrp="1"/>
          </p:cNvSpPr>
          <p:nvPr>
            <p:ph idx="1"/>
          </p:nvPr>
        </p:nvSpPr>
        <p:spPr>
          <a:xfrm>
            <a:off x="457200" y="1600200"/>
            <a:ext cx="8229600" cy="4525963"/>
          </a:xfrm>
        </p:spPr>
        <p:txBody>
          <a:bodyPr/>
          <a:lstStyle/>
          <a:p>
            <a:pPr algn="just">
              <a:buFont typeface="Wingdings" panose="05000000000000000000" pitchFamily="2" charset="2"/>
              <a:buChar char="Ø"/>
            </a:pPr>
            <a:r>
              <a:rPr lang="fr-FR" sz="3600"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contact may take place at the phonological, morphological, lexical and grammatical </a:t>
            </a:r>
            <a:r>
              <a:rPr lang="en-US" dirty="0" smtClean="0">
                <a:latin typeface="Times New Roman" panose="02020603050405020304" pitchFamily="18" charset="0"/>
                <a:cs typeface="Times New Roman" panose="02020603050405020304" pitchFamily="18" charset="0"/>
              </a:rPr>
              <a:t>levels. </a:t>
            </a:r>
            <a:endParaRPr lang="fr-FR" dirty="0">
              <a:latin typeface="Times New Roman" panose="02020603050405020304" pitchFamily="18" charset="0"/>
              <a:cs typeface="Times New Roman" panose="02020603050405020304" pitchFamily="18" charset="0"/>
            </a:endParaRPr>
          </a:p>
          <a:p>
            <a:pPr marL="0" indent="0" algn="just">
              <a:buNone/>
            </a:pPr>
            <a:endParaRPr lang="en-US" sz="2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loanwords </a:t>
            </a:r>
            <a:r>
              <a:rPr lang="en-US" dirty="0">
                <a:latin typeface="Times New Roman" panose="02020603050405020304" pitchFamily="18" charset="0"/>
                <a:cs typeface="Times New Roman" panose="02020603050405020304" pitchFamily="18" charset="0"/>
              </a:rPr>
              <a:t>may be verbs, nouns, adjectives, </a:t>
            </a:r>
            <a:r>
              <a:rPr lang="en-US" dirty="0" smtClean="0">
                <a:latin typeface="Times New Roman" panose="02020603050405020304" pitchFamily="18" charset="0"/>
                <a:cs typeface="Times New Roman" panose="02020603050405020304" pitchFamily="18" charset="0"/>
              </a:rPr>
              <a:t>adverbs, pronouns, </a:t>
            </a:r>
            <a:r>
              <a:rPr lang="en-US" dirty="0">
                <a:latin typeface="Times New Roman" panose="02020603050405020304" pitchFamily="18" charset="0"/>
                <a:cs typeface="Times New Roman" panose="02020603050405020304" pitchFamily="18" charset="0"/>
              </a:rPr>
              <a:t>and prepositions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3868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193359288"/>
              </p:ext>
            </p:extLst>
          </p:nvPr>
        </p:nvGraphicFramePr>
        <p:xfrm>
          <a:off x="516467" y="609600"/>
          <a:ext cx="8229600" cy="1630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533400" y="1248807"/>
            <a:ext cx="8229600" cy="4525963"/>
          </a:xfrm>
        </p:spPr>
        <p:txBody>
          <a:bodyPr>
            <a:normAutofit/>
          </a:bodyPr>
          <a:lstStyle/>
          <a:p>
            <a:pPr marL="0" indent="0">
              <a:buNone/>
            </a:pPr>
            <a:endParaRPr lang="en-US" sz="2000" dirty="0" smtClean="0"/>
          </a:p>
          <a:p>
            <a:pPr marL="0" indent="0">
              <a:buNone/>
            </a:pPr>
            <a:endParaRPr lang="en-US" sz="2000" dirty="0"/>
          </a:p>
          <a:p>
            <a:pPr marL="0" indent="0" algn="just">
              <a:buNone/>
            </a:pPr>
            <a:endParaRPr lang="en-US" sz="3600" dirty="0"/>
          </a:p>
          <a:p>
            <a:pPr algn="just">
              <a:buFont typeface="Wingdings" panose="05000000000000000000" pitchFamily="2" charset="2"/>
              <a:buChar char="v"/>
            </a:pPr>
            <a:r>
              <a:rPr lang="en-US" sz="3600" dirty="0" smtClean="0">
                <a:latin typeface="Times New Roman" panose="02020603050405020304" pitchFamily="18" charset="0"/>
                <a:cs typeface="Times New Roman" panose="02020603050405020304" pitchFamily="18" charset="0"/>
              </a:rPr>
              <a:t>A corpus analysis of a list of loanwords gathered through an </a:t>
            </a:r>
            <a:r>
              <a:rPr lang="en-US" sz="3600" dirty="0">
                <a:latin typeface="Times New Roman" panose="02020603050405020304" pitchFamily="18" charset="0"/>
                <a:cs typeface="Times New Roman" panose="02020603050405020304" pitchFamily="18" charset="0"/>
              </a:rPr>
              <a:t>interview with 50 people from </a:t>
            </a:r>
            <a:r>
              <a:rPr lang="en-US" sz="3600" b="1" dirty="0" err="1">
                <a:latin typeface="Times New Roman" panose="02020603050405020304" pitchFamily="18" charset="0"/>
                <a:cs typeface="Times New Roman" panose="02020603050405020304" pitchFamily="18" charset="0"/>
              </a:rPr>
              <a:t>Beni</a:t>
            </a:r>
            <a:r>
              <a:rPr lang="en-US" sz="3600" b="1" dirty="0">
                <a:latin typeface="Times New Roman" panose="02020603050405020304" pitchFamily="18" charset="0"/>
                <a:cs typeface="Times New Roman" panose="02020603050405020304" pitchFamily="18" charset="0"/>
              </a:rPr>
              <a:t> </a:t>
            </a:r>
            <a:r>
              <a:rPr lang="en-US" sz="3600" b="1" dirty="0" err="1" smtClean="0">
                <a:latin typeface="Times New Roman" panose="02020603050405020304" pitchFamily="18" charset="0"/>
                <a:cs typeface="Times New Roman" panose="02020603050405020304" pitchFamily="18" charset="0"/>
              </a:rPr>
              <a:t>Boussaid</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region and </a:t>
            </a:r>
            <a:r>
              <a:rPr lang="en-US" sz="3600" b="1" dirty="0" err="1" smtClean="0">
                <a:latin typeface="Times New Roman" panose="02020603050405020304" pitchFamily="18" charset="0"/>
                <a:cs typeface="Times New Roman" panose="02020603050405020304" pitchFamily="18" charset="0"/>
              </a:rPr>
              <a:t>Bejaia</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3432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2000" dirty="0" smtClean="0">
                <a:latin typeface="Times New Roman" panose="02020603050405020304" pitchFamily="18" charset="0"/>
                <a:cs typeface="+mj-cs"/>
              </a:rPr>
              <a:t> The Impact of Tamazight on AA (at the </a:t>
            </a:r>
            <a:r>
              <a:rPr lang="en-US" sz="2000" dirty="0" smtClean="0">
                <a:latin typeface="Times New Roman" panose="02020603050405020304" pitchFamily="18" charset="0"/>
                <a:cs typeface="+mj-cs"/>
              </a:rPr>
              <a:t>phonological level</a:t>
            </a:r>
            <a:r>
              <a:rPr lang="fr-FR" sz="2000" dirty="0" smtClean="0">
                <a:latin typeface="Times New Roman" panose="02020603050405020304" pitchFamily="18" charset="0"/>
                <a:cs typeface="+mj-cs"/>
              </a:rPr>
              <a:t>)</a:t>
            </a:r>
          </a:p>
          <a:p>
            <a:pPr marL="0" indent="0">
              <a:buNone/>
            </a:pPr>
            <a:r>
              <a:rPr lang="fr-FR" sz="2000" dirty="0" smtClean="0">
                <a:cs typeface="+mj-cs"/>
                <a:sym typeface="SILManuscript IPA93"/>
              </a:rPr>
              <a:t>,,            </a:t>
            </a:r>
            <a:r>
              <a:rPr lang="fr-FR" sz="2000" dirty="0" smtClean="0">
                <a:latin typeface="Times New Roman" panose="02020603050405020304" pitchFamily="18" charset="0"/>
                <a:cs typeface="Times New Roman" panose="02020603050405020304" pitchFamily="18" charset="0"/>
                <a:sym typeface="SILManuscript IPA93"/>
              </a:rPr>
              <a:t>or                                        </a:t>
            </a:r>
            <a:r>
              <a:rPr lang="fr-FR" sz="2000" dirty="0" err="1" smtClean="0">
                <a:latin typeface="Times New Roman" panose="02020603050405020304" pitchFamily="18" charset="0"/>
                <a:cs typeface="Times New Roman" panose="02020603050405020304" pitchFamily="18" charset="0"/>
                <a:sym typeface="SILManuscript IPA93"/>
              </a:rPr>
              <a:t>like</a:t>
            </a:r>
            <a:r>
              <a:rPr lang="fr-FR" sz="2000" dirty="0" smtClean="0">
                <a:latin typeface="Times New Roman" panose="02020603050405020304" pitchFamily="18" charset="0"/>
                <a:cs typeface="Times New Roman" panose="02020603050405020304" pitchFamily="18" charset="0"/>
                <a:sym typeface="SILManuscript IPA93"/>
              </a:rPr>
              <a:t> in:</a:t>
            </a:r>
            <a:endParaRPr lang="fr-FR" sz="2000" dirty="0" smtClean="0">
              <a:cs typeface="+mj-cs"/>
              <a:sym typeface="SILManuscript IPA93"/>
            </a:endParaRPr>
          </a:p>
          <a:p>
            <a:pPr marL="0" indent="0">
              <a:buNone/>
            </a:pPr>
            <a:r>
              <a:rPr lang="ar-DZ" sz="2000" dirty="0" smtClean="0">
                <a:cs typeface="+mj-cs"/>
                <a:sym typeface="SILManuscript IPA93"/>
              </a:rPr>
              <a:t>الشتاء</a:t>
            </a:r>
            <a:r>
              <a:rPr lang="fr-FR" sz="2000" dirty="0" smtClean="0">
                <a:cs typeface="+mj-cs"/>
                <a:sym typeface="SILManuscript IPA93"/>
              </a:rPr>
              <a:t>  (</a:t>
            </a:r>
            <a:r>
              <a:rPr lang="fr-FR" sz="2000" dirty="0" err="1" smtClean="0">
                <a:cs typeface="+mj-cs"/>
                <a:sym typeface="SILManuscript IPA93"/>
              </a:rPr>
              <a:t>winter</a:t>
            </a:r>
            <a:r>
              <a:rPr lang="fr-FR" sz="2000" dirty="0" smtClean="0">
                <a:cs typeface="+mj-cs"/>
                <a:sym typeface="SILManuscript IPA93"/>
              </a:rPr>
              <a:t>) </a:t>
            </a:r>
            <a:r>
              <a:rPr lang="fr-FR" sz="2000" dirty="0" err="1" smtClean="0">
                <a:cs typeface="+mj-cs"/>
                <a:sym typeface="SILManuscript IPA93"/>
              </a:rPr>
              <a:t>becomes</a:t>
            </a:r>
            <a:r>
              <a:rPr lang="fr-FR" sz="2000" dirty="0" smtClean="0">
                <a:cs typeface="+mj-cs"/>
                <a:sym typeface="SILManuscript IPA93"/>
              </a:rPr>
              <a:t>  </a:t>
            </a:r>
            <a:r>
              <a:rPr lang="ar-DZ" sz="2000" dirty="0" smtClean="0">
                <a:cs typeface="+mj-cs"/>
                <a:sym typeface="SILManuscript IPA93"/>
              </a:rPr>
              <a:t>الشتا</a:t>
            </a:r>
            <a:r>
              <a:rPr lang="fr-FR" sz="2000" dirty="0" smtClean="0">
                <a:cs typeface="+mj-cs"/>
                <a:sym typeface="SILManuscript IPA93"/>
              </a:rPr>
              <a:t> </a:t>
            </a:r>
          </a:p>
          <a:p>
            <a:pPr marL="0" indent="0">
              <a:buNone/>
            </a:pPr>
            <a:r>
              <a:rPr lang="fr-FR" sz="2000" dirty="0">
                <a:latin typeface="Times New Roman" panose="02020603050405020304" pitchFamily="18" charset="0"/>
                <a:cs typeface="+mj-cs"/>
              </a:rPr>
              <a:t>/ŭ</a:t>
            </a:r>
            <a:r>
              <a:rPr lang="fr-FR" sz="2000" dirty="0" smtClean="0">
                <a:latin typeface="Times New Roman" panose="02020603050405020304" pitchFamily="18" charset="0"/>
                <a:cs typeface="+mj-cs"/>
              </a:rPr>
              <a:t>/ </a:t>
            </a:r>
            <a:r>
              <a:rPr lang="en-US" sz="2000" dirty="0" smtClean="0">
                <a:latin typeface="Times New Roman" panose="02020603050405020304" pitchFamily="18" charset="0"/>
                <a:cs typeface="+mj-cs"/>
              </a:rPr>
              <a:t>still exists like in:</a:t>
            </a:r>
          </a:p>
          <a:p>
            <a:pPr marL="0" indent="0">
              <a:buNone/>
            </a:pPr>
            <a:r>
              <a:rPr lang="ar-DZ" sz="2000" dirty="0" smtClean="0">
                <a:cs typeface="+mj-cs"/>
              </a:rPr>
              <a:t>قعد</a:t>
            </a:r>
            <a:r>
              <a:rPr lang="fr-FR" sz="2000" dirty="0" smtClean="0">
                <a:cs typeface="+mj-cs"/>
              </a:rPr>
              <a:t> </a:t>
            </a:r>
            <a:r>
              <a:rPr lang="fr-FR" sz="2000" dirty="0" smtClean="0">
                <a:cs typeface="+mj-cs"/>
                <a:sym typeface="SILManuscript IPA93"/>
              </a:rPr>
              <a:t></a:t>
            </a:r>
            <a:r>
              <a:rPr lang="fr-FR" sz="2000" dirty="0" smtClean="0">
                <a:latin typeface="Times New Roman" panose="02020603050405020304" pitchFamily="18" charset="0"/>
                <a:cs typeface="+mj-cs"/>
              </a:rPr>
              <a:t>ŭ</a:t>
            </a:r>
            <a:r>
              <a:rPr lang="fr-FR" sz="2000" dirty="0" smtClean="0">
                <a:cs typeface="+mj-cs"/>
                <a:sym typeface="SILManuscript IPA93"/>
              </a:rPr>
              <a:t> (</a:t>
            </a:r>
            <a:r>
              <a:rPr lang="en-US" sz="2000" dirty="0" smtClean="0">
                <a:latin typeface="Times New Roman" panose="02020603050405020304" pitchFamily="18" charset="0"/>
                <a:cs typeface="+mj-cs"/>
                <a:sym typeface="SILManuscript IPA93"/>
              </a:rPr>
              <a:t>sit down</a:t>
            </a:r>
            <a:r>
              <a:rPr lang="fr-FR" sz="2000" dirty="0" smtClean="0">
                <a:cs typeface="+mj-cs"/>
                <a:sym typeface="SILManuscript IPA93"/>
              </a:rPr>
              <a:t>)</a:t>
            </a:r>
          </a:p>
          <a:p>
            <a:pPr marL="0" indent="0">
              <a:buNone/>
            </a:pPr>
            <a:r>
              <a:rPr lang="ar-DZ" sz="2000" dirty="0" smtClean="0">
                <a:cs typeface="+mj-cs"/>
                <a:sym typeface="SILManuscript IPA93"/>
              </a:rPr>
              <a:t>خبز</a:t>
            </a:r>
            <a:r>
              <a:rPr lang="fr-FR" sz="2000" dirty="0" smtClean="0">
                <a:cs typeface="+mj-cs"/>
                <a:sym typeface="SILManuscript IPA93"/>
              </a:rPr>
              <a:t> </a:t>
            </a:r>
            <a:r>
              <a:rPr lang="fr-FR" sz="2000" dirty="0" smtClean="0">
                <a:latin typeface="Times New Roman" panose="02020603050405020304" pitchFamily="18" charset="0"/>
                <a:cs typeface="+mj-cs"/>
              </a:rPr>
              <a:t>ŭ</a:t>
            </a:r>
            <a:r>
              <a:rPr lang="fr-FR" sz="2000" dirty="0" smtClean="0">
                <a:cs typeface="+mj-cs"/>
                <a:sym typeface="SILManuscript IPA93"/>
              </a:rPr>
              <a:t> </a:t>
            </a:r>
            <a:r>
              <a:rPr lang="en-US" sz="2000" dirty="0" smtClean="0">
                <a:latin typeface="Times New Roman" panose="02020603050405020304" pitchFamily="18" charset="0"/>
                <a:cs typeface="+mj-cs"/>
                <a:sym typeface="SILManuscript IPA93"/>
              </a:rPr>
              <a:t>(bread)</a:t>
            </a:r>
          </a:p>
          <a:p>
            <a:pPr>
              <a:buFont typeface="Arial" panose="020B0604020202020204" pitchFamily="34" charset="0"/>
              <a:buChar char="•"/>
            </a:pPr>
            <a:r>
              <a:rPr lang="en-US" sz="2000" dirty="0" smtClean="0">
                <a:latin typeface="Times New Roman" panose="02020603050405020304" pitchFamily="18" charset="0"/>
                <a:cs typeface="+mj-cs"/>
                <a:sym typeface="SILManuscript IPA93"/>
              </a:rPr>
              <a:t>The realization of  as  or  like in:</a:t>
            </a:r>
          </a:p>
          <a:p>
            <a:pPr marL="0" indent="0">
              <a:buNone/>
            </a:pPr>
            <a:r>
              <a:rPr lang="ar-DZ" sz="2000" dirty="0" smtClean="0">
                <a:latin typeface="Times New Roman" panose="02020603050405020304" pitchFamily="18" charset="0"/>
                <a:cs typeface="+mj-cs"/>
                <a:sym typeface="SILManuscript IPA93"/>
              </a:rPr>
              <a:t>الشمس</a:t>
            </a:r>
            <a:r>
              <a:rPr lang="fr-FR" sz="2000" dirty="0" smtClean="0">
                <a:latin typeface="Times New Roman" panose="02020603050405020304" pitchFamily="18" charset="0"/>
                <a:cs typeface="+mj-cs"/>
                <a:sym typeface="SILManuscript IPA93"/>
              </a:rPr>
              <a:t>  </a:t>
            </a:r>
            <a:r>
              <a:rPr lang="en-US" sz="2000" dirty="0" smtClean="0">
                <a:latin typeface="Times New Roman" panose="02020603050405020304" pitchFamily="18" charset="0"/>
                <a:cs typeface="+mj-cs"/>
                <a:sym typeface="SILManuscript IPA93"/>
              </a:rPr>
              <a:t>(sun) , </a:t>
            </a:r>
            <a:r>
              <a:rPr lang="ar-DZ" sz="2000" dirty="0" smtClean="0">
                <a:latin typeface="Times New Roman" panose="02020603050405020304" pitchFamily="18" charset="0"/>
                <a:cs typeface="+mj-cs"/>
                <a:sym typeface="SILManuscript IPA93"/>
              </a:rPr>
              <a:t>  </a:t>
            </a:r>
            <a:r>
              <a:rPr lang="fr-FR" sz="2000" dirty="0" smtClean="0">
                <a:latin typeface="Times New Roman" panose="02020603050405020304" pitchFamily="18" charset="0"/>
                <a:cs typeface="+mj-cs"/>
                <a:sym typeface="SILManuscript IPA93"/>
              </a:rPr>
              <a:t> </a:t>
            </a:r>
            <a:r>
              <a:rPr lang="ar-DZ" sz="2000" dirty="0" smtClean="0">
                <a:latin typeface="Times New Roman" panose="02020603050405020304" pitchFamily="18" charset="0"/>
                <a:cs typeface="+mj-cs"/>
                <a:sym typeface="SILManuscript IPA93"/>
              </a:rPr>
              <a:t>اجتماع</a:t>
            </a:r>
            <a:r>
              <a:rPr lang="fr-FR" sz="2000" dirty="0" smtClean="0">
                <a:latin typeface="Times New Roman" panose="02020603050405020304" pitchFamily="18" charset="0"/>
                <a:cs typeface="+mj-cs"/>
                <a:sym typeface="SILManuscript IPA93"/>
              </a:rPr>
              <a:t> (meeting) </a:t>
            </a:r>
            <a:r>
              <a:rPr lang="fr-FR" sz="2000" dirty="0" err="1" smtClean="0">
                <a:latin typeface="Times New Roman" panose="02020603050405020304" pitchFamily="18" charset="0"/>
                <a:cs typeface="+mj-cs"/>
                <a:sym typeface="SILManuscript IPA93"/>
              </a:rPr>
              <a:t>becomes</a:t>
            </a:r>
            <a:r>
              <a:rPr lang="fr-FR" sz="2000" dirty="0" smtClean="0">
                <a:latin typeface="Times New Roman" panose="02020603050405020304" pitchFamily="18" charset="0"/>
                <a:cs typeface="+mj-cs"/>
                <a:sym typeface="SILManuscript IPA93"/>
              </a:rPr>
              <a:t>  </a:t>
            </a:r>
            <a:r>
              <a:rPr lang="ar-DZ" sz="2000" dirty="0" err="1" smtClean="0">
                <a:latin typeface="Times New Roman" panose="02020603050405020304" pitchFamily="18" charset="0"/>
                <a:cs typeface="+mj-cs"/>
                <a:sym typeface="SILManuscript IPA93"/>
              </a:rPr>
              <a:t>اشتماج</a:t>
            </a:r>
            <a:r>
              <a:rPr lang="fr-FR" sz="2000" dirty="0" smtClean="0">
                <a:latin typeface="Times New Roman" panose="02020603050405020304" pitchFamily="18" charset="0"/>
                <a:cs typeface="+mj-cs"/>
                <a:sym typeface="SILManuscript IPA93"/>
              </a:rPr>
              <a:t> </a:t>
            </a:r>
            <a:endParaRPr lang="en-US" sz="2000" dirty="0" smtClean="0">
              <a:latin typeface="Times New Roman" panose="02020603050405020304" pitchFamily="18" charset="0"/>
              <a:cs typeface="+mj-cs"/>
              <a:sym typeface="SILManuscript IPA93"/>
            </a:endParaRPr>
          </a:p>
          <a:p>
            <a:pPr marL="0" indent="0">
              <a:buNone/>
            </a:pPr>
            <a:r>
              <a:rPr lang="ar-DZ" sz="2000" dirty="0" smtClean="0">
                <a:latin typeface="Times New Roman" panose="02020603050405020304" pitchFamily="18" charset="0"/>
                <a:cs typeface="+mj-cs"/>
              </a:rPr>
              <a:t>السفنج</a:t>
            </a:r>
            <a:r>
              <a:rPr lang="fr-FR" sz="2000" dirty="0" smtClean="0">
                <a:latin typeface="Times New Roman" panose="02020603050405020304" pitchFamily="18" charset="0"/>
                <a:cs typeface="+mj-cs"/>
              </a:rPr>
              <a:t> </a:t>
            </a:r>
            <a:r>
              <a:rPr lang="fr-FR" sz="2000" dirty="0" err="1" smtClean="0">
                <a:latin typeface="Times New Roman" panose="02020603050405020304" pitchFamily="18" charset="0"/>
                <a:cs typeface="+mj-cs"/>
              </a:rPr>
              <a:t>becomes</a:t>
            </a:r>
            <a:r>
              <a:rPr lang="fr-FR" sz="2000" dirty="0" smtClean="0">
                <a:latin typeface="Times New Roman" panose="02020603050405020304" pitchFamily="18" charset="0"/>
                <a:cs typeface="+mj-cs"/>
              </a:rPr>
              <a:t>  </a:t>
            </a:r>
            <a:r>
              <a:rPr lang="ar-DZ" sz="2000" dirty="0" err="1" smtClean="0">
                <a:latin typeface="Times New Roman" panose="02020603050405020304" pitchFamily="18" charset="0"/>
                <a:cs typeface="+mj-cs"/>
              </a:rPr>
              <a:t>الشفنج</a:t>
            </a:r>
            <a:r>
              <a:rPr lang="fr-FR" sz="2000" dirty="0" smtClean="0">
                <a:latin typeface="Times New Roman" panose="02020603050405020304" pitchFamily="18" charset="0"/>
                <a:cs typeface="+mj-cs"/>
              </a:rPr>
              <a:t> </a:t>
            </a:r>
            <a:r>
              <a:rPr lang="fr-FR" sz="2000" dirty="0" smtClean="0">
                <a:latin typeface="Times New Roman" panose="02020603050405020304" pitchFamily="18" charset="0"/>
                <a:cs typeface="+mj-cs"/>
                <a:sym typeface="SILManuscript IPA93"/>
              </a:rPr>
              <a:t>, </a:t>
            </a:r>
            <a:r>
              <a:rPr lang="ar-DZ" sz="2000" dirty="0" smtClean="0">
                <a:latin typeface="Times New Roman" panose="02020603050405020304" pitchFamily="18" charset="0"/>
                <a:cs typeface="+mj-cs"/>
                <a:sym typeface="SILManuscript IPA93"/>
              </a:rPr>
              <a:t>الشجرة</a:t>
            </a:r>
            <a:r>
              <a:rPr lang="fr-FR" sz="2000" dirty="0" smtClean="0">
                <a:latin typeface="Times New Roman" panose="02020603050405020304" pitchFamily="18" charset="0"/>
                <a:cs typeface="+mj-cs"/>
                <a:sym typeface="SILManuscript IPA93"/>
              </a:rPr>
              <a:t> (</a:t>
            </a:r>
            <a:r>
              <a:rPr lang="fr-FR" sz="2000" dirty="0" err="1" smtClean="0">
                <a:latin typeface="Times New Roman" panose="02020603050405020304" pitchFamily="18" charset="0"/>
                <a:cs typeface="+mj-cs"/>
                <a:sym typeface="SILManuscript IPA93"/>
              </a:rPr>
              <a:t>tree</a:t>
            </a:r>
            <a:r>
              <a:rPr lang="fr-FR" sz="2000" dirty="0" smtClean="0">
                <a:latin typeface="Times New Roman" panose="02020603050405020304" pitchFamily="18" charset="0"/>
                <a:cs typeface="+mj-cs"/>
                <a:sym typeface="SILManuscript IPA93"/>
              </a:rPr>
              <a:t>) </a:t>
            </a:r>
            <a:r>
              <a:rPr lang="fr-FR" sz="2000" dirty="0" err="1" smtClean="0">
                <a:latin typeface="Times New Roman" panose="02020603050405020304" pitchFamily="18" charset="0"/>
                <a:cs typeface="+mj-cs"/>
                <a:sym typeface="SILManuscript IPA93"/>
              </a:rPr>
              <a:t>becomes</a:t>
            </a:r>
            <a:r>
              <a:rPr lang="fr-FR" sz="2000" dirty="0" smtClean="0">
                <a:latin typeface="Times New Roman" panose="02020603050405020304" pitchFamily="18" charset="0"/>
                <a:cs typeface="+mj-cs"/>
                <a:sym typeface="SILManuscript IPA93"/>
              </a:rPr>
              <a:t> </a:t>
            </a:r>
            <a:r>
              <a:rPr lang="ar-DZ" sz="2000" dirty="0" smtClean="0">
                <a:latin typeface="Times New Roman" panose="02020603050405020304" pitchFamily="18" charset="0"/>
                <a:cs typeface="+mj-cs"/>
                <a:sym typeface="SILManuscript IPA93"/>
              </a:rPr>
              <a:t>السجرة</a:t>
            </a:r>
            <a:r>
              <a:rPr lang="fr-FR" sz="2000" dirty="0" smtClean="0">
                <a:latin typeface="Times New Roman" panose="02020603050405020304" pitchFamily="18" charset="0"/>
                <a:cs typeface="+mj-cs"/>
                <a:sym typeface="SILManuscript IPA93"/>
              </a:rPr>
              <a:t> </a:t>
            </a:r>
          </a:p>
          <a:p>
            <a:pPr marL="0" indent="0">
              <a:buNone/>
            </a:pPr>
            <a:r>
              <a:rPr lang="ar-DZ" sz="2000" dirty="0" smtClean="0">
                <a:latin typeface="Times New Roman" panose="02020603050405020304" pitchFamily="18" charset="0"/>
                <a:cs typeface="+mj-cs"/>
                <a:sym typeface="SILManuscript IPA93"/>
              </a:rPr>
              <a:t>السفرجل</a:t>
            </a:r>
            <a:r>
              <a:rPr lang="fr-FR" sz="2000" dirty="0" smtClean="0">
                <a:latin typeface="Times New Roman" panose="02020603050405020304" pitchFamily="18" charset="0"/>
                <a:cs typeface="+mj-cs"/>
                <a:sym typeface="SILManuscript IPA93"/>
              </a:rPr>
              <a:t> </a:t>
            </a:r>
            <a:r>
              <a:rPr lang="fr-FR" sz="2000" dirty="0" err="1" smtClean="0">
                <a:latin typeface="Times New Roman" panose="02020603050405020304" pitchFamily="18" charset="0"/>
                <a:cs typeface="+mj-cs"/>
                <a:sym typeface="SILManuscript IPA93"/>
              </a:rPr>
              <a:t>becomes</a:t>
            </a:r>
            <a:r>
              <a:rPr lang="fr-FR" sz="2000" dirty="0" smtClean="0">
                <a:latin typeface="Times New Roman" panose="02020603050405020304" pitchFamily="18" charset="0"/>
                <a:cs typeface="+mj-cs"/>
                <a:sym typeface="SILManuscript IPA93"/>
              </a:rPr>
              <a:t>  </a:t>
            </a:r>
            <a:r>
              <a:rPr lang="ar-DZ" sz="2000" dirty="0" err="1" smtClean="0">
                <a:latin typeface="Times New Roman" panose="02020603050405020304" pitchFamily="18" charset="0"/>
                <a:cs typeface="+mj-cs"/>
                <a:sym typeface="SILManuscript IPA93"/>
              </a:rPr>
              <a:t>شفرجل</a:t>
            </a:r>
            <a:r>
              <a:rPr lang="fr-FR" sz="2000" dirty="0" smtClean="0">
                <a:latin typeface="Times New Roman" panose="02020603050405020304" pitchFamily="18" charset="0"/>
                <a:cs typeface="+mj-cs"/>
                <a:sym typeface="SILManuscript IPA93"/>
              </a:rPr>
              <a:t> </a:t>
            </a:r>
          </a:p>
          <a:p>
            <a:pPr marL="0" indent="0">
              <a:buNone/>
            </a:pPr>
            <a:r>
              <a:rPr lang="ar-DZ" sz="2000" dirty="0" err="1" smtClean="0">
                <a:latin typeface="Times New Roman" panose="02020603050405020304" pitchFamily="18" charset="0"/>
                <a:cs typeface="+mj-cs"/>
                <a:sym typeface="SILManuscript IPA93"/>
              </a:rPr>
              <a:t>السرجم</a:t>
            </a:r>
            <a:r>
              <a:rPr lang="fr-FR" sz="2000" dirty="0" smtClean="0">
                <a:latin typeface="Times New Roman" panose="02020603050405020304" pitchFamily="18" charset="0"/>
                <a:cs typeface="+mj-cs"/>
                <a:sym typeface="SILManuscript IPA93"/>
              </a:rPr>
              <a:t> </a:t>
            </a:r>
            <a:r>
              <a:rPr lang="fr-FR" sz="2000" dirty="0" err="1" smtClean="0">
                <a:latin typeface="Times New Roman" panose="02020603050405020304" pitchFamily="18" charset="0"/>
                <a:cs typeface="+mj-cs"/>
                <a:sym typeface="SILManuscript IPA93"/>
              </a:rPr>
              <a:t>becomes</a:t>
            </a:r>
            <a:r>
              <a:rPr lang="fr-FR" sz="2000" dirty="0" smtClean="0">
                <a:latin typeface="Times New Roman" panose="02020603050405020304" pitchFamily="18" charset="0"/>
                <a:cs typeface="+mj-cs"/>
                <a:sym typeface="SILManuscript IPA93"/>
              </a:rPr>
              <a:t>  </a:t>
            </a:r>
            <a:r>
              <a:rPr lang="ar-DZ" sz="2000" dirty="0" err="1" smtClean="0">
                <a:latin typeface="Times New Roman" panose="02020603050405020304" pitchFamily="18" charset="0"/>
                <a:cs typeface="+mj-cs"/>
                <a:sym typeface="SILManuscript IPA93"/>
              </a:rPr>
              <a:t>شرجم</a:t>
            </a:r>
            <a:r>
              <a:rPr lang="fr-FR" sz="2000" dirty="0" smtClean="0">
                <a:latin typeface="Times New Roman" panose="02020603050405020304" pitchFamily="18" charset="0"/>
                <a:cs typeface="+mj-cs"/>
                <a:sym typeface="SILManuscript IPA93"/>
              </a:rPr>
              <a:t> </a:t>
            </a:r>
          </a:p>
          <a:p>
            <a:pPr marL="0" indent="0">
              <a:buNone/>
            </a:pPr>
            <a:r>
              <a:rPr lang="fr-FR" sz="2000" dirty="0" smtClean="0">
                <a:latin typeface="Times New Roman" panose="02020603050405020304" pitchFamily="18" charset="0"/>
                <a:cs typeface="+mj-cs"/>
                <a:sym typeface="SILManuscript IPA93"/>
              </a:rPr>
              <a:t>The </a:t>
            </a:r>
            <a:r>
              <a:rPr lang="fr-FR" sz="2000" dirty="0" err="1" smtClean="0">
                <a:latin typeface="Times New Roman" panose="02020603050405020304" pitchFamily="18" charset="0"/>
                <a:cs typeface="+mj-cs"/>
                <a:sym typeface="SILManuscript IPA93"/>
              </a:rPr>
              <a:t>realization</a:t>
            </a:r>
            <a:r>
              <a:rPr lang="fr-FR" sz="2000" dirty="0" smtClean="0">
                <a:latin typeface="Times New Roman" panose="02020603050405020304" pitchFamily="18" charset="0"/>
                <a:cs typeface="+mj-cs"/>
                <a:sym typeface="SILManuscript IPA93"/>
              </a:rPr>
              <a:t> of  as  in </a:t>
            </a:r>
            <a:r>
              <a:rPr lang="ar-DZ" sz="2000" dirty="0" smtClean="0">
                <a:latin typeface="Times New Roman" panose="02020603050405020304" pitchFamily="18" charset="0"/>
                <a:cs typeface="+mj-cs"/>
                <a:sym typeface="SILManuscript IPA93"/>
              </a:rPr>
              <a:t>متزوج</a:t>
            </a:r>
            <a:r>
              <a:rPr lang="fr-FR" sz="2000" dirty="0" smtClean="0">
                <a:latin typeface="Times New Roman" panose="02020603050405020304" pitchFamily="18" charset="0"/>
                <a:cs typeface="+mj-cs"/>
                <a:sym typeface="SILManuscript IPA93"/>
              </a:rPr>
              <a:t> (</a:t>
            </a:r>
            <a:r>
              <a:rPr lang="fr-FR" sz="2000" dirty="0" err="1" smtClean="0">
                <a:latin typeface="Times New Roman" panose="02020603050405020304" pitchFamily="18" charset="0"/>
                <a:cs typeface="+mj-cs"/>
                <a:sym typeface="SILManuscript IPA93"/>
              </a:rPr>
              <a:t>married</a:t>
            </a:r>
            <a:r>
              <a:rPr lang="fr-FR" sz="2000" dirty="0" smtClean="0">
                <a:latin typeface="Times New Roman" panose="02020603050405020304" pitchFamily="18" charset="0"/>
                <a:cs typeface="+mj-cs"/>
                <a:sym typeface="SILManuscript IPA93"/>
              </a:rPr>
              <a:t>) </a:t>
            </a:r>
            <a:r>
              <a:rPr lang="fr-FR" sz="2000" dirty="0" err="1" smtClean="0">
                <a:latin typeface="Times New Roman" panose="02020603050405020304" pitchFamily="18" charset="0"/>
                <a:cs typeface="+mj-cs"/>
                <a:sym typeface="SILManuscript IPA93"/>
              </a:rPr>
              <a:t>becomes</a:t>
            </a:r>
            <a:r>
              <a:rPr lang="fr-FR" sz="2000" dirty="0" smtClean="0">
                <a:latin typeface="Times New Roman" panose="02020603050405020304" pitchFamily="18" charset="0"/>
                <a:cs typeface="+mj-cs"/>
                <a:sym typeface="SILManuscript IPA93"/>
              </a:rPr>
              <a:t> </a:t>
            </a:r>
            <a:r>
              <a:rPr lang="ar-DZ" sz="2000" dirty="0" err="1" smtClean="0">
                <a:latin typeface="Times New Roman" panose="02020603050405020304" pitchFamily="18" charset="0"/>
                <a:cs typeface="+mj-cs"/>
                <a:sym typeface="SILManuscript IPA93"/>
              </a:rPr>
              <a:t>مجوج</a:t>
            </a:r>
            <a:r>
              <a:rPr lang="fr-FR" sz="2000" dirty="0" smtClean="0">
                <a:latin typeface="Times New Roman" panose="02020603050405020304" pitchFamily="18" charset="0"/>
                <a:cs typeface="+mj-cs"/>
                <a:sym typeface="SILManuscript IPA93"/>
              </a:rPr>
              <a:t> </a:t>
            </a:r>
            <a:endParaRPr lang="en-US" sz="2000" dirty="0">
              <a:latin typeface="Times New Roman" panose="02020603050405020304" pitchFamily="18" charset="0"/>
              <a:cs typeface="+mj-cs"/>
            </a:endParaRPr>
          </a:p>
        </p:txBody>
      </p:sp>
      <p:grpSp>
        <p:nvGrpSpPr>
          <p:cNvPr id="4" name="Diagram group"/>
          <p:cNvGrpSpPr/>
          <p:nvPr/>
        </p:nvGrpSpPr>
        <p:grpSpPr>
          <a:xfrm>
            <a:off x="609600" y="457200"/>
            <a:ext cx="8229600" cy="1007370"/>
            <a:chOff x="0" y="0"/>
            <a:chExt cx="8229600" cy="1007370"/>
          </a:xfrm>
          <a:scene3d>
            <a:camera prst="perspectiveLeft" zoom="91000"/>
            <a:lightRig rig="threePt" dir="t">
              <a:rot lat="0" lon="0" rev="20640000"/>
            </a:lightRig>
          </a:scene3d>
        </p:grpSpPr>
        <p:grpSp>
          <p:nvGrpSpPr>
            <p:cNvPr id="5" name="Groupe 4"/>
            <p:cNvGrpSpPr/>
            <p:nvPr/>
          </p:nvGrpSpPr>
          <p:grpSpPr>
            <a:xfrm>
              <a:off x="0" y="0"/>
              <a:ext cx="8229600" cy="1007370"/>
              <a:chOff x="0" y="0"/>
              <a:chExt cx="8229600" cy="1007370"/>
            </a:xfrm>
          </p:grpSpPr>
          <p:sp>
            <p:nvSpPr>
              <p:cNvPr id="6" name="Rectangle à coins arrondis 5"/>
              <p:cNvSpPr/>
              <p:nvPr/>
            </p:nvSpPr>
            <p:spPr>
              <a:xfrm>
                <a:off x="0" y="0"/>
                <a:ext cx="8229600" cy="1007370"/>
              </a:xfrm>
              <a:prstGeom prst="roundRect">
                <a:avLst/>
              </a:prstGeom>
            </p:spPr>
            <p:style>
              <a:lnRef idx="1">
                <a:schemeClr val="accent3"/>
              </a:lnRef>
              <a:fillRef idx="2">
                <a:schemeClr val="accent3"/>
              </a:fillRef>
              <a:effectRef idx="1">
                <a:schemeClr val="accent3"/>
              </a:effectRef>
              <a:fontRef idx="minor">
                <a:schemeClr val="dk1"/>
              </a:fontRef>
            </p:style>
          </p:sp>
          <p:sp>
            <p:nvSpPr>
              <p:cNvPr id="7" name="Rectangle 6"/>
              <p:cNvSpPr/>
              <p:nvPr/>
            </p:nvSpPr>
            <p:spPr>
              <a:xfrm>
                <a:off x="49176" y="49176"/>
                <a:ext cx="8131248" cy="909018"/>
              </a:xfrm>
              <a:prstGeom prst="rect">
                <a:avLst/>
              </a:prstGeom>
            </p:spPr>
            <p:style>
              <a:lnRef idx="1">
                <a:schemeClr val="accent3"/>
              </a:lnRef>
              <a:fillRef idx="2">
                <a:schemeClr val="accent3"/>
              </a:fillRef>
              <a:effectRef idx="1">
                <a:schemeClr val="accent3"/>
              </a:effectRef>
              <a:fontRef idx="minor">
                <a:schemeClr val="dk1"/>
              </a:fontRef>
            </p:style>
            <p:txBody>
              <a:bodyPr spcFirstLastPara="0" vert="horz" wrap="square" lIns="160020" tIns="160020" rIns="160020" bIns="160020" numCol="1" spcCol="1270" anchor="ctr" anchorCtr="0">
                <a:noAutofit/>
              </a:bodyPr>
              <a:lstStyle/>
              <a:p>
                <a:pPr lvl="0" algn="l" defTabSz="1866900" rtl="0">
                  <a:lnSpc>
                    <a:spcPct val="90000"/>
                  </a:lnSpc>
                  <a:spcBef>
                    <a:spcPct val="0"/>
                  </a:spcBef>
                  <a:spcAft>
                    <a:spcPct val="35000"/>
                  </a:spcAft>
                </a:pPr>
                <a:r>
                  <a:rPr lang="en-US" sz="4200" b="1" dirty="0" smtClean="0"/>
                  <a:t>Data Analysis</a:t>
                </a:r>
                <a:r>
                  <a:rPr lang="en-US" sz="4200" b="1" kern="1200" dirty="0" smtClean="0"/>
                  <a:t> </a:t>
                </a:r>
                <a:endParaRPr lang="en-US" sz="4200" b="1" kern="1200" dirty="0"/>
              </a:p>
            </p:txBody>
          </p:sp>
        </p:grpSp>
      </p:grpSp>
      <p:cxnSp>
        <p:nvCxnSpPr>
          <p:cNvPr id="9" name="Connecteur droit avec flèche 8"/>
          <p:cNvCxnSpPr/>
          <p:nvPr/>
        </p:nvCxnSpPr>
        <p:spPr>
          <a:xfrm>
            <a:off x="1600200" y="2209800"/>
            <a:ext cx="457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 name="Connecteur droit avec flèche 7"/>
          <p:cNvCxnSpPr/>
          <p:nvPr/>
        </p:nvCxnSpPr>
        <p:spPr>
          <a:xfrm>
            <a:off x="4558145" y="2209800"/>
            <a:ext cx="77585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62421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3400" y="533400"/>
            <a:ext cx="8229600" cy="4525963"/>
          </a:xfrm>
        </p:spPr>
        <p:txBody>
          <a:bodyPr/>
          <a:lstStyle/>
          <a:p>
            <a:r>
              <a:rPr lang="fr-FR" dirty="0" smtClean="0"/>
              <a:t> </a:t>
            </a:r>
            <a:r>
              <a:rPr lang="fr-FR" b="1" dirty="0" smtClean="0">
                <a:latin typeface="Times New Roman" panose="02020603050405020304" pitchFamily="18" charset="0"/>
                <a:cs typeface="Times New Roman" panose="02020603050405020304" pitchFamily="18" charset="0"/>
              </a:rPr>
              <a:t>At </a:t>
            </a:r>
            <a:r>
              <a:rPr lang="en-US" b="1" dirty="0" smtClean="0">
                <a:latin typeface="Times New Roman" panose="02020603050405020304" pitchFamily="18" charset="0"/>
                <a:cs typeface="Times New Roman" panose="02020603050405020304" pitchFamily="18" charset="0"/>
              </a:rPr>
              <a:t>the </a:t>
            </a:r>
            <a:r>
              <a:rPr lang="en-US" b="1" dirty="0" err="1" smtClean="0">
                <a:latin typeface="Times New Roman" panose="02020603050405020304" pitchFamily="18" charset="0"/>
                <a:cs typeface="Times New Roman" panose="02020603050405020304" pitchFamily="18" charset="0"/>
              </a:rPr>
              <a:t>suprasegmental</a:t>
            </a:r>
            <a:r>
              <a:rPr lang="en-US" b="1" dirty="0" smtClean="0">
                <a:latin typeface="Times New Roman" panose="02020603050405020304" pitchFamily="18" charset="0"/>
                <a:cs typeface="Times New Roman" panose="02020603050405020304" pitchFamily="18" charset="0"/>
              </a:rPr>
              <a:t> level:</a:t>
            </a:r>
          </a:p>
          <a:p>
            <a:pPr algn="just">
              <a:buFontTx/>
              <a:buChar char="-"/>
            </a:pPr>
            <a:r>
              <a:rPr lang="en-US" sz="2800" dirty="0" smtClean="0">
                <a:latin typeface="Times New Roman" panose="02020603050405020304" pitchFamily="18" charset="0"/>
                <a:cs typeface="Times New Roman" panose="02020603050405020304" pitchFamily="18" charset="0"/>
              </a:rPr>
              <a:t>The omission of </a:t>
            </a:r>
            <a:r>
              <a:rPr lang="en-US" sz="2800" dirty="0" smtClean="0">
                <a:latin typeface="Times New Roman" panose="02020603050405020304" pitchFamily="18" charset="0"/>
                <a:cs typeface="Times New Roman" panose="02020603050405020304" pitchFamily="18" charset="0"/>
                <a:sym typeface="SILManuscript IPA93"/>
              </a:rPr>
              <a:t> in words borrowed from SA to Tamazight</a:t>
            </a:r>
          </a:p>
          <a:p>
            <a:pPr marL="0" indent="0" algn="just">
              <a:buNone/>
            </a:pPr>
            <a:r>
              <a:rPr lang="ar-DZ" sz="2800" dirty="0" smtClean="0">
                <a:latin typeface="Times New Roman" panose="02020603050405020304" pitchFamily="18" charset="0"/>
                <a:cs typeface="Times New Roman" panose="02020603050405020304" pitchFamily="18" charset="0"/>
                <a:sym typeface="SILManuscript IPA93"/>
              </a:rPr>
              <a:t>عائشة</a:t>
            </a:r>
            <a:r>
              <a:rPr lang="fr-FR" sz="2800" dirty="0" smtClean="0">
                <a:latin typeface="Times New Roman" panose="02020603050405020304" pitchFamily="18" charset="0"/>
                <a:cs typeface="Times New Roman" panose="02020603050405020304" pitchFamily="18" charset="0"/>
                <a:sym typeface="SILManuscript IPA93"/>
              </a:rPr>
              <a:t> </a:t>
            </a:r>
            <a:r>
              <a:rPr lang="fr-FR" sz="2800" dirty="0" err="1" smtClean="0">
                <a:latin typeface="Times New Roman" panose="02020603050405020304" pitchFamily="18" charset="0"/>
                <a:cs typeface="Times New Roman" panose="02020603050405020304" pitchFamily="18" charset="0"/>
                <a:sym typeface="SILManuscript IPA93"/>
              </a:rPr>
              <a:t>becomes</a:t>
            </a:r>
            <a:r>
              <a:rPr lang="fr-FR" sz="2800" dirty="0" smtClean="0">
                <a:latin typeface="Times New Roman" panose="02020603050405020304" pitchFamily="18" charset="0"/>
                <a:cs typeface="Times New Roman" panose="02020603050405020304" pitchFamily="18" charset="0"/>
                <a:sym typeface="SILManuscript IPA93"/>
              </a:rPr>
              <a:t> </a:t>
            </a:r>
            <a:r>
              <a:rPr lang="ar-DZ" sz="2800" dirty="0" err="1" smtClean="0">
                <a:latin typeface="Times New Roman" panose="02020603050405020304" pitchFamily="18" charset="0"/>
                <a:cs typeface="Times New Roman" panose="02020603050405020304" pitchFamily="18" charset="0"/>
                <a:sym typeface="SILManuscript IPA93"/>
              </a:rPr>
              <a:t>عايشة</a:t>
            </a:r>
            <a:r>
              <a:rPr lang="fr-FR" sz="2800" dirty="0" smtClean="0">
                <a:latin typeface="Times New Roman" panose="02020603050405020304" pitchFamily="18" charset="0"/>
                <a:cs typeface="Times New Roman" panose="02020603050405020304" pitchFamily="18" charset="0"/>
                <a:sym typeface="SILManuscript IPA93"/>
              </a:rPr>
              <a:t> or </a:t>
            </a:r>
            <a:r>
              <a:rPr lang="ar-DZ" sz="2800" dirty="0" smtClean="0">
                <a:latin typeface="Times New Roman" panose="02020603050405020304" pitchFamily="18" charset="0"/>
                <a:cs typeface="Times New Roman" panose="02020603050405020304" pitchFamily="18" charset="0"/>
                <a:sym typeface="SILManuscript IPA93"/>
              </a:rPr>
              <a:t>عيشة</a:t>
            </a:r>
            <a:endParaRPr lang="fr-FR" sz="2800" dirty="0" smtClean="0">
              <a:latin typeface="Times New Roman" panose="02020603050405020304" pitchFamily="18" charset="0"/>
              <a:cs typeface="Times New Roman" panose="02020603050405020304" pitchFamily="18" charset="0"/>
              <a:sym typeface="SILManuscript IPA93"/>
            </a:endParaRPr>
          </a:p>
          <a:p>
            <a:pPr marL="0" indent="0" algn="just">
              <a:buNone/>
            </a:pPr>
            <a:r>
              <a:rPr lang="ar-DZ" sz="2800" dirty="0" smtClean="0">
                <a:latin typeface="Times New Roman" panose="02020603050405020304" pitchFamily="18" charset="0"/>
                <a:cs typeface="Times New Roman" panose="02020603050405020304" pitchFamily="18" charset="0"/>
                <a:sym typeface="SILManuscript IPA93"/>
              </a:rPr>
              <a:t>كأس</a:t>
            </a:r>
            <a:r>
              <a:rPr lang="fr-FR" sz="2800" dirty="0" smtClean="0">
                <a:latin typeface="Times New Roman" panose="02020603050405020304" pitchFamily="18" charset="0"/>
                <a:cs typeface="Times New Roman" panose="02020603050405020304" pitchFamily="18" charset="0"/>
                <a:sym typeface="SILManuscript IPA93"/>
              </a:rPr>
              <a:t> </a:t>
            </a:r>
            <a:r>
              <a:rPr lang="fr-FR" sz="2800" dirty="0" err="1" smtClean="0">
                <a:latin typeface="Times New Roman" panose="02020603050405020304" pitchFamily="18" charset="0"/>
                <a:cs typeface="Times New Roman" panose="02020603050405020304" pitchFamily="18" charset="0"/>
                <a:sym typeface="SILManuscript IPA93"/>
              </a:rPr>
              <a:t>becomes</a:t>
            </a:r>
            <a:r>
              <a:rPr lang="fr-FR" sz="2800" dirty="0" smtClean="0">
                <a:latin typeface="Times New Roman" panose="02020603050405020304" pitchFamily="18" charset="0"/>
                <a:cs typeface="Times New Roman" panose="02020603050405020304" pitchFamily="18" charset="0"/>
                <a:sym typeface="SILManuscript IPA93"/>
              </a:rPr>
              <a:t> </a:t>
            </a:r>
            <a:r>
              <a:rPr lang="ar-DZ" sz="2800" dirty="0" smtClean="0">
                <a:latin typeface="Times New Roman" panose="02020603050405020304" pitchFamily="18" charset="0"/>
                <a:cs typeface="Times New Roman" panose="02020603050405020304" pitchFamily="18" charset="0"/>
                <a:sym typeface="SILManuscript IPA93"/>
              </a:rPr>
              <a:t>كاس</a:t>
            </a:r>
            <a:r>
              <a:rPr lang="fr-FR" sz="2800" dirty="0" smtClean="0">
                <a:latin typeface="Times New Roman" panose="02020603050405020304" pitchFamily="18" charset="0"/>
                <a:cs typeface="Times New Roman" panose="02020603050405020304" pitchFamily="18" charset="0"/>
                <a:sym typeface="SILManuscript IPA93"/>
              </a:rPr>
              <a:t>  (</a:t>
            </a:r>
            <a:r>
              <a:rPr lang="fr-FR" sz="2800" dirty="0" err="1" smtClean="0">
                <a:latin typeface="Times New Roman" panose="02020603050405020304" pitchFamily="18" charset="0"/>
                <a:cs typeface="Times New Roman" panose="02020603050405020304" pitchFamily="18" charset="0"/>
                <a:sym typeface="SILManuscript IPA93"/>
              </a:rPr>
              <a:t>cup</a:t>
            </a:r>
            <a:r>
              <a:rPr lang="fr-FR" sz="2800" dirty="0" smtClean="0">
                <a:latin typeface="Times New Roman" panose="02020603050405020304" pitchFamily="18" charset="0"/>
                <a:cs typeface="Times New Roman" panose="02020603050405020304" pitchFamily="18" charset="0"/>
                <a:sym typeface="SILManuscript IPA93"/>
              </a:rPr>
              <a:t>)</a:t>
            </a:r>
          </a:p>
          <a:p>
            <a:pPr marL="0" indent="0" algn="just">
              <a:buNone/>
            </a:pPr>
            <a:r>
              <a:rPr lang="fr-FR" sz="2800" b="1" dirty="0" smtClean="0">
                <a:latin typeface="Times New Roman" panose="02020603050405020304" pitchFamily="18" charset="0"/>
                <a:cs typeface="Times New Roman" panose="02020603050405020304" pitchFamily="18" charset="0"/>
                <a:sym typeface="SILManuscript IPA93"/>
              </a:rPr>
              <a:t>Assimilation of  </a:t>
            </a:r>
            <a:r>
              <a:rPr lang="fr-FR" sz="2800" b="1" dirty="0" err="1" smtClean="0">
                <a:latin typeface="Times New Roman" panose="02020603050405020304" pitchFamily="18" charset="0"/>
                <a:cs typeface="Times New Roman" panose="02020603050405020304" pitchFamily="18" charset="0"/>
                <a:sym typeface="SILManuscript IPA93"/>
              </a:rPr>
              <a:t>into</a:t>
            </a:r>
            <a:r>
              <a:rPr lang="fr-FR" sz="2800" b="1" dirty="0" smtClean="0">
                <a:latin typeface="Times New Roman" panose="02020603050405020304" pitchFamily="18" charset="0"/>
                <a:cs typeface="Times New Roman" panose="02020603050405020304" pitchFamily="18" charset="0"/>
                <a:sym typeface="SILManuscript IPA93"/>
              </a:rPr>
              <a:t>  (</a:t>
            </a:r>
            <a:r>
              <a:rPr lang="fr-FR" sz="2800" b="1" dirty="0" err="1" smtClean="0">
                <a:latin typeface="Times New Roman" panose="02020603050405020304" pitchFamily="18" charset="0"/>
                <a:cs typeface="Times New Roman" panose="02020603050405020304" pitchFamily="18" charset="0"/>
                <a:sym typeface="SILManuscript IPA93"/>
              </a:rPr>
              <a:t>there</a:t>
            </a:r>
            <a:r>
              <a:rPr lang="fr-FR" sz="2800" b="1" dirty="0" smtClean="0">
                <a:latin typeface="Times New Roman" panose="02020603050405020304" pitchFamily="18" charset="0"/>
                <a:cs typeface="Times New Roman" panose="02020603050405020304" pitchFamily="18" charset="0"/>
                <a:sym typeface="SILManuscript IPA93"/>
              </a:rPr>
              <a:t> </a:t>
            </a:r>
            <a:r>
              <a:rPr lang="fr-FR" sz="2800" b="1" dirty="0" err="1" smtClean="0">
                <a:latin typeface="Times New Roman" panose="02020603050405020304" pitchFamily="18" charset="0"/>
                <a:cs typeface="Times New Roman" panose="02020603050405020304" pitchFamily="18" charset="0"/>
                <a:sym typeface="SILManuscript IPA93"/>
              </a:rPr>
              <a:t>is</a:t>
            </a:r>
            <a:r>
              <a:rPr lang="fr-FR" sz="2800" b="1" dirty="0" smtClean="0">
                <a:latin typeface="Times New Roman" panose="02020603050405020304" pitchFamily="18" charset="0"/>
                <a:cs typeface="Times New Roman" panose="02020603050405020304" pitchFamily="18" charset="0"/>
                <a:sym typeface="SILManuscript IPA93"/>
              </a:rPr>
              <a:t> </a:t>
            </a:r>
            <a:r>
              <a:rPr lang="fr-FR" sz="2800" b="1" dirty="0" err="1" smtClean="0">
                <a:latin typeface="Times New Roman" panose="02020603050405020304" pitchFamily="18" charset="0"/>
                <a:cs typeface="Times New Roman" panose="02020603050405020304" pitchFamily="18" charset="0"/>
                <a:sym typeface="SILManuscript IPA93"/>
              </a:rPr>
              <a:t>also</a:t>
            </a:r>
            <a:r>
              <a:rPr lang="fr-FR" sz="2800" b="1" dirty="0" smtClean="0">
                <a:latin typeface="Times New Roman" panose="02020603050405020304" pitchFamily="18" charset="0"/>
                <a:cs typeface="Times New Roman" panose="02020603050405020304" pitchFamily="18" charset="0"/>
                <a:sym typeface="SILManuscript IPA93"/>
              </a:rPr>
              <a:t> dissimilation)</a:t>
            </a:r>
          </a:p>
          <a:p>
            <a:pPr marL="0" indent="0" algn="just">
              <a:buNone/>
            </a:pPr>
            <a:r>
              <a:rPr lang="ar-DZ" sz="2800" dirty="0" smtClean="0">
                <a:latin typeface="Times New Roman" panose="02020603050405020304" pitchFamily="18" charset="0"/>
                <a:cs typeface="Times New Roman" panose="02020603050405020304" pitchFamily="18" charset="0"/>
                <a:sym typeface="SILManuscript IPA93"/>
              </a:rPr>
              <a:t>فاطمة</a:t>
            </a:r>
            <a:r>
              <a:rPr lang="fr-FR" sz="2800" dirty="0" smtClean="0">
                <a:latin typeface="Times New Roman" panose="02020603050405020304" pitchFamily="18" charset="0"/>
                <a:cs typeface="Times New Roman" panose="02020603050405020304" pitchFamily="18" charset="0"/>
                <a:sym typeface="SILManuscript IPA93"/>
              </a:rPr>
              <a:t> </a:t>
            </a:r>
            <a:r>
              <a:rPr lang="fr-FR" sz="2800" dirty="0" err="1" smtClean="0">
                <a:latin typeface="Times New Roman" panose="02020603050405020304" pitchFamily="18" charset="0"/>
                <a:cs typeface="Times New Roman" panose="02020603050405020304" pitchFamily="18" charset="0"/>
                <a:sym typeface="SILManuscript IPA93"/>
              </a:rPr>
              <a:t>becomes</a:t>
            </a:r>
            <a:r>
              <a:rPr lang="fr-FR" sz="2800" dirty="0" smtClean="0">
                <a:latin typeface="Times New Roman" panose="02020603050405020304" pitchFamily="18" charset="0"/>
                <a:cs typeface="Times New Roman" panose="02020603050405020304" pitchFamily="18" charset="0"/>
                <a:sym typeface="SILManuscript IPA93"/>
              </a:rPr>
              <a:t> </a:t>
            </a:r>
            <a:r>
              <a:rPr lang="ar-DZ" sz="2800" dirty="0" smtClean="0">
                <a:latin typeface="Times New Roman" panose="02020603050405020304" pitchFamily="18" charset="0"/>
                <a:cs typeface="Times New Roman" panose="02020603050405020304" pitchFamily="18" charset="0"/>
                <a:sym typeface="SILManuscript IPA93"/>
              </a:rPr>
              <a:t>فاطنة </a:t>
            </a:r>
            <a:r>
              <a:rPr lang="fr-FR" sz="2800" dirty="0" smtClean="0">
                <a:latin typeface="Times New Roman" panose="02020603050405020304" pitchFamily="18" charset="0"/>
                <a:cs typeface="Times New Roman" panose="02020603050405020304" pitchFamily="18" charset="0"/>
                <a:sym typeface="SILManuscript IPA93"/>
              </a:rPr>
              <a:t>, </a:t>
            </a:r>
            <a:r>
              <a:rPr lang="ar-DZ" sz="2800" dirty="0" smtClean="0">
                <a:latin typeface="Times New Roman" panose="02020603050405020304" pitchFamily="18" charset="0"/>
                <a:cs typeface="Times New Roman" panose="02020603050405020304" pitchFamily="18" charset="0"/>
                <a:sym typeface="SILManuscript IPA93"/>
              </a:rPr>
              <a:t>متاع</a:t>
            </a:r>
            <a:r>
              <a:rPr lang="fr-FR" sz="2800" dirty="0" smtClean="0">
                <a:latin typeface="Times New Roman" panose="02020603050405020304" pitchFamily="18" charset="0"/>
                <a:cs typeface="Times New Roman" panose="02020603050405020304" pitchFamily="18" charset="0"/>
                <a:sym typeface="SILManuscript IPA93"/>
              </a:rPr>
              <a:t> (</a:t>
            </a:r>
            <a:r>
              <a:rPr lang="fr-FR" sz="2800" dirty="0" err="1" smtClean="0">
                <a:latin typeface="Times New Roman" panose="02020603050405020304" pitchFamily="18" charset="0"/>
                <a:cs typeface="Times New Roman" panose="02020603050405020304" pitchFamily="18" charset="0"/>
                <a:sym typeface="SILManuscript IPA93"/>
              </a:rPr>
              <a:t>luggage</a:t>
            </a:r>
            <a:r>
              <a:rPr lang="fr-FR" sz="2800" dirty="0" smtClean="0">
                <a:latin typeface="Times New Roman" panose="02020603050405020304" pitchFamily="18" charset="0"/>
                <a:cs typeface="Times New Roman" panose="02020603050405020304" pitchFamily="18" charset="0"/>
                <a:sym typeface="SILManuscript IPA93"/>
              </a:rPr>
              <a:t>)  </a:t>
            </a:r>
            <a:r>
              <a:rPr lang="fr-FR" sz="2800" dirty="0" err="1" smtClean="0">
                <a:latin typeface="Times New Roman" panose="02020603050405020304" pitchFamily="18" charset="0"/>
                <a:cs typeface="Times New Roman" panose="02020603050405020304" pitchFamily="18" charset="0"/>
                <a:sym typeface="SILManuscript IPA93"/>
              </a:rPr>
              <a:t>becomes</a:t>
            </a:r>
            <a:r>
              <a:rPr lang="fr-FR" sz="2800" dirty="0" smtClean="0">
                <a:latin typeface="Times New Roman" panose="02020603050405020304" pitchFamily="18" charset="0"/>
                <a:cs typeface="Times New Roman" panose="02020603050405020304" pitchFamily="18" charset="0"/>
                <a:sym typeface="SILManuscript IPA93"/>
              </a:rPr>
              <a:t> </a:t>
            </a:r>
            <a:r>
              <a:rPr lang="ar-DZ" sz="2800" dirty="0" smtClean="0">
                <a:latin typeface="Times New Roman" panose="02020603050405020304" pitchFamily="18" charset="0"/>
                <a:cs typeface="Times New Roman" panose="02020603050405020304" pitchFamily="18" charset="0"/>
                <a:sym typeface="SILManuscript IPA93"/>
              </a:rPr>
              <a:t>نتاع</a:t>
            </a:r>
            <a:r>
              <a:rPr lang="fr-FR" sz="2800" dirty="0" smtClean="0">
                <a:latin typeface="Times New Roman" panose="02020603050405020304" pitchFamily="18" charset="0"/>
                <a:cs typeface="Times New Roman" panose="02020603050405020304" pitchFamily="18" charset="0"/>
                <a:sym typeface="SILManuscript IPA93"/>
              </a:rPr>
              <a:t> , </a:t>
            </a:r>
            <a:r>
              <a:rPr lang="ar-DZ" sz="2800" dirty="0" smtClean="0">
                <a:latin typeface="Times New Roman" panose="02020603050405020304" pitchFamily="18" charset="0"/>
                <a:cs typeface="Times New Roman" panose="02020603050405020304" pitchFamily="18" charset="0"/>
                <a:sym typeface="SILManuscript IPA93"/>
              </a:rPr>
              <a:t>خمن</a:t>
            </a:r>
            <a:r>
              <a:rPr lang="fr-FR" sz="2800" dirty="0" smtClean="0">
                <a:latin typeface="Times New Roman" panose="02020603050405020304" pitchFamily="18" charset="0"/>
                <a:cs typeface="Times New Roman" panose="02020603050405020304" pitchFamily="18" charset="0"/>
                <a:sym typeface="SILManuscript IPA93"/>
              </a:rPr>
              <a:t> (</a:t>
            </a:r>
            <a:r>
              <a:rPr lang="fr-FR" sz="2800" dirty="0" err="1" smtClean="0">
                <a:latin typeface="Times New Roman" panose="02020603050405020304" pitchFamily="18" charset="0"/>
                <a:cs typeface="Times New Roman" panose="02020603050405020304" pitchFamily="18" charset="0"/>
                <a:sym typeface="SILManuscript IPA93"/>
              </a:rPr>
              <a:t>think</a:t>
            </a:r>
            <a:r>
              <a:rPr lang="fr-FR" sz="2800" dirty="0" smtClean="0">
                <a:latin typeface="Times New Roman" panose="02020603050405020304" pitchFamily="18" charset="0"/>
                <a:cs typeface="Times New Roman" panose="02020603050405020304" pitchFamily="18" charset="0"/>
                <a:sym typeface="SILManuscript IPA93"/>
              </a:rPr>
              <a:t>) </a:t>
            </a:r>
            <a:r>
              <a:rPr lang="fr-FR" sz="2800" dirty="0" err="1" smtClean="0">
                <a:latin typeface="Times New Roman" panose="02020603050405020304" pitchFamily="18" charset="0"/>
                <a:cs typeface="Times New Roman" panose="02020603050405020304" pitchFamily="18" charset="0"/>
                <a:sym typeface="SILManuscript IPA93"/>
              </a:rPr>
              <a:t>becomes</a:t>
            </a:r>
            <a:r>
              <a:rPr lang="fr-FR" sz="2800" dirty="0" smtClean="0">
                <a:latin typeface="Times New Roman" panose="02020603050405020304" pitchFamily="18" charset="0"/>
                <a:cs typeface="Times New Roman" panose="02020603050405020304" pitchFamily="18" charset="0"/>
                <a:sym typeface="SILManuscript IPA93"/>
              </a:rPr>
              <a:t> </a:t>
            </a:r>
            <a:r>
              <a:rPr lang="ar-DZ" sz="2800" dirty="0" smtClean="0">
                <a:latin typeface="Times New Roman" panose="02020603050405020304" pitchFamily="18" charset="0"/>
                <a:cs typeface="Times New Roman" panose="02020603050405020304" pitchFamily="18" charset="0"/>
                <a:sym typeface="SILManuscript IPA93"/>
              </a:rPr>
              <a:t>خمم </a:t>
            </a:r>
            <a:r>
              <a:rPr lang="fr-FR" sz="2800" dirty="0" smtClean="0">
                <a:latin typeface="Times New Roman" panose="02020603050405020304" pitchFamily="18" charset="0"/>
                <a:cs typeface="Times New Roman" panose="02020603050405020304" pitchFamily="18" charset="0"/>
                <a:sym typeface="SILManuscript IPA93"/>
              </a:rPr>
              <a:t> </a:t>
            </a:r>
            <a:endParaRPr lang="en-US" sz="2800" dirty="0" smtClean="0">
              <a:latin typeface="Times New Roman" panose="02020603050405020304" pitchFamily="18" charset="0"/>
              <a:cs typeface="Times New Roman" panose="02020603050405020304" pitchFamily="18" charset="0"/>
              <a:sym typeface="SILManuscript IPA93"/>
            </a:endParaRPr>
          </a:p>
          <a:p>
            <a:pPr>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At the segmental level:</a:t>
            </a:r>
          </a:p>
          <a:p>
            <a:pPr marL="0" indent="0" algn="just">
              <a:buNone/>
            </a:pPr>
            <a:r>
              <a:rPr lang="ar-DZ" sz="2800" dirty="0" smtClean="0">
                <a:latin typeface="Times New Roman" panose="02020603050405020304" pitchFamily="18" charset="0"/>
                <a:cs typeface="Times New Roman" panose="02020603050405020304" pitchFamily="18" charset="0"/>
              </a:rPr>
              <a:t>الموج</a:t>
            </a:r>
            <a:r>
              <a:rPr lang="fr-FR" sz="2800" dirty="0" smtClean="0">
                <a:latin typeface="Times New Roman" panose="02020603050405020304" pitchFamily="18" charset="0"/>
                <a:cs typeface="Times New Roman" panose="02020603050405020304" pitchFamily="18" charset="0"/>
              </a:rPr>
              <a:t>  </a:t>
            </a:r>
            <a:r>
              <a:rPr lang="fr-FR" sz="2800" dirty="0" smtClean="0">
                <a:latin typeface="Times New Roman" panose="02020603050405020304" pitchFamily="18" charset="0"/>
                <a:cs typeface="Times New Roman" panose="02020603050405020304" pitchFamily="18" charset="0"/>
                <a:sym typeface="SILManuscript IPA93"/>
              </a:rPr>
              <a:t> (</a:t>
            </a:r>
            <a:r>
              <a:rPr lang="fr-FR" sz="2800" dirty="0" err="1" smtClean="0">
                <a:latin typeface="Times New Roman" panose="02020603050405020304" pitchFamily="18" charset="0"/>
                <a:cs typeface="Times New Roman" panose="02020603050405020304" pitchFamily="18" charset="0"/>
                <a:sym typeface="SILManuscript IPA93"/>
              </a:rPr>
              <a:t>wave</a:t>
            </a:r>
            <a:r>
              <a:rPr lang="fr-FR" sz="2800" dirty="0" smtClean="0">
                <a:latin typeface="Times New Roman" panose="02020603050405020304" pitchFamily="18" charset="0"/>
                <a:cs typeface="Times New Roman" panose="02020603050405020304" pitchFamily="18" charset="0"/>
                <a:sym typeface="SILManuscript IPA93"/>
              </a:rPr>
              <a:t>) </a:t>
            </a:r>
            <a:r>
              <a:rPr lang="fr-FR" sz="2800" dirty="0" err="1" smtClean="0">
                <a:latin typeface="Times New Roman" panose="02020603050405020304" pitchFamily="18" charset="0"/>
                <a:cs typeface="Times New Roman" panose="02020603050405020304" pitchFamily="18" charset="0"/>
                <a:sym typeface="SILManuscript IPA93"/>
              </a:rPr>
              <a:t>becomes</a:t>
            </a:r>
            <a:r>
              <a:rPr lang="fr-FR" sz="2800" dirty="0" smtClean="0">
                <a:latin typeface="Times New Roman" panose="02020603050405020304" pitchFamily="18" charset="0"/>
                <a:cs typeface="Times New Roman" panose="02020603050405020304" pitchFamily="18" charset="0"/>
                <a:sym typeface="SILManuscript IPA93"/>
              </a:rPr>
              <a:t>  (</a:t>
            </a:r>
            <a:r>
              <a:rPr lang="fr-FR" sz="2800" dirty="0" err="1" smtClean="0">
                <a:latin typeface="Times New Roman" panose="02020603050405020304" pitchFamily="18" charset="0"/>
                <a:cs typeface="Times New Roman" panose="02020603050405020304" pitchFamily="18" charset="0"/>
                <a:sym typeface="SILManuscript IPA93"/>
              </a:rPr>
              <a:t>waves</a:t>
            </a:r>
            <a:r>
              <a:rPr lang="fr-FR" sz="2800" dirty="0" smtClean="0">
                <a:latin typeface="Times New Roman" panose="02020603050405020304" pitchFamily="18" charset="0"/>
                <a:cs typeface="Times New Roman" panose="02020603050405020304" pitchFamily="18" charset="0"/>
                <a:sym typeface="SILManuscript IPA93"/>
              </a:rPr>
              <a:t>)</a:t>
            </a:r>
          </a:p>
          <a:p>
            <a:pPr marL="0" indent="0" algn="just">
              <a:buNone/>
            </a:pPr>
            <a:r>
              <a:rPr lang="fr-FR" sz="2800" dirty="0" err="1" smtClean="0">
                <a:latin typeface="Times New Roman" panose="02020603050405020304" pitchFamily="18" charset="0"/>
                <a:cs typeface="Times New Roman" panose="02020603050405020304" pitchFamily="18" charset="0"/>
                <a:sym typeface="SILManuscript IPA93"/>
              </a:rPr>
              <a:t>Agru</a:t>
            </a:r>
            <a:r>
              <a:rPr lang="fr-FR" sz="2800" dirty="0" smtClean="0">
                <a:latin typeface="Times New Roman" panose="02020603050405020304" pitchFamily="18" charset="0"/>
                <a:cs typeface="Times New Roman" panose="02020603050405020304" pitchFamily="18" charset="0"/>
                <a:sym typeface="SILManuscript IPA93"/>
              </a:rPr>
              <a:t> </a:t>
            </a:r>
            <a:r>
              <a:rPr lang="fr-FR" sz="2800" dirty="0" err="1" smtClean="0">
                <a:latin typeface="Times New Roman" panose="02020603050405020304" pitchFamily="18" charset="0"/>
                <a:cs typeface="Times New Roman" panose="02020603050405020304" pitchFamily="18" charset="0"/>
                <a:sym typeface="SILManuscript IPA93"/>
              </a:rPr>
              <a:t>becomes</a:t>
            </a:r>
            <a:r>
              <a:rPr lang="fr-FR" sz="2800" dirty="0" smtClean="0">
                <a:latin typeface="Times New Roman" panose="02020603050405020304" pitchFamily="18" charset="0"/>
                <a:cs typeface="Times New Roman" panose="02020603050405020304" pitchFamily="18" charset="0"/>
                <a:sym typeface="SILManuscript IPA93"/>
              </a:rPr>
              <a:t>   (</a:t>
            </a:r>
            <a:r>
              <a:rPr lang="fr-FR" sz="2800" dirty="0" err="1" smtClean="0">
                <a:latin typeface="Times New Roman" panose="02020603050405020304" pitchFamily="18" charset="0"/>
                <a:cs typeface="Times New Roman" panose="02020603050405020304" pitchFamily="18" charset="0"/>
                <a:sym typeface="SILManuscript IPA93"/>
              </a:rPr>
              <a:t>frog</a:t>
            </a:r>
            <a:r>
              <a:rPr lang="fr-FR" sz="2800" dirty="0" smtClean="0">
                <a:latin typeface="Times New Roman" panose="02020603050405020304" pitchFamily="18" charset="0"/>
                <a:cs typeface="Times New Roman" panose="02020603050405020304" pitchFamily="18" charset="0"/>
                <a:sym typeface="SILManuscript IPA93"/>
              </a:rPr>
              <a:t>)</a:t>
            </a:r>
            <a:endParaRPr lang="en-US" sz="2800" dirty="0" smtClean="0">
              <a:latin typeface="Times New Roman" panose="02020603050405020304" pitchFamily="18" charset="0"/>
              <a:cs typeface="Times New Roman" panose="02020603050405020304" pitchFamily="18" charset="0"/>
            </a:endParaRPr>
          </a:p>
          <a:p>
            <a:endParaRPr lang="en-US" b="1" dirty="0" smtClean="0">
              <a:latin typeface="Times New Roman" panose="02020603050405020304" pitchFamily="18" charset="0"/>
              <a:cs typeface="Times New Roman" panose="02020603050405020304" pitchFamily="18" charset="0"/>
            </a:endParaRPr>
          </a:p>
          <a:p>
            <a:pPr marL="0" indent="0">
              <a:buNone/>
            </a:pPr>
            <a:endParaRPr lang="fr-FR" b="1" dirty="0" smtClean="0">
              <a:latin typeface="Times New Roman" panose="02020603050405020304" pitchFamily="18" charset="0"/>
              <a:cs typeface="Times New Roman" panose="02020603050405020304" pitchFamily="18" charset="0"/>
            </a:endParaRPr>
          </a:p>
          <a:p>
            <a:endParaRPr lang="fr-FR" b="1" dirty="0">
              <a:latin typeface="Times New Roman" panose="02020603050405020304" pitchFamily="18" charset="0"/>
              <a:cs typeface="Times New Roman" panose="02020603050405020304" pitchFamily="18" charset="0"/>
            </a:endParaRPr>
          </a:p>
          <a:p>
            <a:pPr marL="0" indent="0">
              <a:buNone/>
            </a:pPr>
            <a:endParaRPr lang="fr-FR"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4890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1066800" y="685800"/>
            <a:ext cx="4400564"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fr-FR" sz="2800" b="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the Morphological Level</a:t>
            </a:r>
            <a:endParaRPr kumimoji="0" lang="en-US" altLang="fr-FR" sz="2000" b="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Espace réservé du contenu 2"/>
          <p:cNvSpPr>
            <a:spLocks noGrp="1"/>
          </p:cNvSpPr>
          <p:nvPr>
            <p:ph idx="1"/>
          </p:nvPr>
        </p:nvSpPr>
        <p:spPr>
          <a:xfrm>
            <a:off x="457200" y="1600200"/>
            <a:ext cx="8229600" cy="4525963"/>
          </a:xfrm>
        </p:spPr>
        <p:txBody>
          <a:bodyPr/>
          <a:lstStyle/>
          <a:p>
            <a:pPr algn="just">
              <a:buFontTx/>
              <a:buChar char="-"/>
            </a:pPr>
            <a:r>
              <a:rPr lang="ar-DZ" sz="2800" dirty="0" smtClean="0">
                <a:latin typeface="Times New Roman" panose="02020603050405020304" pitchFamily="18" charset="0"/>
                <a:cs typeface="Times New Roman" panose="02020603050405020304" pitchFamily="18" charset="0"/>
              </a:rPr>
              <a:t>الرجل</a:t>
            </a:r>
            <a:r>
              <a:rPr lang="fr-FR" sz="2800" dirty="0" smtClean="0">
                <a:latin typeface="Times New Roman" panose="02020603050405020304" pitchFamily="18" charset="0"/>
                <a:cs typeface="Times New Roman" panose="02020603050405020304" pitchFamily="18" charset="0"/>
              </a:rPr>
              <a:t> (man) </a:t>
            </a:r>
            <a:r>
              <a:rPr lang="fr-FR" sz="2800" dirty="0" err="1" smtClean="0">
                <a:latin typeface="Times New Roman" panose="02020603050405020304" pitchFamily="18" charset="0"/>
                <a:cs typeface="Times New Roman" panose="02020603050405020304" pitchFamily="18" charset="0"/>
              </a:rPr>
              <a:t>is</a:t>
            </a:r>
            <a:r>
              <a:rPr lang="fr-FR" sz="2800" dirty="0" smtClean="0">
                <a:latin typeface="Times New Roman" panose="02020603050405020304" pitchFamily="18" charset="0"/>
                <a:cs typeface="Times New Roman" panose="02020603050405020304" pitchFamily="18" charset="0"/>
                <a:sym typeface="SILManuscript IPA93"/>
              </a:rPr>
              <a:t> (nominative) or  (accusative) or  (</a:t>
            </a:r>
            <a:r>
              <a:rPr lang="en-US" sz="2800" dirty="0" smtClean="0">
                <a:latin typeface="Times New Roman" panose="02020603050405020304" pitchFamily="18" charset="0"/>
                <a:cs typeface="Times New Roman" panose="02020603050405020304" pitchFamily="18" charset="0"/>
                <a:sym typeface="SILManuscript IPA93"/>
              </a:rPr>
              <a:t>genitive</a:t>
            </a:r>
            <a:r>
              <a:rPr lang="fr-FR" sz="2800" dirty="0" smtClean="0">
                <a:latin typeface="Times New Roman" panose="02020603050405020304" pitchFamily="18" charset="0"/>
                <a:cs typeface="Times New Roman" panose="02020603050405020304" pitchFamily="18" charset="0"/>
                <a:sym typeface="SILManuscript IPA93"/>
              </a:rPr>
              <a:t> case) and </a:t>
            </a:r>
            <a:r>
              <a:rPr lang="fr-FR" sz="2800" dirty="0" err="1" smtClean="0">
                <a:latin typeface="Times New Roman" panose="02020603050405020304" pitchFamily="18" charset="0"/>
                <a:cs typeface="Times New Roman" panose="02020603050405020304" pitchFamily="18" charset="0"/>
                <a:sym typeface="SILManuscript IPA93"/>
              </a:rPr>
              <a:t>becomes</a:t>
            </a:r>
            <a:r>
              <a:rPr lang="fr-FR" sz="2800" dirty="0" smtClean="0">
                <a:latin typeface="Times New Roman" panose="02020603050405020304" pitchFamily="18" charset="0"/>
                <a:cs typeface="Times New Roman" panose="02020603050405020304" pitchFamily="18" charset="0"/>
                <a:sym typeface="SILManuscript IPA93"/>
              </a:rPr>
              <a:t>  in Algerian </a:t>
            </a:r>
            <a:r>
              <a:rPr lang="fr-FR" sz="2800" dirty="0" err="1" smtClean="0">
                <a:latin typeface="Times New Roman" panose="02020603050405020304" pitchFamily="18" charset="0"/>
                <a:cs typeface="Times New Roman" panose="02020603050405020304" pitchFamily="18" charset="0"/>
                <a:sym typeface="SILManuscript IPA93"/>
              </a:rPr>
              <a:t>Arabic</a:t>
            </a:r>
            <a:r>
              <a:rPr lang="fr-FR" sz="2800" dirty="0" smtClean="0">
                <a:latin typeface="Times New Roman" panose="02020603050405020304" pitchFamily="18" charset="0"/>
                <a:cs typeface="Times New Roman" panose="02020603050405020304" pitchFamily="18" charset="0"/>
                <a:sym typeface="SILManuscript IPA93"/>
              </a:rPr>
              <a:t> (AA)</a:t>
            </a:r>
          </a:p>
          <a:p>
            <a:pPr algn="just">
              <a:buFontTx/>
              <a:buChar char="-"/>
            </a:pPr>
            <a:r>
              <a:rPr lang="en-US" sz="2800" dirty="0" smtClean="0">
                <a:latin typeface="Times New Roman" panose="02020603050405020304" pitchFamily="18" charset="0"/>
                <a:cs typeface="Times New Roman" panose="02020603050405020304" pitchFamily="18" charset="0"/>
                <a:sym typeface="SILManuscript IPA93"/>
              </a:rPr>
              <a:t>Tamazight feminine marker </a:t>
            </a:r>
            <a:r>
              <a:rPr lang="fr-FR" sz="2800" dirty="0" smtClean="0">
                <a:latin typeface="Times New Roman" panose="02020603050405020304" pitchFamily="18" charset="0"/>
                <a:cs typeface="Times New Roman" panose="02020603050405020304" pitchFamily="18" charset="0"/>
                <a:sym typeface="SILManuscript IPA93"/>
              </a:rPr>
              <a:t> or  </a:t>
            </a:r>
            <a:r>
              <a:rPr lang="fr-FR" sz="2800" dirty="0" err="1" smtClean="0">
                <a:latin typeface="Times New Roman" panose="02020603050405020304" pitchFamily="18" charset="0"/>
                <a:cs typeface="Times New Roman" panose="02020603050405020304" pitchFamily="18" charset="0"/>
                <a:sym typeface="SILManuscript IPA93"/>
              </a:rPr>
              <a:t>like</a:t>
            </a:r>
            <a:r>
              <a:rPr lang="fr-FR" sz="2800" dirty="0" smtClean="0">
                <a:latin typeface="Times New Roman" panose="02020603050405020304" pitchFamily="18" charset="0"/>
                <a:cs typeface="Times New Roman" panose="02020603050405020304" pitchFamily="18" charset="0"/>
                <a:sym typeface="SILManuscript IPA93"/>
              </a:rPr>
              <a:t> in:</a:t>
            </a:r>
          </a:p>
          <a:p>
            <a:pPr algn="just">
              <a:buFontTx/>
              <a:buChar char="-"/>
            </a:pPr>
            <a:r>
              <a:rPr lang="ar-DZ" sz="2800" dirty="0" smtClean="0">
                <a:latin typeface="Times New Roman" panose="02020603050405020304" pitchFamily="18" charset="0"/>
                <a:cs typeface="Times New Roman" panose="02020603050405020304" pitchFamily="18" charset="0"/>
                <a:sym typeface="SILManuscript IPA93"/>
              </a:rPr>
              <a:t></a:t>
            </a:r>
            <a:r>
              <a:rPr lang="fr-FR" sz="2800" dirty="0" smtClean="0">
                <a:latin typeface="Times New Roman" panose="02020603050405020304" pitchFamily="18" charset="0"/>
                <a:cs typeface="Times New Roman" panose="02020603050405020304" pitchFamily="18" charset="0"/>
                <a:sym typeface="SILManuscript IPA93"/>
              </a:rPr>
              <a:t> </a:t>
            </a:r>
            <a:r>
              <a:rPr lang="fr-FR" sz="2800" dirty="0" err="1" smtClean="0">
                <a:latin typeface="Times New Roman" panose="02020603050405020304" pitchFamily="18" charset="0"/>
                <a:cs typeface="Times New Roman" panose="02020603050405020304" pitchFamily="18" charset="0"/>
                <a:sym typeface="SILManuscript IPA93"/>
              </a:rPr>
              <a:t>like</a:t>
            </a:r>
            <a:r>
              <a:rPr lang="fr-FR" sz="2800" dirty="0" smtClean="0">
                <a:latin typeface="Times New Roman" panose="02020603050405020304" pitchFamily="18" charset="0"/>
                <a:cs typeface="Times New Roman" panose="02020603050405020304" pitchFamily="18" charset="0"/>
                <a:sym typeface="SILManuscript IPA93"/>
              </a:rPr>
              <a:t> in </a:t>
            </a:r>
            <a:r>
              <a:rPr lang="ar-DZ" sz="2800" dirty="0" smtClean="0">
                <a:latin typeface="Times New Roman" panose="02020603050405020304" pitchFamily="18" charset="0"/>
                <a:cs typeface="Times New Roman" panose="02020603050405020304" pitchFamily="18" charset="0"/>
                <a:sym typeface="SILManuscript IPA93"/>
              </a:rPr>
              <a:t>تمسكين</a:t>
            </a:r>
            <a:r>
              <a:rPr lang="fr-FR" sz="2800" dirty="0" smtClean="0">
                <a:latin typeface="Times New Roman" panose="02020603050405020304" pitchFamily="18" charset="0"/>
                <a:cs typeface="Times New Roman" panose="02020603050405020304" pitchFamily="18" charset="0"/>
                <a:sym typeface="SILManuscript IPA93"/>
              </a:rPr>
              <a:t> ,  </a:t>
            </a:r>
            <a:r>
              <a:rPr lang="ar-DZ" sz="2800" dirty="0" smtClean="0">
                <a:latin typeface="Times New Roman" panose="02020603050405020304" pitchFamily="18" charset="0"/>
                <a:cs typeface="Times New Roman" panose="02020603050405020304" pitchFamily="18" charset="0"/>
                <a:sym typeface="SILManuscript IPA93"/>
              </a:rPr>
              <a:t>تلعبين</a:t>
            </a:r>
            <a:r>
              <a:rPr lang="fr-FR" sz="2800" dirty="0" smtClean="0">
                <a:latin typeface="Times New Roman" panose="02020603050405020304" pitchFamily="18" charset="0"/>
                <a:cs typeface="Times New Roman" panose="02020603050405020304" pitchFamily="18" charset="0"/>
                <a:sym typeface="SILManuscript IPA93"/>
              </a:rPr>
              <a:t> </a:t>
            </a:r>
          </a:p>
          <a:p>
            <a:pPr algn="just">
              <a:buFontTx/>
              <a:buChar char="-"/>
            </a:pPr>
            <a:r>
              <a:rPr lang="fr-FR" sz="2800" dirty="0" smtClean="0">
                <a:latin typeface="Times New Roman" panose="02020603050405020304" pitchFamily="18" charset="0"/>
                <a:cs typeface="Times New Roman" panose="02020603050405020304" pitchFamily="18" charset="0"/>
                <a:sym typeface="SILManuscript IPA93"/>
              </a:rPr>
              <a:t> </a:t>
            </a:r>
            <a:r>
              <a:rPr lang="fr-FR" sz="2800" dirty="0" err="1" smtClean="0">
                <a:latin typeface="Times New Roman" panose="02020603050405020304" pitchFamily="18" charset="0"/>
                <a:cs typeface="Times New Roman" panose="02020603050405020304" pitchFamily="18" charset="0"/>
                <a:sym typeface="SILManuscript IPA93"/>
              </a:rPr>
              <a:t>like</a:t>
            </a:r>
            <a:r>
              <a:rPr lang="fr-FR" sz="2800" dirty="0" smtClean="0">
                <a:latin typeface="Times New Roman" panose="02020603050405020304" pitchFamily="18" charset="0"/>
                <a:cs typeface="Times New Roman" panose="02020603050405020304" pitchFamily="18" charset="0"/>
                <a:sym typeface="SILManuscript IPA93"/>
              </a:rPr>
              <a:t> in </a:t>
            </a:r>
            <a:r>
              <a:rPr lang="ar-DZ" sz="2800" dirty="0" err="1" smtClean="0">
                <a:latin typeface="Times New Roman" panose="02020603050405020304" pitchFamily="18" charset="0"/>
                <a:cs typeface="Times New Roman" panose="02020603050405020304" pitchFamily="18" charset="0"/>
                <a:sym typeface="SILManuscript IPA93"/>
              </a:rPr>
              <a:t>تيهديت</a:t>
            </a:r>
            <a:r>
              <a:rPr lang="fr-FR" sz="2800" dirty="0" smtClean="0">
                <a:latin typeface="Times New Roman" panose="02020603050405020304" pitchFamily="18" charset="0"/>
                <a:cs typeface="Times New Roman" panose="02020603050405020304" pitchFamily="18" charset="0"/>
                <a:sym typeface="SILManuscript IPA93"/>
              </a:rPr>
              <a:t> </a:t>
            </a:r>
            <a:endParaRPr lang="en-US" sz="2800" dirty="0" smtClean="0">
              <a:latin typeface="Times New Roman" panose="02020603050405020304" pitchFamily="18" charset="0"/>
              <a:cs typeface="Times New Roman" panose="02020603050405020304" pitchFamily="18" charset="0"/>
            </a:endParaRPr>
          </a:p>
          <a:p>
            <a:endParaRPr lang="en-US" b="1" dirty="0" smtClean="0">
              <a:latin typeface="Times New Roman" panose="02020603050405020304" pitchFamily="18" charset="0"/>
              <a:cs typeface="Times New Roman" panose="02020603050405020304" pitchFamily="18" charset="0"/>
            </a:endParaRPr>
          </a:p>
          <a:p>
            <a:pPr marL="0" indent="0">
              <a:buNone/>
            </a:pPr>
            <a:endParaRPr lang="fr-FR" b="1" dirty="0" smtClean="0">
              <a:latin typeface="Times New Roman" panose="02020603050405020304" pitchFamily="18" charset="0"/>
              <a:cs typeface="Times New Roman" panose="02020603050405020304" pitchFamily="18" charset="0"/>
            </a:endParaRPr>
          </a:p>
          <a:p>
            <a:endParaRPr lang="fr-FR" b="1" dirty="0">
              <a:latin typeface="Times New Roman" panose="02020603050405020304" pitchFamily="18" charset="0"/>
              <a:cs typeface="Times New Roman" panose="02020603050405020304" pitchFamily="18" charset="0"/>
            </a:endParaRPr>
          </a:p>
          <a:p>
            <a:pPr marL="0" indent="0">
              <a:buNone/>
            </a:pPr>
            <a:endParaRPr lang="fr-FR"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708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LAU-ppt template-2 students lifeli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LAU-ppt template-2 students lifelime</Template>
  <TotalTime>3189</TotalTime>
  <Words>1371</Words>
  <Application>Microsoft Office PowerPoint</Application>
  <PresentationFormat>Affichage à l'écran (4:3)</PresentationFormat>
  <Paragraphs>173</Paragraphs>
  <Slides>22</Slides>
  <Notes>2</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LAU-ppt template-2 students lifelime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Some Loanwords in Beni Bousaid Arabic Variety from Shelha</vt:lpstr>
      <vt:lpstr>Présentation PowerPoint</vt:lpstr>
      <vt:lpstr> Words that Lost their Meanings </vt:lpstr>
      <vt:lpstr>Présentation PowerPoint</vt:lpstr>
      <vt:lpstr>Présentation PowerPoint</vt:lpstr>
      <vt:lpstr>Présentation PowerPoint</vt:lpstr>
      <vt:lpstr>Présentation PowerPoint</vt:lpstr>
      <vt:lpstr>Standard Arabic Terms Used in Tamazight</vt:lpstr>
      <vt:lpstr>Conclusion </vt:lpstr>
      <vt:lpstr>Présentation PowerPoint</vt:lpstr>
      <vt:lpstr>Présentation PowerPoint</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fethi</cp:lastModifiedBy>
  <cp:revision>107</cp:revision>
  <dcterms:created xsi:type="dcterms:W3CDTF">2012-08-24T08:53:55Z</dcterms:created>
  <dcterms:modified xsi:type="dcterms:W3CDTF">2019-12-02T06:57:43Z</dcterms:modified>
</cp:coreProperties>
</file>