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259" r:id="rId3"/>
    <p:sldId id="260" r:id="rId4"/>
    <p:sldId id="261" r:id="rId5"/>
    <p:sldId id="262" r:id="rId6"/>
    <p:sldId id="256" r:id="rId7"/>
    <p:sldId id="263" r:id="rId8"/>
    <p:sldId id="25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7" r:id="rId17"/>
    <p:sldId id="271" r:id="rId18"/>
    <p:sldId id="292" r:id="rId19"/>
    <p:sldId id="288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9" r:id="rId28"/>
    <p:sldId id="280" r:id="rId29"/>
    <p:sldId id="281" r:id="rId30"/>
    <p:sldId id="282" r:id="rId31"/>
    <p:sldId id="290" r:id="rId32"/>
    <p:sldId id="283" r:id="rId33"/>
    <p:sldId id="284" r:id="rId34"/>
    <p:sldId id="285" r:id="rId35"/>
    <p:sldId id="286" r:id="rId36"/>
    <p:sldId id="291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E4499-D159-4443-AEA5-B9E902398A7B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0A123-22C0-4AD7-A08D-4B10E3EF83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265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A123-22C0-4AD7-A08D-4B10E3EF839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9003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29/11/2019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Thème</a:t>
            </a:r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b="1" dirty="0">
                <a:latin typeface="Times New Roman"/>
                <a:ea typeface="Calibri"/>
                <a:cs typeface="Arial"/>
              </a:rPr>
              <a:t>L’impact de la néologie sur la structure syntaxique et l’organisation textuelle des textes traduits dans le discours romanesque kabyle. </a:t>
            </a:r>
            <a:r>
              <a:rPr lang="fr-FR" b="1" dirty="0" smtClean="0">
                <a:latin typeface="Times New Roman"/>
                <a:ea typeface="Calibri"/>
                <a:cs typeface="Arial"/>
              </a:rPr>
              <a:t>Cas </a:t>
            </a:r>
            <a:r>
              <a:rPr lang="fr-FR" b="1" dirty="0">
                <a:latin typeface="Times New Roman"/>
                <a:ea typeface="Calibri"/>
                <a:cs typeface="Arial"/>
              </a:rPr>
              <a:t>du roman </a:t>
            </a:r>
            <a:r>
              <a:rPr lang="fr-FR" b="1" i="1" dirty="0" err="1">
                <a:latin typeface="Times New Roman"/>
                <a:ea typeface="Calibri"/>
                <a:cs typeface="Arial"/>
              </a:rPr>
              <a:t>Tazegrawt</a:t>
            </a:r>
            <a:r>
              <a:rPr lang="fr-FR" b="1" dirty="0">
                <a:latin typeface="Times New Roman"/>
                <a:ea typeface="Calibri"/>
                <a:cs typeface="Arial"/>
              </a:rPr>
              <a:t> (traduction de </a:t>
            </a:r>
            <a:r>
              <a:rPr lang="fr-FR" b="1" i="1" dirty="0">
                <a:latin typeface="Times New Roman"/>
                <a:ea typeface="Calibri"/>
                <a:cs typeface="Arial"/>
              </a:rPr>
              <a:t>la traversée</a:t>
            </a:r>
            <a:r>
              <a:rPr lang="fr-FR" b="1" dirty="0">
                <a:latin typeface="Times New Roman"/>
                <a:ea typeface="Calibri"/>
                <a:cs typeface="Arial"/>
              </a:rPr>
              <a:t> de M. Mammeri)</a:t>
            </a:r>
            <a:endParaRPr lang="fr-FR" sz="2400" dirty="0">
              <a:ea typeface="Calibri"/>
              <a:cs typeface="Arial"/>
            </a:endParaRPr>
          </a:p>
          <a:p>
            <a:endParaRPr lang="fr-FR" dirty="0" smtClean="0"/>
          </a:p>
          <a:p>
            <a:r>
              <a:rPr lang="fr-FR" dirty="0" smtClean="0"/>
              <a:t>Kahina Hirèche DLCA/ UMMTO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868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Organisation du travail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Notre travail est organisé en trois points ; dans le premier, nous allons aborder </a:t>
            </a:r>
            <a:r>
              <a:rPr lang="fr-FR" dirty="0" smtClean="0"/>
              <a:t>l’intégration </a:t>
            </a:r>
            <a:r>
              <a:rPr lang="fr-FR" dirty="0"/>
              <a:t>des emprunts</a:t>
            </a:r>
            <a:r>
              <a:rPr lang="fr-FR" dirty="0" smtClean="0"/>
              <a:t>,</a:t>
            </a:r>
          </a:p>
          <a:p>
            <a:pPr algn="just"/>
            <a:r>
              <a:rPr lang="fr-FR" dirty="0" smtClean="0"/>
              <a:t>Puis </a:t>
            </a:r>
            <a:r>
              <a:rPr lang="fr-FR" dirty="0"/>
              <a:t>l’intégration des </a:t>
            </a:r>
            <a:r>
              <a:rPr lang="fr-FR" dirty="0" smtClean="0"/>
              <a:t>néologismes</a:t>
            </a:r>
          </a:p>
          <a:p>
            <a:pPr algn="just"/>
            <a:r>
              <a:rPr lang="fr-FR" dirty="0"/>
              <a:t>A</a:t>
            </a:r>
            <a:r>
              <a:rPr lang="fr-FR" dirty="0" smtClean="0"/>
              <a:t> </a:t>
            </a:r>
            <a:r>
              <a:rPr lang="fr-FR" dirty="0"/>
              <a:t>la fin l’impact de la néologie sur l’organisation globale du texte</a:t>
            </a:r>
          </a:p>
        </p:txBody>
      </p:sp>
    </p:spTree>
    <p:extLst>
      <p:ext uri="{BB962C8B-B14F-4D97-AF65-F5344CB8AC3E}">
        <p14:creationId xmlns:p14="http://schemas.microsoft.com/office/powerpoint/2010/main" xmlns="" val="5542905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1. Intégration </a:t>
            </a:r>
            <a:r>
              <a:rPr lang="fr-FR" b="1" dirty="0"/>
              <a:t>des emprunts dans le 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Dans le roman </a:t>
            </a:r>
            <a:r>
              <a:rPr lang="fr-FR" i="1" dirty="0" err="1"/>
              <a:t>Tazegrawt</a:t>
            </a:r>
            <a:r>
              <a:rPr lang="fr-FR" dirty="0"/>
              <a:t>, nous pouvons bien remarquer que le traducteur, utilise les emprunts à l’arabe et au français, bien que leur équivalent en kabyle (ou néologisme) existe.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055137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864" y="587821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b="1" dirty="0" smtClean="0"/>
              <a:t>Exemples:</a:t>
            </a:r>
          </a:p>
          <a:p>
            <a:pPr algn="just"/>
            <a:r>
              <a:rPr lang="fr-FR" b="1" dirty="0" err="1"/>
              <a:t>S</a:t>
            </a:r>
            <a:r>
              <a:rPr lang="fr-FR" b="1" dirty="0" err="1" smtClean="0"/>
              <a:t>smana</a:t>
            </a:r>
            <a:r>
              <a:rPr lang="fr-FR" dirty="0"/>
              <a:t>, alors que </a:t>
            </a:r>
            <a:r>
              <a:rPr lang="fr-FR" b="1" dirty="0" err="1"/>
              <a:t>ddurt</a:t>
            </a:r>
            <a:r>
              <a:rPr lang="fr-FR" b="1" dirty="0"/>
              <a:t> / </a:t>
            </a:r>
            <a:r>
              <a:rPr lang="fr-FR" b="1" dirty="0" err="1"/>
              <a:t>imalas</a:t>
            </a:r>
            <a:r>
              <a:rPr lang="fr-FR" b="1" dirty="0"/>
              <a:t> </a:t>
            </a:r>
            <a:r>
              <a:rPr lang="fr-FR" dirty="0"/>
              <a:t>existent. Le mot </a:t>
            </a:r>
            <a:r>
              <a:rPr lang="fr-FR" b="1" dirty="0" err="1"/>
              <a:t>tilibizyu</a:t>
            </a:r>
            <a:r>
              <a:rPr lang="fr-FR" dirty="0"/>
              <a:t> au lieu de </a:t>
            </a:r>
            <a:r>
              <a:rPr lang="fr-FR" b="1" dirty="0" err="1"/>
              <a:t>tiliẓri</a:t>
            </a:r>
            <a:r>
              <a:rPr lang="fr-FR" b="1" dirty="0"/>
              <a:t>.</a:t>
            </a:r>
            <a:r>
              <a:rPr lang="fr-FR" dirty="0"/>
              <a:t> Le mot </a:t>
            </a:r>
            <a:r>
              <a:rPr lang="fr-FR" b="1" dirty="0" err="1"/>
              <a:t>aǧernan</a:t>
            </a:r>
            <a:r>
              <a:rPr lang="fr-FR" dirty="0"/>
              <a:t> pour journal (ce mot on le trouve des fois </a:t>
            </a:r>
            <a:r>
              <a:rPr lang="fr-FR" b="1" dirty="0" err="1"/>
              <a:t>aǧernan</a:t>
            </a:r>
            <a:r>
              <a:rPr lang="fr-FR" b="1" dirty="0"/>
              <a:t> </a:t>
            </a:r>
            <a:r>
              <a:rPr lang="fr-FR" dirty="0"/>
              <a:t>et des fois </a:t>
            </a:r>
            <a:r>
              <a:rPr lang="fr-FR" b="1" dirty="0" err="1"/>
              <a:t>aɣmis</a:t>
            </a:r>
            <a:r>
              <a:rPr lang="fr-FR" dirty="0"/>
              <a:t>), </a:t>
            </a:r>
            <a:r>
              <a:rPr lang="fr-FR" b="1" dirty="0" err="1"/>
              <a:t>lǧennet</a:t>
            </a:r>
            <a:r>
              <a:rPr lang="fr-FR" dirty="0"/>
              <a:t> au lieu de </a:t>
            </a:r>
            <a:r>
              <a:rPr lang="fr-FR" dirty="0" err="1"/>
              <a:t>t</a:t>
            </a:r>
            <a:r>
              <a:rPr lang="fr-FR" b="1" dirty="0" err="1"/>
              <a:t>amsunt</a:t>
            </a:r>
            <a:r>
              <a:rPr lang="fr-FR" dirty="0"/>
              <a:t>. </a:t>
            </a:r>
            <a:endParaRPr lang="fr-FR" dirty="0" smtClean="0"/>
          </a:p>
          <a:p>
            <a:pPr algn="just"/>
            <a:r>
              <a:rPr lang="fr-FR" dirty="0" smtClean="0"/>
              <a:t>Il </a:t>
            </a:r>
            <a:r>
              <a:rPr lang="fr-FR" dirty="0"/>
              <a:t>a aussi utilisé les mots : </a:t>
            </a:r>
            <a:r>
              <a:rPr lang="fr-FR" b="1" dirty="0" err="1"/>
              <a:t>aṭebbeɛ</a:t>
            </a:r>
            <a:r>
              <a:rPr lang="fr-FR" b="1" dirty="0"/>
              <a:t> d </a:t>
            </a:r>
            <a:r>
              <a:rPr lang="fr-FR" b="1" dirty="0" err="1"/>
              <a:t>udegger</a:t>
            </a:r>
            <a:r>
              <a:rPr lang="fr-FR" dirty="0"/>
              <a:t> pour le seul mot : pousser</a:t>
            </a:r>
            <a:r>
              <a:rPr lang="fr-FR" dirty="0" smtClean="0"/>
              <a:t>.</a:t>
            </a:r>
          </a:p>
          <a:p>
            <a:pPr algn="just"/>
            <a:r>
              <a:rPr lang="fr-FR" dirty="0"/>
              <a:t>Le mot : </a:t>
            </a:r>
            <a:r>
              <a:rPr lang="fr-FR" b="1" dirty="0" err="1"/>
              <a:t>Adiguti</a:t>
            </a:r>
            <a:r>
              <a:rPr lang="fr-FR" dirty="0"/>
              <a:t> pour dire ennui. Alors que même dans la langue française les deux termes : dégout et ennui, ne sont pas des synonymes. Pour le mot ennui, </a:t>
            </a:r>
            <a:r>
              <a:rPr lang="fr-FR" dirty="0" err="1"/>
              <a:t>Dallet</a:t>
            </a:r>
            <a:r>
              <a:rPr lang="fr-FR" dirty="0"/>
              <a:t> a donné : </a:t>
            </a:r>
            <a:r>
              <a:rPr lang="fr-FR" dirty="0" err="1"/>
              <a:t>ḍḍiq</a:t>
            </a:r>
            <a:r>
              <a:rPr lang="fr-FR" dirty="0"/>
              <a:t>/</a:t>
            </a:r>
            <a:r>
              <a:rPr lang="fr-FR" dirty="0" err="1"/>
              <a:t>ṭṭiq</a:t>
            </a:r>
            <a:r>
              <a:rPr lang="fr-FR" dirty="0"/>
              <a:t>/</a:t>
            </a:r>
            <a:r>
              <a:rPr lang="fr-FR" dirty="0" err="1"/>
              <a:t>lxiq</a:t>
            </a:r>
            <a:r>
              <a:rPr lang="fr-FR" dirty="0"/>
              <a:t>. Bien qu’ils soient des emprunts, plus proche du sens du terme ennui. 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03284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>2. Intégration </a:t>
            </a:r>
            <a:r>
              <a:rPr lang="fr-FR" b="1" dirty="0"/>
              <a:t>des néologismes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/>
              <a:t>analyses littéraires, </a:t>
            </a:r>
            <a:r>
              <a:rPr lang="fr-FR" dirty="0" smtClean="0"/>
              <a:t>ont </a:t>
            </a:r>
            <a:r>
              <a:rPr lang="fr-FR" dirty="0"/>
              <a:t>montré que dans les textes de la néo-littérature, y compris les œuvres traduites, le recours aux emprunts est remarquablement réduit au profit de l’utilisation des </a:t>
            </a:r>
            <a:r>
              <a:rPr lang="fr-FR" b="1" dirty="0"/>
              <a:t>néologismes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635871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/>
            <a:r>
              <a:rPr lang="fr-FR" sz="2800" b="1" dirty="0" smtClean="0"/>
              <a:t>Les </a:t>
            </a:r>
            <a:r>
              <a:rPr lang="fr-FR" sz="2800" b="1" dirty="0"/>
              <a:t>origines des néologismes utilisés dans le roman </a:t>
            </a:r>
            <a:r>
              <a:rPr lang="fr-FR" sz="2800" b="1" dirty="0" err="1"/>
              <a:t>Tazegrawt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Le traducteur, n’a pas donné un </a:t>
            </a:r>
            <a:r>
              <a:rPr lang="fr-FR" b="1" dirty="0"/>
              <a:t>glossaire</a:t>
            </a:r>
            <a:r>
              <a:rPr lang="fr-FR" dirty="0"/>
              <a:t> kabyle-Français des néologismes qu’il a utilisé, ni des </a:t>
            </a:r>
            <a:r>
              <a:rPr lang="fr-FR" b="1" dirty="0"/>
              <a:t>notes de bas de pages</a:t>
            </a:r>
            <a:r>
              <a:rPr lang="fr-FR" dirty="0"/>
              <a:t>. Il a préféré donner l</a:t>
            </a:r>
            <a:r>
              <a:rPr lang="fr-FR" b="1" dirty="0"/>
              <a:t>’équivalent </a:t>
            </a:r>
            <a:r>
              <a:rPr lang="fr-FR" dirty="0"/>
              <a:t>en français juste à côté du mot kabyle entre </a:t>
            </a:r>
            <a:r>
              <a:rPr lang="fr-FR" b="1" dirty="0"/>
              <a:t>parenthèses</a:t>
            </a:r>
            <a:r>
              <a:rPr lang="fr-FR" dirty="0"/>
              <a:t>, sans donner de sources </a:t>
            </a:r>
            <a:r>
              <a:rPr lang="fr-FR" b="1" dirty="0"/>
              <a:t>lexicographiques</a:t>
            </a:r>
            <a:r>
              <a:rPr lang="fr-FR" dirty="0"/>
              <a:t> utilisées.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195613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</a:t>
            </a:r>
            <a:r>
              <a:rPr lang="fr-FR" dirty="0"/>
              <a:t>mots </a:t>
            </a:r>
            <a:r>
              <a:rPr lang="fr-FR" dirty="0" smtClean="0"/>
              <a:t>sans </a:t>
            </a:r>
            <a:r>
              <a:rPr lang="fr-FR" dirty="0"/>
              <a:t>aucune source lexicographique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Exemples :</a:t>
            </a:r>
          </a:p>
          <a:p>
            <a:pPr algn="just"/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Imẓerbeḍḍa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(indépendantistes) ?</a:t>
            </a:r>
          </a:p>
          <a:p>
            <a:pPr algn="just"/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Tasaswart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(imprimerie). Peut-être un néologisme crée à partir de l’emprunt 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ṣewwer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Le mot :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Talemsa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pour dire spécificité. Alors que pour ce terme B.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Boudris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donné 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tulmist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tulmisin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et ce terme est largement utilisé. (Il a joué sur le schème) 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0772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mot :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Tanettayit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pour dire ipséité. Alors qu’il y a déjà les mots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tamagit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tinettit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Pour le mot :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authenticité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il a utilisé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tidettit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? Peut-être de la même racine que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tidet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Alors que B.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Boudris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a donné le mot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asala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isalaten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Le mot lâcheté :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ulɣen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? (c’est une forme de pluriel ou bien c’est le verbe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aleɣ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conjugué avec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nutni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?) B.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Boudris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a donné le mot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izdel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amazdal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pour le terme : être lâche/ lâche.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Le mot :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Irefriyen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pour dire inconscients. Ce terme n’existe pas dans l’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Amawal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mais il y a le mot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tafrit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qui signifie conscience. Ils sont de la même racine : FR.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039740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Écart de sens des mot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/>
              <a:t>Exemples :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b="1" dirty="0" err="1" smtClean="0"/>
              <a:t>Idabuyen</a:t>
            </a:r>
            <a:r>
              <a:rPr lang="fr-FR" b="1" dirty="0" smtClean="0"/>
              <a:t> </a:t>
            </a:r>
            <a:r>
              <a:rPr lang="fr-FR" b="1" dirty="0"/>
              <a:t>(</a:t>
            </a:r>
            <a:r>
              <a:rPr lang="fr-FR" b="1" dirty="0" err="1"/>
              <a:t>adabu</a:t>
            </a:r>
            <a:r>
              <a:rPr lang="fr-FR" dirty="0"/>
              <a:t>) qui veut dire : autorité et pouvoir dans </a:t>
            </a:r>
            <a:r>
              <a:rPr lang="fr-FR" dirty="0" smtClean="0"/>
              <a:t>l’</a:t>
            </a:r>
            <a:r>
              <a:rPr lang="fr-FR" dirty="0" err="1" smtClean="0"/>
              <a:t>Amawal</a:t>
            </a:r>
            <a:r>
              <a:rPr lang="fr-FR" dirty="0"/>
              <a:t>, dans le roman le traducteur l’a employé dans le sens du </a:t>
            </a:r>
            <a:r>
              <a:rPr lang="fr-FR" b="1" dirty="0"/>
              <a:t>régime.</a:t>
            </a:r>
            <a:r>
              <a:rPr lang="fr-FR" dirty="0"/>
              <a:t> Alors que le mot : régime c’est : </a:t>
            </a:r>
            <a:r>
              <a:rPr lang="fr-FR" b="1" dirty="0" err="1"/>
              <a:t>anhil</a:t>
            </a:r>
            <a:r>
              <a:rPr lang="fr-FR" dirty="0"/>
              <a:t>. (Dans l’</a:t>
            </a:r>
            <a:r>
              <a:rPr lang="fr-FR" dirty="0" err="1"/>
              <a:t>amawal</a:t>
            </a:r>
            <a:r>
              <a:rPr lang="fr-FR" dirty="0"/>
              <a:t>)  </a:t>
            </a:r>
          </a:p>
          <a:p>
            <a:r>
              <a:rPr lang="fr-FR" dirty="0"/>
              <a:t>Le mot : </a:t>
            </a:r>
            <a:r>
              <a:rPr lang="fr-FR" dirty="0" err="1"/>
              <a:t>Asegzawal</a:t>
            </a:r>
            <a:r>
              <a:rPr lang="fr-FR" dirty="0"/>
              <a:t> signifie dictionnaire (</a:t>
            </a:r>
            <a:r>
              <a:rPr lang="fr-FR" dirty="0" err="1"/>
              <a:t>segzi</a:t>
            </a:r>
            <a:r>
              <a:rPr lang="fr-FR" dirty="0"/>
              <a:t> + </a:t>
            </a:r>
            <a:r>
              <a:rPr lang="fr-FR" dirty="0" err="1"/>
              <a:t>awal</a:t>
            </a:r>
            <a:r>
              <a:rPr lang="fr-FR" dirty="0"/>
              <a:t>). C’est un néologisme très réussi bien qu’il n’existe pas dans l’</a:t>
            </a:r>
            <a:r>
              <a:rPr lang="fr-FR" dirty="0" err="1"/>
              <a:t>amawal</a:t>
            </a:r>
            <a:r>
              <a:rPr lang="fr-FR" dirty="0"/>
              <a:t>. Dans le roman </a:t>
            </a:r>
            <a:r>
              <a:rPr lang="fr-FR" i="1" dirty="0" err="1"/>
              <a:t>Tazegrawt</a:t>
            </a:r>
            <a:r>
              <a:rPr lang="fr-FR" dirty="0"/>
              <a:t>, le traducteur, l’a employé dans le sens de : abréviation. « </a:t>
            </a:r>
            <a:r>
              <a:rPr lang="fr-FR" dirty="0" err="1"/>
              <a:t>BuTi</a:t>
            </a:r>
            <a:r>
              <a:rPr lang="fr-FR" dirty="0"/>
              <a:t> d </a:t>
            </a:r>
            <a:r>
              <a:rPr lang="fr-FR" dirty="0" err="1"/>
              <a:t>asegzawal</a:t>
            </a:r>
            <a:r>
              <a:rPr lang="fr-FR" dirty="0"/>
              <a:t> n Bu Tillas ». Le terme abréviation existe dans l’</a:t>
            </a:r>
            <a:r>
              <a:rPr lang="fr-FR" dirty="0" err="1"/>
              <a:t>amawal</a:t>
            </a:r>
            <a:r>
              <a:rPr lang="fr-FR" dirty="0"/>
              <a:t> : </a:t>
            </a:r>
            <a:r>
              <a:rPr lang="fr-FR" dirty="0" err="1"/>
              <a:t>asegzul</a:t>
            </a:r>
            <a:r>
              <a:rPr lang="fr-FR" dirty="0"/>
              <a:t> (</a:t>
            </a:r>
            <a:r>
              <a:rPr lang="fr-FR" dirty="0" err="1"/>
              <a:t>isegzal</a:t>
            </a:r>
            <a:r>
              <a:rPr lang="fr-FR" dirty="0"/>
              <a:t>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309946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algn="just"/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Tamalayt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(secrétaire). Pour ce mot, normalement il devrait être de la même racine que le verbe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aru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R. Ce qui donnerait 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tamarayt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(Secrétariat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tamarit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et le mot qu’il a utilisé ici est le féminin de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amalay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(masculin)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On ne peut pas dire que c’est une erreur de  frappe puisqu’il a utilisé le même mot à plusieurs reprises (page 11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tekcem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-d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tmalayt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/ p 14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amalay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amezwaru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premier secrétaire) puis à la page 15, il a traduit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tasukritirt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umalay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la secrétaire du premier secrétaire).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519219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fr-FR" dirty="0"/>
              <a:t>Le mot : </a:t>
            </a:r>
            <a:r>
              <a:rPr lang="fr-FR" b="1" dirty="0" err="1"/>
              <a:t>tafyirt</a:t>
            </a:r>
            <a:r>
              <a:rPr lang="fr-FR" dirty="0"/>
              <a:t>, le traducteur, dans le texte a employé le pluriel (</a:t>
            </a:r>
            <a:r>
              <a:rPr lang="fr-FR" dirty="0" err="1"/>
              <a:t>tifyarin</a:t>
            </a:r>
            <a:r>
              <a:rPr lang="fr-FR" dirty="0"/>
              <a:t>) au lieu de </a:t>
            </a:r>
            <a:r>
              <a:rPr lang="fr-FR" dirty="0" err="1"/>
              <a:t>tifyar</a:t>
            </a:r>
            <a:r>
              <a:rPr lang="fr-FR" dirty="0"/>
              <a:t>: «</a:t>
            </a:r>
            <a:r>
              <a:rPr lang="fr-FR" dirty="0" err="1"/>
              <a:t>Anezwu</a:t>
            </a:r>
            <a:r>
              <a:rPr lang="fr-FR" dirty="0"/>
              <a:t>  n </a:t>
            </a:r>
            <a:r>
              <a:rPr lang="fr-FR" dirty="0" err="1"/>
              <a:t>BuTi</a:t>
            </a:r>
            <a:r>
              <a:rPr lang="fr-FR" dirty="0"/>
              <a:t> </a:t>
            </a:r>
            <a:r>
              <a:rPr lang="fr-FR" dirty="0" err="1"/>
              <a:t>yeččur</a:t>
            </a:r>
            <a:r>
              <a:rPr lang="fr-FR" dirty="0"/>
              <a:t> d </a:t>
            </a:r>
            <a:r>
              <a:rPr lang="fr-FR" dirty="0" err="1"/>
              <a:t>tifyarin</a:t>
            </a:r>
            <a:r>
              <a:rPr lang="fr-FR" dirty="0"/>
              <a:t> </a:t>
            </a:r>
            <a:r>
              <a:rPr lang="fr-FR" dirty="0" err="1"/>
              <a:t>ittuseḥren</a:t>
            </a:r>
            <a:r>
              <a:rPr lang="fr-FR" dirty="0"/>
              <a:t>… » </a:t>
            </a:r>
            <a:r>
              <a:rPr lang="fr-FR" b="1" dirty="0" err="1"/>
              <a:t>tifyarin</a:t>
            </a:r>
            <a:r>
              <a:rPr lang="fr-FR" dirty="0"/>
              <a:t>, ici veut dire : </a:t>
            </a:r>
            <a:r>
              <a:rPr lang="fr-FR" b="1" dirty="0"/>
              <a:t>formule</a:t>
            </a:r>
            <a:r>
              <a:rPr lang="fr-FR" dirty="0"/>
              <a:t> incantatoire.</a:t>
            </a:r>
          </a:p>
          <a:p>
            <a:r>
              <a:rPr lang="fr-FR" dirty="0"/>
              <a:t>Et de l’autre côté il a donné </a:t>
            </a:r>
            <a:r>
              <a:rPr lang="fr-FR" b="1" dirty="0" err="1"/>
              <a:t>tisemsal</a:t>
            </a:r>
            <a:r>
              <a:rPr lang="fr-FR" dirty="0"/>
              <a:t> pour le mot formule. « </a:t>
            </a:r>
            <a:r>
              <a:rPr lang="fr-FR" dirty="0" err="1"/>
              <a:t>Isedday</a:t>
            </a:r>
            <a:r>
              <a:rPr lang="fr-FR" dirty="0"/>
              <a:t> </a:t>
            </a:r>
            <a:r>
              <a:rPr lang="fr-FR" dirty="0" err="1"/>
              <a:t>gar</a:t>
            </a:r>
            <a:r>
              <a:rPr lang="fr-FR" dirty="0"/>
              <a:t> </a:t>
            </a:r>
            <a:r>
              <a:rPr lang="fr-FR" dirty="0" err="1"/>
              <a:t>yijerdan</a:t>
            </a:r>
            <a:r>
              <a:rPr lang="fr-FR" dirty="0"/>
              <a:t> n </a:t>
            </a:r>
            <a:r>
              <a:rPr lang="fr-FR" dirty="0" err="1"/>
              <a:t>yimagraden-ines</a:t>
            </a:r>
            <a:r>
              <a:rPr lang="fr-FR" dirty="0"/>
              <a:t> : </a:t>
            </a:r>
            <a:r>
              <a:rPr lang="fr-FR" dirty="0" err="1"/>
              <a:t>tisemsal</a:t>
            </a:r>
            <a:r>
              <a:rPr lang="fr-FR" dirty="0"/>
              <a:t> (formule</a:t>
            </a:r>
            <a:r>
              <a:rPr lang="fr-FR" dirty="0" smtClean="0"/>
              <a:t>)…</a:t>
            </a:r>
            <a:r>
              <a:rPr lang="fr-FR" dirty="0"/>
              <a:t> »</a:t>
            </a:r>
          </a:p>
          <a:p>
            <a:r>
              <a:rPr lang="fr-FR" dirty="0"/>
              <a:t>Dans le lexique de mathématiques, pour formule, ils ont opté pour : </a:t>
            </a:r>
            <a:r>
              <a:rPr lang="fr-FR" b="1" dirty="0" err="1"/>
              <a:t>tanfalit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647203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4000" dirty="0"/>
              <a:t>Marginalisée pendant des années, la traduction romanesque vers le kabyle est actuellement vivifiée, vu le nombre de romans traduits cette dernière décennie. </a:t>
            </a:r>
            <a:endParaRPr lang="fr-FR" sz="4000" dirty="0" smtClean="0"/>
          </a:p>
          <a:p>
            <a:pPr algn="just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3593217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1810"/>
            <a:ext cx="8229600" cy="1661046"/>
          </a:xfrm>
        </p:spPr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>3. Impact </a:t>
            </a:r>
            <a:r>
              <a:rPr lang="fr-FR" b="1" dirty="0"/>
              <a:t>de la néologie sur l’organisation globale du texte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C’est le recours à la traduction dite mot à mot, qui n’est pas à sa place, qui déclenche la forte utilisation des néologismes. Cela conduit à la création des écarts dans la langue et même à la non compréhension du </a:t>
            </a:r>
            <a:r>
              <a:rPr lang="fr-FR" dirty="0" smtClean="0"/>
              <a:t>sens.</a:t>
            </a:r>
          </a:p>
        </p:txBody>
      </p:sp>
    </p:spTree>
    <p:extLst>
      <p:ext uri="{BB962C8B-B14F-4D97-AF65-F5344CB8AC3E}">
        <p14:creationId xmlns:p14="http://schemas.microsoft.com/office/powerpoint/2010/main" xmlns="" val="41895282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3.1. Les </a:t>
            </a:r>
            <a:r>
              <a:rPr lang="fr-FR" b="1" dirty="0"/>
              <a:t>écarts de langue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 </a:t>
            </a:r>
            <a:r>
              <a:rPr lang="fr-FR" dirty="0"/>
              <a:t>« </a:t>
            </a:r>
            <a:r>
              <a:rPr lang="fr-FR" i="1" dirty="0" smtClean="0"/>
              <a:t>on </a:t>
            </a:r>
            <a:r>
              <a:rPr lang="fr-FR" i="1" dirty="0"/>
              <a:t>définit un écart entre deux états de langue</a:t>
            </a:r>
            <a:r>
              <a:rPr lang="fr-FR" dirty="0"/>
              <a:t>. » (J. Dubois et all, 1999. P 163.) </a:t>
            </a:r>
          </a:p>
          <a:p>
            <a:pPr algn="just"/>
            <a:r>
              <a:rPr lang="fr-FR" b="1" dirty="0" smtClean="0"/>
              <a:t>Exemple </a:t>
            </a:r>
            <a:r>
              <a:rPr lang="fr-FR" b="1" dirty="0"/>
              <a:t>1 : </a:t>
            </a:r>
            <a:endParaRPr lang="fr-FR" dirty="0"/>
          </a:p>
          <a:p>
            <a:pPr algn="just"/>
            <a:r>
              <a:rPr lang="fr-FR" dirty="0"/>
              <a:t>« …U </a:t>
            </a:r>
            <a:r>
              <a:rPr lang="fr-FR" dirty="0" err="1"/>
              <a:t>widak</a:t>
            </a:r>
            <a:r>
              <a:rPr lang="fr-FR" dirty="0"/>
              <a:t> </a:t>
            </a:r>
            <a:r>
              <a:rPr lang="fr-FR" dirty="0" err="1"/>
              <a:t>mezhuṛen</a:t>
            </a:r>
            <a:r>
              <a:rPr lang="fr-FR" dirty="0"/>
              <a:t> </a:t>
            </a:r>
            <a:r>
              <a:rPr lang="fr-FR" dirty="0" err="1"/>
              <a:t>gar-asen</a:t>
            </a:r>
            <a:r>
              <a:rPr lang="fr-FR" dirty="0"/>
              <a:t>, </a:t>
            </a:r>
            <a:r>
              <a:rPr lang="fr-FR" dirty="0" err="1"/>
              <a:t>neɣ</a:t>
            </a:r>
            <a:r>
              <a:rPr lang="fr-FR" dirty="0"/>
              <a:t> </a:t>
            </a:r>
            <a:r>
              <a:rPr lang="fr-FR" dirty="0" err="1"/>
              <a:t>widak</a:t>
            </a:r>
            <a:r>
              <a:rPr lang="fr-FR" dirty="0"/>
              <a:t> </a:t>
            </a:r>
            <a:r>
              <a:rPr lang="fr-FR" dirty="0" err="1"/>
              <a:t>yellan</a:t>
            </a:r>
            <a:r>
              <a:rPr lang="fr-FR" dirty="0"/>
              <a:t> d </a:t>
            </a:r>
            <a:r>
              <a:rPr lang="fr-FR" dirty="0" err="1"/>
              <a:t>irefriyen</a:t>
            </a:r>
            <a:r>
              <a:rPr lang="fr-FR" dirty="0"/>
              <a:t> (</a:t>
            </a:r>
            <a:r>
              <a:rPr lang="fr-FR" dirty="0" err="1"/>
              <a:t>inconcients</a:t>
            </a:r>
            <a:r>
              <a:rPr lang="fr-FR" dirty="0"/>
              <a:t>) </a:t>
            </a:r>
            <a:r>
              <a:rPr lang="fr-FR" dirty="0" err="1"/>
              <a:t>uɣen</a:t>
            </a:r>
            <a:r>
              <a:rPr lang="fr-FR" dirty="0"/>
              <a:t> </a:t>
            </a:r>
            <a:r>
              <a:rPr lang="fr-FR" dirty="0" err="1"/>
              <a:t>tiṛumyin</a:t>
            </a:r>
            <a:r>
              <a:rPr lang="fr-FR" dirty="0"/>
              <a:t> di </a:t>
            </a:r>
            <a:r>
              <a:rPr lang="fr-FR" dirty="0" err="1"/>
              <a:t>tallit-nni</a:t>
            </a:r>
            <a:r>
              <a:rPr lang="fr-FR" dirty="0"/>
              <a:t> </a:t>
            </a:r>
            <a:r>
              <a:rPr lang="fr-FR" dirty="0" err="1"/>
              <a:t>anida</a:t>
            </a:r>
            <a:r>
              <a:rPr lang="fr-FR" dirty="0"/>
              <a:t> </a:t>
            </a:r>
            <a:r>
              <a:rPr lang="fr-FR" dirty="0" err="1"/>
              <a:t>ṛwan</a:t>
            </a:r>
            <a:r>
              <a:rPr lang="fr-FR" dirty="0"/>
              <a:t> </a:t>
            </a:r>
            <a:r>
              <a:rPr lang="fr-FR" dirty="0" err="1"/>
              <a:t>inigiyen</a:t>
            </a:r>
            <a:r>
              <a:rPr lang="fr-FR" dirty="0"/>
              <a:t> </a:t>
            </a:r>
            <a:r>
              <a:rPr lang="fr-FR" dirty="0" err="1"/>
              <a:t>deg</a:t>
            </a:r>
            <a:r>
              <a:rPr lang="fr-FR" dirty="0"/>
              <a:t> </a:t>
            </a:r>
            <a:r>
              <a:rPr lang="fr-FR" dirty="0" err="1"/>
              <a:t>yal</a:t>
            </a:r>
            <a:r>
              <a:rPr lang="fr-FR" dirty="0"/>
              <a:t> </a:t>
            </a:r>
            <a:r>
              <a:rPr lang="fr-FR" dirty="0" err="1"/>
              <a:t>imeḍqan</a:t>
            </a:r>
            <a:r>
              <a:rPr lang="fr-FR" dirty="0"/>
              <a:t> n </a:t>
            </a:r>
            <a:r>
              <a:rPr lang="fr-FR" dirty="0" err="1"/>
              <a:t>umaḍal</a:t>
            </a:r>
            <a:r>
              <a:rPr lang="fr-FR" dirty="0"/>
              <a:t> </a:t>
            </a:r>
            <a:r>
              <a:rPr lang="fr-FR" dirty="0" err="1"/>
              <a:t>fiddra</a:t>
            </a:r>
            <a:r>
              <a:rPr lang="fr-FR" dirty="0"/>
              <a:t> n </a:t>
            </a:r>
            <a:r>
              <a:rPr lang="fr-FR" dirty="0" err="1"/>
              <a:t>tuddsa</a:t>
            </a:r>
            <a:r>
              <a:rPr lang="fr-FR" dirty="0"/>
              <a:t> (organisation). » (P5</a:t>
            </a:r>
            <a:r>
              <a:rPr lang="fr-FR" dirty="0" smtClean="0"/>
              <a:t>) </a:t>
            </a:r>
            <a:endParaRPr lang="fr-FR" dirty="0"/>
          </a:p>
          <a:p>
            <a:pPr algn="just"/>
            <a:r>
              <a:rPr lang="fr-FR" dirty="0"/>
              <a:t>« …Les plus chanceux, ou les plus inconscients, avaient épousé des Européennes au cours des nombreux voyages qu’ils avaient effectués à travers le monde pour l’organisation. » (P5)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91051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dirty="0" smtClean="0"/>
              <a:t>Ce </a:t>
            </a:r>
            <a:r>
              <a:rPr lang="fr-FR" dirty="0"/>
              <a:t>n’est pas si facile de comprendre le sens de ce passage vu le nombre de néologismes qu’il contient. De plus nous remarquons l’écart dans l’usage de l’élément ‘</a:t>
            </a:r>
            <a:r>
              <a:rPr lang="fr-FR" dirty="0" err="1"/>
              <a:t>yal</a:t>
            </a:r>
            <a:r>
              <a:rPr lang="fr-FR" dirty="0"/>
              <a:t>’. Dans l’usage courant du kabyle, ‘</a:t>
            </a:r>
            <a:r>
              <a:rPr lang="fr-FR" dirty="0" err="1"/>
              <a:t>yal</a:t>
            </a:r>
            <a:r>
              <a:rPr lang="fr-FR" dirty="0"/>
              <a:t>’ ne se combine pas avec le pluriel. On dit par exemple : </a:t>
            </a:r>
            <a:r>
              <a:rPr lang="fr-FR" sz="3400" b="1" dirty="0" err="1"/>
              <a:t>yal</a:t>
            </a:r>
            <a:r>
              <a:rPr lang="fr-FR" sz="3400" b="1" dirty="0"/>
              <a:t> </a:t>
            </a:r>
            <a:r>
              <a:rPr lang="fr-FR" sz="3400" b="1" dirty="0" err="1"/>
              <a:t>axxam</a:t>
            </a:r>
            <a:r>
              <a:rPr lang="fr-FR" sz="3400" b="1" dirty="0"/>
              <a:t> </a:t>
            </a:r>
            <a:r>
              <a:rPr lang="fr-FR" b="1" dirty="0"/>
              <a:t>mais pas </a:t>
            </a:r>
            <a:r>
              <a:rPr lang="fr-FR" sz="3400" b="1" dirty="0" err="1"/>
              <a:t>yal</a:t>
            </a:r>
            <a:r>
              <a:rPr lang="fr-FR" sz="3400" b="1" dirty="0"/>
              <a:t> </a:t>
            </a:r>
            <a:r>
              <a:rPr lang="fr-FR" sz="3400" b="1" dirty="0" err="1"/>
              <a:t>ixxamen</a:t>
            </a:r>
            <a:r>
              <a:rPr lang="fr-FR" sz="3400" b="1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err="1" smtClean="0"/>
              <a:t>Ṛwan</a:t>
            </a:r>
            <a:r>
              <a:rPr lang="fr-FR" dirty="0" smtClean="0"/>
              <a:t> </a:t>
            </a:r>
            <a:r>
              <a:rPr lang="fr-FR" dirty="0" err="1"/>
              <a:t>inigiyen</a:t>
            </a:r>
            <a:r>
              <a:rPr lang="fr-FR" dirty="0"/>
              <a:t> : Le pluriel du mot </a:t>
            </a:r>
            <a:r>
              <a:rPr lang="fr-FR" dirty="0" err="1"/>
              <a:t>inig</a:t>
            </a:r>
            <a:r>
              <a:rPr lang="fr-FR" dirty="0"/>
              <a:t> que nous retrouvons dans le </a:t>
            </a:r>
            <a:r>
              <a:rPr lang="fr-FR" dirty="0" err="1"/>
              <a:t>Dallet</a:t>
            </a:r>
            <a:r>
              <a:rPr lang="fr-FR" dirty="0"/>
              <a:t> est : </a:t>
            </a:r>
            <a:r>
              <a:rPr lang="fr-FR" dirty="0" err="1"/>
              <a:t>inigen</a:t>
            </a:r>
            <a:r>
              <a:rPr lang="fr-FR" dirty="0"/>
              <a:t> pas </a:t>
            </a:r>
            <a:r>
              <a:rPr lang="fr-FR" dirty="0" err="1"/>
              <a:t>inigiyen</a:t>
            </a:r>
            <a:r>
              <a:rPr lang="fr-FR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/>
              <a:t>Le </a:t>
            </a:r>
            <a:r>
              <a:rPr lang="fr-FR" dirty="0"/>
              <a:t>U qu’il introduit à chaque fois à la place soit de « et » soit </a:t>
            </a:r>
            <a:r>
              <a:rPr lang="fr-FR" dirty="0" smtClean="0"/>
              <a:t>à la place d’une </a:t>
            </a:r>
            <a:r>
              <a:rPr lang="fr-FR" dirty="0"/>
              <a:t>virgule, semble être un écart.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Alors qu’il peut tout simplement dire : </a:t>
            </a:r>
          </a:p>
          <a:p>
            <a:pPr marL="0" indent="0" algn="just">
              <a:buNone/>
            </a:pPr>
            <a:r>
              <a:rPr lang="fr-FR" sz="3800" b="1" dirty="0" smtClean="0"/>
              <a:t> </a:t>
            </a:r>
            <a:r>
              <a:rPr lang="fr-FR" sz="3800" b="1" dirty="0" err="1" smtClean="0"/>
              <a:t>Wid</a:t>
            </a:r>
            <a:r>
              <a:rPr lang="fr-FR" sz="3800" b="1" dirty="0" smtClean="0"/>
              <a:t> </a:t>
            </a:r>
            <a:r>
              <a:rPr lang="fr-FR" sz="3800" b="1" dirty="0" err="1"/>
              <a:t>mezhuren</a:t>
            </a:r>
            <a:r>
              <a:rPr lang="fr-FR" sz="3800" b="1" dirty="0"/>
              <a:t> </a:t>
            </a:r>
            <a:r>
              <a:rPr lang="fr-FR" sz="3800" b="1" dirty="0" err="1"/>
              <a:t>gar-asen</a:t>
            </a:r>
            <a:r>
              <a:rPr lang="fr-FR" sz="3800" b="1" dirty="0"/>
              <a:t> </a:t>
            </a:r>
            <a:r>
              <a:rPr lang="fr-FR" sz="3800" b="1" dirty="0" err="1"/>
              <a:t>neɣ</a:t>
            </a:r>
            <a:r>
              <a:rPr lang="fr-FR" sz="3800" b="1" dirty="0"/>
              <a:t> </a:t>
            </a:r>
            <a:r>
              <a:rPr lang="fr-FR" sz="3800" b="1" dirty="0" err="1"/>
              <a:t>wid</a:t>
            </a:r>
            <a:r>
              <a:rPr lang="fr-FR" sz="3800" b="1" dirty="0"/>
              <a:t> </a:t>
            </a:r>
            <a:r>
              <a:rPr lang="fr-FR" sz="3800" b="1" dirty="0" err="1"/>
              <a:t>ur</a:t>
            </a:r>
            <a:r>
              <a:rPr lang="fr-FR" sz="3800" b="1" dirty="0"/>
              <a:t> tt-</a:t>
            </a:r>
            <a:r>
              <a:rPr lang="fr-FR" sz="3800" b="1" dirty="0" err="1"/>
              <a:t>neṭṭif</a:t>
            </a:r>
            <a:r>
              <a:rPr lang="fr-FR" sz="3800" b="1" dirty="0"/>
              <a:t> ara i </a:t>
            </a:r>
            <a:r>
              <a:rPr lang="fr-FR" sz="3800" b="1" dirty="0" err="1"/>
              <a:t>ccedda</a:t>
            </a:r>
            <a:r>
              <a:rPr lang="fr-FR" sz="3800" b="1" dirty="0"/>
              <a:t>, </a:t>
            </a:r>
            <a:r>
              <a:rPr lang="fr-FR" sz="3800" b="1" dirty="0" err="1"/>
              <a:t>uɣen</a:t>
            </a:r>
            <a:r>
              <a:rPr lang="fr-FR" sz="3800" b="1" dirty="0"/>
              <a:t> </a:t>
            </a:r>
            <a:r>
              <a:rPr lang="fr-FR" sz="3800" b="1" dirty="0" err="1"/>
              <a:t>tirumyin</a:t>
            </a:r>
            <a:r>
              <a:rPr lang="fr-FR" sz="3800" b="1" dirty="0"/>
              <a:t> </a:t>
            </a:r>
            <a:r>
              <a:rPr lang="fr-FR" sz="3800" b="1" dirty="0" err="1"/>
              <a:t>asimi</a:t>
            </a:r>
            <a:r>
              <a:rPr lang="fr-FR" sz="3800" b="1" dirty="0"/>
              <a:t>  </a:t>
            </a:r>
            <a:r>
              <a:rPr lang="fr-FR" sz="3800" b="1" dirty="0" err="1"/>
              <a:t>akken</a:t>
            </a:r>
            <a:r>
              <a:rPr lang="fr-FR" sz="3800" b="1" dirty="0"/>
              <a:t> </a:t>
            </a:r>
            <a:r>
              <a:rPr lang="fr-FR" sz="3800" b="1" dirty="0" err="1"/>
              <a:t>ttinigen</a:t>
            </a:r>
            <a:r>
              <a:rPr lang="fr-FR" sz="3800" b="1" dirty="0"/>
              <a:t> si </a:t>
            </a:r>
            <a:r>
              <a:rPr lang="fr-FR" sz="3800" b="1" dirty="0" err="1"/>
              <a:t>tmurt</a:t>
            </a:r>
            <a:r>
              <a:rPr lang="fr-FR" sz="3800" b="1" dirty="0"/>
              <a:t> </a:t>
            </a:r>
            <a:r>
              <a:rPr lang="fr-FR" sz="3800" b="1" dirty="0" err="1"/>
              <a:t>ɣer</a:t>
            </a:r>
            <a:r>
              <a:rPr lang="fr-FR" sz="3800" b="1" dirty="0"/>
              <a:t> </a:t>
            </a:r>
            <a:r>
              <a:rPr lang="fr-FR" sz="3800" b="1" dirty="0" err="1"/>
              <a:t>tayeḍ</a:t>
            </a:r>
            <a:r>
              <a:rPr lang="fr-FR" sz="3800" b="1" dirty="0"/>
              <a:t>, </a:t>
            </a:r>
            <a:r>
              <a:rPr lang="fr-FR" sz="3800" b="1" dirty="0" err="1"/>
              <a:t>iwakken</a:t>
            </a:r>
            <a:r>
              <a:rPr lang="fr-FR" sz="3800" b="1" dirty="0"/>
              <a:t> ad </a:t>
            </a:r>
            <a:r>
              <a:rPr lang="fr-FR" sz="3800" b="1" dirty="0" err="1"/>
              <a:t>tṣeggem</a:t>
            </a:r>
            <a:r>
              <a:rPr lang="fr-FR" sz="3800" b="1" dirty="0"/>
              <a:t> </a:t>
            </a:r>
            <a:r>
              <a:rPr lang="fr-FR" sz="3800" b="1" dirty="0" err="1"/>
              <a:t>tudert-nsen</a:t>
            </a:r>
            <a:r>
              <a:rPr lang="fr-FR" sz="3800" b="1" dirty="0"/>
              <a:t>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797347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b="1" dirty="0"/>
              <a:t>Exemple 2 : </a:t>
            </a:r>
            <a:endParaRPr lang="fr-FR" dirty="0"/>
          </a:p>
          <a:p>
            <a:pPr algn="just"/>
            <a:r>
              <a:rPr lang="fr-FR" dirty="0"/>
              <a:t>« Ad k-</a:t>
            </a:r>
            <a:r>
              <a:rPr lang="fr-FR" dirty="0" err="1"/>
              <a:t>rren</a:t>
            </a:r>
            <a:r>
              <a:rPr lang="fr-FR" dirty="0"/>
              <a:t> </a:t>
            </a:r>
            <a:r>
              <a:rPr lang="fr-FR" dirty="0" err="1"/>
              <a:t>deg</a:t>
            </a:r>
            <a:r>
              <a:rPr lang="fr-FR" dirty="0"/>
              <a:t> </a:t>
            </a:r>
            <a:r>
              <a:rPr lang="fr-FR" dirty="0" err="1"/>
              <a:t>walbeɛḍ</a:t>
            </a:r>
            <a:r>
              <a:rPr lang="fr-FR" dirty="0"/>
              <a:t> n </a:t>
            </a:r>
            <a:r>
              <a:rPr lang="fr-FR" dirty="0" err="1"/>
              <a:t>n</a:t>
            </a:r>
            <a:r>
              <a:rPr lang="fr-FR" dirty="0"/>
              <a:t> </a:t>
            </a:r>
            <a:r>
              <a:rPr lang="fr-FR" dirty="0" err="1"/>
              <a:t>tɣemmar</a:t>
            </a:r>
            <a:r>
              <a:rPr lang="fr-FR" dirty="0"/>
              <a:t> n </a:t>
            </a:r>
            <a:r>
              <a:rPr lang="fr-FR" dirty="0" err="1"/>
              <a:t>ugdal</a:t>
            </a:r>
            <a:r>
              <a:rPr lang="fr-FR" dirty="0"/>
              <a:t> </a:t>
            </a:r>
            <a:r>
              <a:rPr lang="fr-FR" dirty="0" err="1"/>
              <a:t>izandyiwen</a:t>
            </a:r>
            <a:r>
              <a:rPr lang="fr-FR" dirty="0"/>
              <a:t> </a:t>
            </a:r>
            <a:r>
              <a:rPr lang="fr-FR" dirty="0" err="1"/>
              <a:t>ansi</a:t>
            </a:r>
            <a:r>
              <a:rPr lang="fr-FR" dirty="0"/>
              <a:t> ara d-</a:t>
            </a:r>
            <a:r>
              <a:rPr lang="fr-FR" dirty="0" err="1"/>
              <a:t>tettsuɣuḍ</a:t>
            </a:r>
            <a:r>
              <a:rPr lang="fr-FR" dirty="0"/>
              <a:t> i </a:t>
            </a:r>
            <a:r>
              <a:rPr lang="fr-FR" dirty="0" err="1"/>
              <a:t>usukkes</a:t>
            </a:r>
            <a:r>
              <a:rPr lang="fr-FR" dirty="0"/>
              <a:t> </a:t>
            </a:r>
            <a:r>
              <a:rPr lang="fr-FR" dirty="0" err="1"/>
              <a:t>mebla</a:t>
            </a:r>
            <a:r>
              <a:rPr lang="fr-FR" dirty="0"/>
              <a:t> </a:t>
            </a:r>
            <a:r>
              <a:rPr lang="fr-FR" dirty="0" err="1"/>
              <a:t>asirem</a:t>
            </a:r>
            <a:r>
              <a:rPr lang="fr-FR" dirty="0"/>
              <a:t> : ma </a:t>
            </a:r>
            <a:r>
              <a:rPr lang="fr-FR" dirty="0" err="1"/>
              <a:t>yella</a:t>
            </a:r>
            <a:r>
              <a:rPr lang="fr-FR" dirty="0"/>
              <a:t> </a:t>
            </a:r>
            <a:r>
              <a:rPr lang="fr-FR" dirty="0" err="1"/>
              <a:t>dagi</a:t>
            </a:r>
            <a:r>
              <a:rPr lang="fr-FR" dirty="0"/>
              <a:t> ad d-</a:t>
            </a:r>
            <a:r>
              <a:rPr lang="fr-FR" dirty="0" err="1"/>
              <a:t>yaf</a:t>
            </a:r>
            <a:r>
              <a:rPr lang="fr-FR" dirty="0"/>
              <a:t> </a:t>
            </a:r>
            <a:r>
              <a:rPr lang="fr-FR" dirty="0" err="1"/>
              <a:t>lḥal</a:t>
            </a:r>
            <a:r>
              <a:rPr lang="fr-FR" dirty="0"/>
              <a:t> </a:t>
            </a:r>
            <a:r>
              <a:rPr lang="fr-FR" dirty="0" err="1"/>
              <a:t>ttun</a:t>
            </a:r>
            <a:r>
              <a:rPr lang="fr-FR" dirty="0"/>
              <a:t>-k </a:t>
            </a:r>
            <a:r>
              <a:rPr lang="fr-FR" dirty="0" err="1"/>
              <a:t>medden</a:t>
            </a:r>
            <a:r>
              <a:rPr lang="fr-FR" dirty="0"/>
              <a:t> </a:t>
            </a:r>
            <a:r>
              <a:rPr lang="fr-FR" dirty="0" err="1"/>
              <a:t>imir</a:t>
            </a:r>
            <a:r>
              <a:rPr lang="fr-FR" dirty="0"/>
              <a:t>-n ! » (P7)</a:t>
            </a:r>
          </a:p>
          <a:p>
            <a:pPr algn="just"/>
            <a:r>
              <a:rPr lang="fr-FR" dirty="0"/>
              <a:t>« Ils te relégueront dans un coin de réserve indienne, d’où tu crieras au secours en vain : ici, on t’aura oublié ! » (P7)</a:t>
            </a:r>
          </a:p>
          <a:p>
            <a:pPr algn="just"/>
            <a:r>
              <a:rPr lang="fr-FR" dirty="0"/>
              <a:t>Nous remarquons que la traduction de ce passage est ‘lourde’, ce </a:t>
            </a:r>
            <a:r>
              <a:rPr lang="fr-FR" dirty="0" smtClean="0"/>
              <a:t>qui à </a:t>
            </a:r>
            <a:r>
              <a:rPr lang="fr-FR" dirty="0"/>
              <a:t>crée l’ambigüité même dans le sens. En outre, le passage dans la langue source est très court comparé au passage traduit. Apparemment le traducteur a élargi son discours pour favoriser l’explication tout en évitant l’intégration de néologisme, à la fin du compte, il a plutôt compliqué ce passage. </a:t>
            </a:r>
          </a:p>
          <a:p>
            <a:pPr algn="just"/>
            <a:r>
              <a:rPr lang="fr-FR" b="1" dirty="0" err="1" smtClean="0"/>
              <a:t>Ansi</a:t>
            </a:r>
            <a:r>
              <a:rPr lang="fr-FR" b="1" dirty="0" smtClean="0"/>
              <a:t> </a:t>
            </a:r>
            <a:r>
              <a:rPr lang="fr-FR" b="1" dirty="0"/>
              <a:t>ara d-</a:t>
            </a:r>
            <a:r>
              <a:rPr lang="fr-FR" b="1" dirty="0" err="1"/>
              <a:t>tettsuɣuḍ</a:t>
            </a:r>
            <a:r>
              <a:rPr lang="fr-FR" b="1" dirty="0"/>
              <a:t> i </a:t>
            </a:r>
            <a:r>
              <a:rPr lang="fr-FR" b="1" dirty="0" err="1"/>
              <a:t>usukkes</a:t>
            </a:r>
            <a:r>
              <a:rPr lang="fr-FR" b="1" dirty="0"/>
              <a:t> </a:t>
            </a:r>
            <a:r>
              <a:rPr lang="fr-FR" b="1" dirty="0" err="1"/>
              <a:t>mebla</a:t>
            </a:r>
            <a:r>
              <a:rPr lang="fr-FR" b="1" dirty="0"/>
              <a:t> </a:t>
            </a:r>
            <a:r>
              <a:rPr lang="fr-FR" b="1" dirty="0" err="1"/>
              <a:t>asirem</a:t>
            </a:r>
            <a:r>
              <a:rPr lang="fr-FR" dirty="0"/>
              <a:t>. Pour traduire : d’où tu crieras au secours en vain. </a:t>
            </a:r>
            <a:r>
              <a:rPr lang="fr-FR" dirty="0" smtClean="0"/>
              <a:t>Alors qu’il peut dire :</a:t>
            </a:r>
            <a:r>
              <a:rPr lang="fr-FR" dirty="0"/>
              <a:t> </a:t>
            </a:r>
            <a:r>
              <a:rPr lang="fr-FR" b="1" dirty="0" err="1"/>
              <a:t>xas</a:t>
            </a:r>
            <a:r>
              <a:rPr lang="fr-FR" b="1" dirty="0"/>
              <a:t> ad d-</a:t>
            </a:r>
            <a:r>
              <a:rPr lang="fr-FR" b="1" dirty="0" err="1"/>
              <a:t>tsuɣeḍ</a:t>
            </a:r>
            <a:r>
              <a:rPr lang="fr-FR" b="1" dirty="0"/>
              <a:t> </a:t>
            </a:r>
            <a:r>
              <a:rPr lang="fr-FR" b="1" dirty="0" err="1"/>
              <a:t>ulac</a:t>
            </a:r>
            <a:r>
              <a:rPr lang="fr-FR" b="1" dirty="0"/>
              <a:t> </a:t>
            </a:r>
            <a:r>
              <a:rPr lang="fr-FR" b="1" dirty="0" err="1"/>
              <a:t>win</a:t>
            </a:r>
            <a:r>
              <a:rPr lang="fr-FR" b="1" dirty="0"/>
              <a:t> ara k-id-</a:t>
            </a:r>
            <a:r>
              <a:rPr lang="fr-FR" b="1" dirty="0" err="1"/>
              <a:t>isukksen</a:t>
            </a:r>
            <a:r>
              <a:rPr lang="fr-FR" b="1" dirty="0"/>
              <a:t>. </a:t>
            </a:r>
          </a:p>
          <a:p>
            <a:pPr algn="just"/>
            <a:r>
              <a:rPr lang="fr-FR" dirty="0"/>
              <a:t>Il peut bien simplifier ce passage par : </a:t>
            </a:r>
          </a:p>
          <a:p>
            <a:pPr algn="just"/>
            <a:r>
              <a:rPr lang="fr-FR" b="1" dirty="0"/>
              <a:t>Ad k-</a:t>
            </a:r>
            <a:r>
              <a:rPr lang="fr-FR" b="1" dirty="0" err="1"/>
              <a:t>ḥerren</a:t>
            </a:r>
            <a:r>
              <a:rPr lang="fr-FR" b="1" dirty="0"/>
              <a:t> </a:t>
            </a:r>
            <a:r>
              <a:rPr lang="fr-FR" b="1" dirty="0" err="1"/>
              <a:t>deg</a:t>
            </a:r>
            <a:r>
              <a:rPr lang="fr-FR" b="1" dirty="0"/>
              <a:t> </a:t>
            </a:r>
            <a:r>
              <a:rPr lang="fr-FR" b="1" dirty="0" err="1"/>
              <a:t>walbeɛḍ</a:t>
            </a:r>
            <a:r>
              <a:rPr lang="fr-FR" b="1" dirty="0"/>
              <a:t> n </a:t>
            </a:r>
            <a:r>
              <a:rPr lang="fr-FR" b="1" dirty="0" err="1"/>
              <a:t>tɣemmar</a:t>
            </a:r>
            <a:r>
              <a:rPr lang="fr-FR" b="1" dirty="0"/>
              <a:t> di </a:t>
            </a:r>
            <a:r>
              <a:rPr lang="fr-FR" b="1" dirty="0" err="1"/>
              <a:t>lḥebs</a:t>
            </a:r>
            <a:r>
              <a:rPr lang="fr-FR" b="1" dirty="0"/>
              <a:t> n </a:t>
            </a:r>
            <a:r>
              <a:rPr lang="fr-FR" b="1" dirty="0" err="1"/>
              <a:t>yizandyiten</a:t>
            </a:r>
            <a:r>
              <a:rPr lang="fr-FR" b="1" dirty="0"/>
              <a:t>, </a:t>
            </a:r>
            <a:r>
              <a:rPr lang="fr-FR" b="1" dirty="0" err="1"/>
              <a:t>xas</a:t>
            </a:r>
            <a:r>
              <a:rPr lang="fr-FR" b="1" dirty="0"/>
              <a:t> ad d-</a:t>
            </a:r>
            <a:r>
              <a:rPr lang="fr-FR" b="1" dirty="0" err="1"/>
              <a:t>tsuɣeḍ</a:t>
            </a:r>
            <a:r>
              <a:rPr lang="fr-FR" b="1" dirty="0"/>
              <a:t> </a:t>
            </a:r>
            <a:r>
              <a:rPr lang="fr-FR" b="1" dirty="0" err="1"/>
              <a:t>ulac</a:t>
            </a:r>
            <a:r>
              <a:rPr lang="fr-FR" b="1" dirty="0"/>
              <a:t> </a:t>
            </a:r>
            <a:r>
              <a:rPr lang="fr-FR" b="1" dirty="0" err="1"/>
              <a:t>win</a:t>
            </a:r>
            <a:r>
              <a:rPr lang="fr-FR" b="1" dirty="0"/>
              <a:t> ara k-id-</a:t>
            </a:r>
            <a:r>
              <a:rPr lang="fr-FR" b="1" dirty="0" err="1"/>
              <a:t>isukksen</a:t>
            </a:r>
            <a:r>
              <a:rPr lang="fr-FR" b="1" dirty="0"/>
              <a:t>. </a:t>
            </a:r>
            <a:r>
              <a:rPr lang="fr-FR" b="1" dirty="0" err="1"/>
              <a:t>Dagi</a:t>
            </a:r>
            <a:r>
              <a:rPr lang="fr-FR" b="1" dirty="0"/>
              <a:t>, ad d-</a:t>
            </a:r>
            <a:r>
              <a:rPr lang="fr-FR" b="1" dirty="0" err="1"/>
              <a:t>yaf</a:t>
            </a:r>
            <a:r>
              <a:rPr lang="fr-FR" b="1" dirty="0"/>
              <a:t> </a:t>
            </a:r>
            <a:r>
              <a:rPr lang="fr-FR" b="1" dirty="0" err="1"/>
              <a:t>lḥal</a:t>
            </a:r>
            <a:r>
              <a:rPr lang="fr-FR" b="1" dirty="0"/>
              <a:t> </a:t>
            </a:r>
            <a:r>
              <a:rPr lang="fr-FR" b="1" dirty="0" err="1"/>
              <a:t>nettu</a:t>
            </a:r>
            <a:r>
              <a:rPr lang="fr-FR" b="1" dirty="0"/>
              <a:t>-k.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342366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b="1" dirty="0"/>
              <a:t>Exemple 3 :</a:t>
            </a:r>
            <a:endParaRPr lang="fr-FR" dirty="0"/>
          </a:p>
          <a:p>
            <a:pPr algn="just"/>
            <a:r>
              <a:rPr lang="fr-FR" dirty="0"/>
              <a:t>« </a:t>
            </a:r>
            <a:r>
              <a:rPr lang="fr-FR" dirty="0" err="1"/>
              <a:t>Nitni</a:t>
            </a:r>
            <a:r>
              <a:rPr lang="fr-FR" dirty="0"/>
              <a:t>, </a:t>
            </a:r>
            <a:r>
              <a:rPr lang="fr-FR" dirty="0" err="1"/>
              <a:t>sdaxel</a:t>
            </a:r>
            <a:r>
              <a:rPr lang="fr-FR" dirty="0"/>
              <a:t> n </a:t>
            </a:r>
            <a:r>
              <a:rPr lang="fr-FR" dirty="0" err="1"/>
              <a:t>wulawen-nsen</a:t>
            </a:r>
            <a:r>
              <a:rPr lang="fr-FR" dirty="0"/>
              <a:t>, ad </a:t>
            </a:r>
            <a:r>
              <a:rPr lang="fr-FR" dirty="0" err="1"/>
              <a:t>rǧun</a:t>
            </a:r>
            <a:r>
              <a:rPr lang="fr-FR" dirty="0"/>
              <a:t> </a:t>
            </a:r>
            <a:r>
              <a:rPr lang="fr-FR" dirty="0" err="1"/>
              <a:t>tuɣalin</a:t>
            </a:r>
            <a:r>
              <a:rPr lang="fr-FR" dirty="0"/>
              <a:t> n Murad </a:t>
            </a:r>
            <a:r>
              <a:rPr lang="fr-FR" dirty="0" err="1"/>
              <a:t>deg</a:t>
            </a:r>
            <a:r>
              <a:rPr lang="fr-FR" dirty="0"/>
              <a:t> </a:t>
            </a:r>
            <a:r>
              <a:rPr lang="fr-FR" dirty="0" err="1"/>
              <a:t>wawal-is</a:t>
            </a:r>
            <a:r>
              <a:rPr lang="fr-FR" dirty="0"/>
              <a:t> n </a:t>
            </a:r>
            <a:r>
              <a:rPr lang="fr-FR" dirty="0" err="1"/>
              <a:t>utixer</a:t>
            </a:r>
            <a:r>
              <a:rPr lang="fr-FR" dirty="0"/>
              <a:t> ma </a:t>
            </a:r>
            <a:r>
              <a:rPr lang="fr-FR" dirty="0" err="1"/>
              <a:t>yella</a:t>
            </a:r>
            <a:r>
              <a:rPr lang="fr-FR" dirty="0"/>
              <a:t> </a:t>
            </a:r>
            <a:r>
              <a:rPr lang="fr-FR" dirty="0" err="1"/>
              <a:t>mačči</a:t>
            </a:r>
            <a:r>
              <a:rPr lang="fr-FR" dirty="0"/>
              <a:t> d </a:t>
            </a:r>
            <a:r>
              <a:rPr lang="fr-FR" dirty="0" err="1"/>
              <a:t>aḥettem</a:t>
            </a:r>
            <a:r>
              <a:rPr lang="fr-FR" dirty="0"/>
              <a:t> ara as-tt-</a:t>
            </a:r>
            <a:r>
              <a:rPr lang="fr-FR" dirty="0" err="1"/>
              <a:t>ḥettmen</a:t>
            </a:r>
            <a:r>
              <a:rPr lang="fr-FR" dirty="0"/>
              <a:t> </a:t>
            </a:r>
            <a:r>
              <a:rPr lang="fr-FR" dirty="0" err="1"/>
              <a:t>imi</a:t>
            </a:r>
            <a:r>
              <a:rPr lang="fr-FR" dirty="0"/>
              <a:t> </a:t>
            </a:r>
            <a:r>
              <a:rPr lang="fr-FR" dirty="0" err="1"/>
              <a:t>tidet</a:t>
            </a:r>
            <a:r>
              <a:rPr lang="fr-FR" dirty="0"/>
              <a:t> n </a:t>
            </a:r>
            <a:r>
              <a:rPr lang="fr-FR" dirty="0" err="1"/>
              <a:t>tidet</a:t>
            </a:r>
            <a:r>
              <a:rPr lang="fr-FR" dirty="0"/>
              <a:t> n </a:t>
            </a:r>
            <a:r>
              <a:rPr lang="fr-FR" dirty="0" err="1"/>
              <a:t>waffad-nsen</a:t>
            </a:r>
            <a:r>
              <a:rPr lang="fr-FR" dirty="0"/>
              <a:t> </a:t>
            </a:r>
            <a:r>
              <a:rPr lang="fr-FR" dirty="0" err="1"/>
              <a:t>kukran</a:t>
            </a:r>
            <a:r>
              <a:rPr lang="fr-FR" dirty="0"/>
              <a:t> ad </a:t>
            </a:r>
            <a:r>
              <a:rPr lang="fr-FR" dirty="0" err="1"/>
              <a:t>aggaden</a:t>
            </a:r>
            <a:r>
              <a:rPr lang="fr-FR" dirty="0"/>
              <a:t>, ad </a:t>
            </a:r>
            <a:r>
              <a:rPr lang="fr-FR" dirty="0" err="1"/>
              <a:t>aggaden</a:t>
            </a:r>
            <a:r>
              <a:rPr lang="fr-FR" dirty="0"/>
              <a:t> </a:t>
            </a:r>
            <a:r>
              <a:rPr lang="fr-FR" dirty="0" err="1"/>
              <a:t>lemmer</a:t>
            </a:r>
            <a:r>
              <a:rPr lang="fr-FR" dirty="0"/>
              <a:t> </a:t>
            </a:r>
            <a:r>
              <a:rPr lang="fr-FR" dirty="0" err="1"/>
              <a:t>inig</a:t>
            </a:r>
            <a:r>
              <a:rPr lang="fr-FR" dirty="0"/>
              <a:t>-agi ad d-</a:t>
            </a:r>
            <a:r>
              <a:rPr lang="fr-FR" dirty="0" err="1"/>
              <a:t>yesker</a:t>
            </a:r>
            <a:r>
              <a:rPr lang="fr-FR" dirty="0"/>
              <a:t> </a:t>
            </a:r>
            <a:r>
              <a:rPr lang="fr-FR" dirty="0" err="1"/>
              <a:t>deg</a:t>
            </a:r>
            <a:r>
              <a:rPr lang="fr-FR" dirty="0"/>
              <a:t>-sen </a:t>
            </a:r>
            <a:r>
              <a:rPr lang="fr-FR" dirty="0" err="1"/>
              <a:t>tiɣratin-nni</a:t>
            </a:r>
            <a:r>
              <a:rPr lang="fr-FR" dirty="0"/>
              <a:t> i </a:t>
            </a:r>
            <a:r>
              <a:rPr lang="fr-FR" dirty="0" err="1"/>
              <a:t>tteɛraḍen</a:t>
            </a:r>
            <a:r>
              <a:rPr lang="fr-FR" dirty="0"/>
              <a:t> </a:t>
            </a:r>
            <a:r>
              <a:rPr lang="fr-FR" dirty="0" err="1"/>
              <a:t>acḥal</a:t>
            </a:r>
            <a:r>
              <a:rPr lang="fr-FR" dirty="0"/>
              <a:t> ad </a:t>
            </a:r>
            <a:r>
              <a:rPr lang="fr-FR" dirty="0" err="1"/>
              <a:t>kemnen</a:t>
            </a:r>
            <a:r>
              <a:rPr lang="fr-FR" dirty="0"/>
              <a:t>. » (P7)</a:t>
            </a:r>
          </a:p>
          <a:p>
            <a:pPr algn="just"/>
            <a:r>
              <a:rPr lang="fr-FR" dirty="0"/>
              <a:t>« Dans le fond de leur cœur ils attendraient que Mourad revienne sur sa démission _ pour un peu ils l’exigeraient_ parce qu’au fond d’eux-mêmes ils auraient peur, peur que ce départ n’éveille en eux toutes les voix qu’ils tentaient d’étouffer. » (P7) </a:t>
            </a:r>
          </a:p>
          <a:p>
            <a:pPr algn="just"/>
            <a:r>
              <a:rPr lang="fr-FR" dirty="0"/>
              <a:t>Ce passage, comme pour le deuxième, le traducteur a essayé d’éviter les néologismes, mais la traduction n’a pas été fidèle. En effet, traduire : « </a:t>
            </a:r>
            <a:r>
              <a:rPr lang="fr-FR" b="1" dirty="0"/>
              <a:t>…que Mourad revienne sur sa démission</a:t>
            </a:r>
            <a:r>
              <a:rPr lang="fr-FR" dirty="0"/>
              <a:t> », par : « </a:t>
            </a:r>
            <a:r>
              <a:rPr lang="fr-FR" dirty="0" err="1"/>
              <a:t>tuɣalin</a:t>
            </a:r>
            <a:r>
              <a:rPr lang="fr-FR" dirty="0"/>
              <a:t> n Murad </a:t>
            </a:r>
            <a:r>
              <a:rPr lang="fr-FR" dirty="0" err="1"/>
              <a:t>deg</a:t>
            </a:r>
            <a:r>
              <a:rPr lang="fr-FR" dirty="0"/>
              <a:t> </a:t>
            </a:r>
            <a:r>
              <a:rPr lang="fr-FR" dirty="0" err="1"/>
              <a:t>wawal-is</a:t>
            </a:r>
            <a:r>
              <a:rPr lang="fr-FR" dirty="0"/>
              <a:t> n </a:t>
            </a:r>
            <a:r>
              <a:rPr lang="fr-FR" dirty="0" err="1"/>
              <a:t>utixer</a:t>
            </a:r>
            <a:r>
              <a:rPr lang="fr-FR" dirty="0"/>
              <a:t>. » </a:t>
            </a:r>
            <a:r>
              <a:rPr lang="fr-FR" dirty="0" smtClean="0"/>
              <a:t>c’est </a:t>
            </a:r>
            <a:r>
              <a:rPr lang="fr-FR" dirty="0"/>
              <a:t>un écart parce que dans la langue kabyle, on donne la </a:t>
            </a:r>
            <a:r>
              <a:rPr lang="fr-FR" b="1" dirty="0"/>
              <a:t>primauté</a:t>
            </a:r>
            <a:r>
              <a:rPr lang="fr-FR" dirty="0"/>
              <a:t> au </a:t>
            </a:r>
            <a:r>
              <a:rPr lang="fr-FR" b="1" dirty="0"/>
              <a:t>verbe</a:t>
            </a:r>
            <a:r>
              <a:rPr lang="fr-FR" dirty="0"/>
              <a:t> avant le nom ; il aurait pu dire : </a:t>
            </a:r>
            <a:endParaRPr lang="fr-FR" dirty="0" smtClean="0"/>
          </a:p>
          <a:p>
            <a:pPr algn="just"/>
            <a:r>
              <a:rPr lang="fr-FR" b="1" dirty="0" err="1" smtClean="0"/>
              <a:t>Ttraǧun</a:t>
            </a:r>
            <a:r>
              <a:rPr lang="fr-FR" b="1" dirty="0" smtClean="0"/>
              <a:t> </a:t>
            </a:r>
            <a:r>
              <a:rPr lang="fr-FR" b="1" dirty="0"/>
              <a:t>ad </a:t>
            </a:r>
            <a:r>
              <a:rPr lang="fr-FR" b="1" dirty="0" err="1"/>
              <a:t>yuɣal</a:t>
            </a:r>
            <a:r>
              <a:rPr lang="fr-FR" b="1" dirty="0"/>
              <a:t> Murad </a:t>
            </a:r>
            <a:r>
              <a:rPr lang="fr-FR" b="1" dirty="0" err="1"/>
              <a:t>deg</a:t>
            </a:r>
            <a:r>
              <a:rPr lang="fr-FR" b="1" dirty="0"/>
              <a:t> </a:t>
            </a:r>
            <a:r>
              <a:rPr lang="fr-FR" b="1" dirty="0" err="1"/>
              <a:t>wawal-is</a:t>
            </a:r>
            <a:r>
              <a:rPr lang="fr-FR" b="1" dirty="0"/>
              <a:t>, </a:t>
            </a:r>
            <a:r>
              <a:rPr lang="fr-FR" b="1" dirty="0" err="1"/>
              <a:t>ur</a:t>
            </a:r>
            <a:r>
              <a:rPr lang="fr-FR" b="1" dirty="0"/>
              <a:t> </a:t>
            </a:r>
            <a:r>
              <a:rPr lang="fr-FR" b="1" dirty="0" err="1"/>
              <a:t>yettixir</a:t>
            </a:r>
            <a:r>
              <a:rPr lang="fr-FR" b="1" dirty="0"/>
              <a:t> ara. 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387658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3.2. Les </a:t>
            </a:r>
            <a:r>
              <a:rPr lang="fr-FR" b="1" dirty="0"/>
              <a:t>calques linguistiques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 a essayé de divisé ce point en deux points essentiels:</a:t>
            </a:r>
          </a:p>
          <a:p>
            <a:r>
              <a:rPr lang="fr-FR" dirty="0" smtClean="0"/>
              <a:t>Les calques syntaxiques et les calques sémantiques.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452750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3.2.1. Calques </a:t>
            </a:r>
            <a:r>
              <a:rPr lang="fr-FR" b="1" dirty="0"/>
              <a:t>syntaxiques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On appel calque syntaxique quand on prend une structure syntaxiques d’une langue en l’intégrant dans une autre langue. </a:t>
            </a:r>
            <a:endParaRPr lang="fr-FR" dirty="0" smtClean="0"/>
          </a:p>
          <a:p>
            <a:pPr algn="just"/>
            <a:r>
              <a:rPr lang="fr-FR" b="1" dirty="0" smtClean="0"/>
              <a:t>Exemples :</a:t>
            </a:r>
          </a:p>
          <a:p>
            <a:pPr algn="just"/>
            <a:r>
              <a:rPr lang="fr-FR" dirty="0" smtClean="0"/>
              <a:t>«</a:t>
            </a:r>
            <a:r>
              <a:rPr lang="fr-FR" dirty="0"/>
              <a:t> </a:t>
            </a:r>
            <a:r>
              <a:rPr lang="fr-FR" dirty="0" err="1"/>
              <a:t>Inelmaden</a:t>
            </a:r>
            <a:r>
              <a:rPr lang="fr-FR" dirty="0"/>
              <a:t> la </a:t>
            </a:r>
            <a:r>
              <a:rPr lang="fr-FR" dirty="0" err="1"/>
              <a:t>ttraǧun</a:t>
            </a:r>
            <a:r>
              <a:rPr lang="fr-FR" dirty="0"/>
              <a:t>. </a:t>
            </a:r>
            <a:r>
              <a:rPr lang="fr-FR" dirty="0" err="1"/>
              <a:t>Imi</a:t>
            </a:r>
            <a:r>
              <a:rPr lang="fr-FR" dirty="0"/>
              <a:t> </a:t>
            </a:r>
            <a:r>
              <a:rPr lang="fr-FR" dirty="0" err="1"/>
              <a:t>yal</a:t>
            </a:r>
            <a:r>
              <a:rPr lang="fr-FR" dirty="0"/>
              <a:t> mi ara </a:t>
            </a:r>
            <a:r>
              <a:rPr lang="fr-FR" dirty="0" err="1"/>
              <a:t>yeg</a:t>
            </a:r>
            <a:r>
              <a:rPr lang="fr-FR" dirty="0"/>
              <a:t> </a:t>
            </a:r>
            <a:r>
              <a:rPr lang="fr-FR" dirty="0" err="1"/>
              <a:t>akka</a:t>
            </a:r>
            <a:r>
              <a:rPr lang="fr-FR" dirty="0"/>
              <a:t> ccix, </a:t>
            </a:r>
            <a:r>
              <a:rPr lang="fr-FR" dirty="0" err="1"/>
              <a:t>anamek-is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d </a:t>
            </a:r>
            <a:r>
              <a:rPr lang="fr-FR" dirty="0" err="1">
                <a:solidFill>
                  <a:srgbClr val="FF0000"/>
                </a:solidFill>
              </a:rPr>
              <a:t>akken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la </a:t>
            </a:r>
            <a:r>
              <a:rPr lang="fr-FR" dirty="0" err="1"/>
              <a:t>yettheyyi</a:t>
            </a:r>
            <a:r>
              <a:rPr lang="fr-FR" dirty="0"/>
              <a:t> iman-</a:t>
            </a:r>
            <a:r>
              <a:rPr lang="fr-FR" dirty="0" err="1"/>
              <a:t>is</a:t>
            </a:r>
            <a:r>
              <a:rPr lang="fr-FR" dirty="0"/>
              <a:t> ad d-</a:t>
            </a:r>
            <a:r>
              <a:rPr lang="fr-FR" dirty="0" err="1"/>
              <a:t>yini</a:t>
            </a:r>
            <a:r>
              <a:rPr lang="fr-FR" dirty="0"/>
              <a:t> </a:t>
            </a:r>
            <a:r>
              <a:rPr lang="fr-FR" dirty="0" err="1"/>
              <a:t>tiɣawsiwin</a:t>
            </a:r>
            <a:r>
              <a:rPr lang="fr-FR" dirty="0"/>
              <a:t> </a:t>
            </a:r>
            <a:r>
              <a:rPr lang="fr-FR" dirty="0" err="1"/>
              <a:t>lqayen</a:t>
            </a:r>
            <a:r>
              <a:rPr lang="fr-FR" dirty="0"/>
              <a:t>. » (P 22)</a:t>
            </a:r>
          </a:p>
          <a:p>
            <a:pPr algn="just"/>
            <a:r>
              <a:rPr lang="fr-FR" dirty="0"/>
              <a:t>« Les disciples étaient dans l’attente. Quand le maître prenait cette attitude, c’est qu’il s’apprêtait à dire des choses essentielles. » (P 21)</a:t>
            </a:r>
          </a:p>
          <a:p>
            <a:pPr marL="0" indent="0" algn="just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172110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Il a traduit : « C’est qu’il » par « </a:t>
            </a:r>
            <a:r>
              <a:rPr lang="fr-FR" dirty="0" err="1"/>
              <a:t>anamek-is</a:t>
            </a:r>
            <a:r>
              <a:rPr lang="fr-FR" dirty="0"/>
              <a:t> d </a:t>
            </a:r>
            <a:r>
              <a:rPr lang="fr-FR" dirty="0" err="1"/>
              <a:t>akken</a:t>
            </a:r>
            <a:r>
              <a:rPr lang="fr-FR" dirty="0"/>
              <a:t> » 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C’est </a:t>
            </a:r>
            <a:r>
              <a:rPr lang="fr-FR" dirty="0"/>
              <a:t>une expression inhabituelle dans le kabyle ? </a:t>
            </a:r>
            <a:r>
              <a:rPr lang="fr-FR" dirty="0" smtClean="0"/>
              <a:t>Il </a:t>
            </a:r>
            <a:r>
              <a:rPr lang="fr-FR" dirty="0"/>
              <a:t>peut tout simplement éviter d’intégrer ce subordonnant (</a:t>
            </a:r>
            <a:r>
              <a:rPr lang="fr-FR" dirty="0">
                <a:solidFill>
                  <a:srgbClr val="FF0000"/>
                </a:solidFill>
              </a:rPr>
              <a:t>d </a:t>
            </a:r>
            <a:r>
              <a:rPr lang="fr-FR" dirty="0" err="1">
                <a:solidFill>
                  <a:srgbClr val="FF0000"/>
                </a:solidFill>
              </a:rPr>
              <a:t>akken</a:t>
            </a:r>
            <a:r>
              <a:rPr lang="fr-FR" dirty="0"/>
              <a:t>), là où il n’a pas lieu d’être. En disant </a:t>
            </a:r>
            <a:r>
              <a:rPr lang="fr-FR" dirty="0" smtClean="0"/>
              <a:t>:</a:t>
            </a:r>
          </a:p>
          <a:p>
            <a:pPr algn="just"/>
            <a:r>
              <a:rPr lang="fr-FR" dirty="0" err="1"/>
              <a:t>Inelmaden</a:t>
            </a:r>
            <a:r>
              <a:rPr lang="fr-FR" dirty="0"/>
              <a:t> la </a:t>
            </a:r>
            <a:r>
              <a:rPr lang="fr-FR" dirty="0" err="1" smtClean="0"/>
              <a:t>ttraǧun</a:t>
            </a:r>
            <a:r>
              <a:rPr lang="fr-FR" dirty="0" smtClean="0"/>
              <a:t>. </a:t>
            </a:r>
            <a:r>
              <a:rPr lang="fr-FR" dirty="0" err="1" smtClean="0"/>
              <a:t>Yal</a:t>
            </a:r>
            <a:r>
              <a:rPr lang="fr-FR" dirty="0" smtClean="0"/>
              <a:t> </a:t>
            </a:r>
            <a:r>
              <a:rPr lang="fr-FR" dirty="0" err="1" smtClean="0"/>
              <a:t>tikkelt</a:t>
            </a:r>
            <a:r>
              <a:rPr lang="fr-FR" dirty="0" smtClean="0"/>
              <a:t> </a:t>
            </a:r>
            <a:r>
              <a:rPr lang="fr-FR" dirty="0" err="1" smtClean="0"/>
              <a:t>ideg</a:t>
            </a:r>
            <a:r>
              <a:rPr lang="fr-FR" dirty="0" smtClean="0"/>
              <a:t> ara </a:t>
            </a:r>
            <a:r>
              <a:rPr lang="fr-FR" dirty="0" err="1" smtClean="0"/>
              <a:t>yexdem</a:t>
            </a:r>
            <a:r>
              <a:rPr lang="fr-FR" dirty="0" smtClean="0"/>
              <a:t> </a:t>
            </a:r>
            <a:r>
              <a:rPr lang="fr-FR" dirty="0" err="1" smtClean="0"/>
              <a:t>akka</a:t>
            </a:r>
            <a:r>
              <a:rPr lang="fr-FR" dirty="0" smtClean="0"/>
              <a:t> ccix, d </a:t>
            </a:r>
            <a:r>
              <a:rPr lang="fr-FR" dirty="0" err="1"/>
              <a:t>aheyyi</a:t>
            </a:r>
            <a:r>
              <a:rPr lang="fr-FR" dirty="0"/>
              <a:t> i la </a:t>
            </a:r>
            <a:r>
              <a:rPr lang="fr-FR" dirty="0" err="1"/>
              <a:t>yettheyyi</a:t>
            </a:r>
            <a:r>
              <a:rPr lang="fr-FR" dirty="0"/>
              <a:t> iman-</a:t>
            </a:r>
            <a:r>
              <a:rPr lang="fr-FR" dirty="0" err="1"/>
              <a:t>is</a:t>
            </a:r>
            <a:r>
              <a:rPr lang="fr-FR" dirty="0"/>
              <a:t> ad d-</a:t>
            </a:r>
            <a:r>
              <a:rPr lang="fr-FR" dirty="0" err="1"/>
              <a:t>yini</a:t>
            </a:r>
            <a:r>
              <a:rPr lang="fr-FR" dirty="0"/>
              <a:t> </a:t>
            </a:r>
            <a:r>
              <a:rPr lang="fr-FR" dirty="0" err="1"/>
              <a:t>kra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48716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b="1" dirty="0"/>
              <a:t>Exemple</a:t>
            </a:r>
            <a:r>
              <a:rPr lang="fr-FR" dirty="0"/>
              <a:t> </a:t>
            </a:r>
            <a:r>
              <a:rPr lang="fr-FR" b="1" dirty="0"/>
              <a:t>2</a:t>
            </a:r>
            <a:r>
              <a:rPr lang="fr-FR" dirty="0"/>
              <a:t> : </a:t>
            </a:r>
          </a:p>
          <a:p>
            <a:pPr algn="just"/>
            <a:r>
              <a:rPr lang="fr-FR" dirty="0"/>
              <a:t>« </a:t>
            </a:r>
            <a:r>
              <a:rPr lang="fr-FR" dirty="0" err="1"/>
              <a:t>Nitni</a:t>
            </a:r>
            <a:r>
              <a:rPr lang="fr-FR" dirty="0"/>
              <a:t> ad </a:t>
            </a:r>
            <a:r>
              <a:rPr lang="fr-FR" dirty="0" err="1"/>
              <a:t>ten</a:t>
            </a:r>
            <a:r>
              <a:rPr lang="fr-FR" dirty="0"/>
              <a:t>-in-</a:t>
            </a:r>
            <a:r>
              <a:rPr lang="fr-FR" dirty="0" err="1"/>
              <a:t>tafeḍ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d </a:t>
            </a:r>
            <a:r>
              <a:rPr lang="fr-FR" dirty="0" err="1">
                <a:solidFill>
                  <a:srgbClr val="FF0000"/>
                </a:solidFill>
              </a:rPr>
              <a:t>widak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/>
              <a:t>yesɛan</a:t>
            </a:r>
            <a:r>
              <a:rPr lang="fr-FR" dirty="0"/>
              <a:t> </a:t>
            </a:r>
            <a:r>
              <a:rPr lang="fr-FR" dirty="0" err="1"/>
              <a:t>annuz</a:t>
            </a:r>
            <a:r>
              <a:rPr lang="fr-FR" dirty="0"/>
              <a:t> » (P 24)</a:t>
            </a:r>
          </a:p>
          <a:p>
            <a:pPr algn="just"/>
            <a:r>
              <a:rPr lang="fr-FR" dirty="0" smtClean="0"/>
              <a:t>«</a:t>
            </a:r>
            <a:r>
              <a:rPr lang="fr-FR" dirty="0"/>
              <a:t> Ils seront humbles » (P 22) </a:t>
            </a:r>
          </a:p>
          <a:p>
            <a:pPr algn="just"/>
            <a:r>
              <a:rPr lang="fr-FR" dirty="0"/>
              <a:t>L’utilisation du monème à caractère définitoire « d </a:t>
            </a:r>
            <a:r>
              <a:rPr lang="fr-FR" dirty="0" err="1"/>
              <a:t>widak</a:t>
            </a:r>
            <a:r>
              <a:rPr lang="fr-FR" dirty="0"/>
              <a:t> » devrait être une réponse à une question qui demanderait à savoir qui sont « ils » pas comment ils sont. Alors que pour cette énoncée il peut simplement dire en kabyle :</a:t>
            </a:r>
          </a:p>
          <a:p>
            <a:pPr algn="just"/>
            <a:r>
              <a:rPr lang="fr-FR" dirty="0"/>
              <a:t> </a:t>
            </a:r>
            <a:r>
              <a:rPr lang="fr-FR" b="1" dirty="0"/>
              <a:t>Ad </a:t>
            </a:r>
            <a:r>
              <a:rPr lang="fr-FR" b="1" dirty="0" err="1"/>
              <a:t>ten</a:t>
            </a:r>
            <a:r>
              <a:rPr lang="fr-FR" b="1" dirty="0"/>
              <a:t>-in-</a:t>
            </a:r>
            <a:r>
              <a:rPr lang="fr-FR" b="1" dirty="0" err="1"/>
              <a:t>tafeḍ</a:t>
            </a:r>
            <a:r>
              <a:rPr lang="fr-FR" b="1" dirty="0"/>
              <a:t> </a:t>
            </a:r>
            <a:r>
              <a:rPr lang="fr-FR" b="1" dirty="0" err="1"/>
              <a:t>teddun</a:t>
            </a:r>
            <a:r>
              <a:rPr lang="fr-FR" b="1" dirty="0"/>
              <a:t> s </a:t>
            </a:r>
            <a:r>
              <a:rPr lang="fr-FR" b="1" dirty="0" err="1"/>
              <a:t>wannuz</a:t>
            </a:r>
            <a:r>
              <a:rPr lang="fr-FR" b="1" dirty="0"/>
              <a:t>.   </a:t>
            </a:r>
          </a:p>
          <a:p>
            <a:pPr algn="just"/>
            <a:r>
              <a:rPr lang="fr-FR" dirty="0"/>
              <a:t> Il est de même pour cet exemple :</a:t>
            </a:r>
          </a:p>
          <a:p>
            <a:pPr algn="just"/>
            <a:r>
              <a:rPr lang="fr-FR" dirty="0"/>
              <a:t> « Netta </a:t>
            </a:r>
            <a:r>
              <a:rPr lang="fr-FR" dirty="0">
                <a:solidFill>
                  <a:srgbClr val="FF0000"/>
                </a:solidFill>
              </a:rPr>
              <a:t>d </a:t>
            </a:r>
            <a:r>
              <a:rPr lang="fr-FR" dirty="0" err="1">
                <a:solidFill>
                  <a:srgbClr val="FF0000"/>
                </a:solidFill>
              </a:rPr>
              <a:t>win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/>
              <a:t>yettruḥun</a:t>
            </a:r>
            <a:r>
              <a:rPr lang="fr-FR" dirty="0"/>
              <a:t> </a:t>
            </a:r>
            <a:r>
              <a:rPr lang="fr-FR" dirty="0" err="1"/>
              <a:t>srid</a:t>
            </a:r>
            <a:r>
              <a:rPr lang="fr-FR" dirty="0"/>
              <a:t> </a:t>
            </a:r>
            <a:r>
              <a:rPr lang="fr-FR" dirty="0" err="1"/>
              <a:t>ɣer</a:t>
            </a:r>
            <a:r>
              <a:rPr lang="fr-FR" dirty="0"/>
              <a:t> </a:t>
            </a:r>
            <a:r>
              <a:rPr lang="fr-FR" dirty="0" err="1"/>
              <a:t>yiswi</a:t>
            </a:r>
            <a:r>
              <a:rPr lang="fr-FR" dirty="0"/>
              <a:t> » (p 8)</a:t>
            </a:r>
          </a:p>
          <a:p>
            <a:pPr algn="just"/>
            <a:r>
              <a:rPr lang="fr-FR" dirty="0"/>
              <a:t>« Lui allait droit au but »  (P 9)</a:t>
            </a:r>
          </a:p>
          <a:p>
            <a:pPr algn="just"/>
            <a:r>
              <a:rPr lang="fr-FR" dirty="0"/>
              <a:t>On peut dire simplement : </a:t>
            </a:r>
            <a:r>
              <a:rPr lang="fr-FR" b="1" dirty="0" smtClean="0"/>
              <a:t>Netta</a:t>
            </a:r>
            <a:r>
              <a:rPr lang="fr-FR" b="1" dirty="0"/>
              <a:t>, </a:t>
            </a:r>
            <a:r>
              <a:rPr lang="fr-FR" b="1" dirty="0" err="1"/>
              <a:t>yettruḥu</a:t>
            </a:r>
            <a:r>
              <a:rPr lang="fr-FR" b="1" dirty="0"/>
              <a:t> </a:t>
            </a:r>
            <a:r>
              <a:rPr lang="fr-FR" b="1" dirty="0" err="1"/>
              <a:t>srid</a:t>
            </a:r>
            <a:r>
              <a:rPr lang="fr-FR" b="1" dirty="0"/>
              <a:t> </a:t>
            </a:r>
            <a:r>
              <a:rPr lang="fr-FR" b="1" dirty="0" err="1"/>
              <a:t>ɣer</a:t>
            </a:r>
            <a:r>
              <a:rPr lang="fr-FR" b="1" dirty="0"/>
              <a:t> </a:t>
            </a:r>
            <a:r>
              <a:rPr lang="fr-FR" b="1" dirty="0" err="1"/>
              <a:t>yiswi</a:t>
            </a:r>
            <a:r>
              <a:rPr lang="fr-FR" b="1" dirty="0"/>
              <a:t>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047621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3.2.2. Calques sémantiques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«</a:t>
            </a:r>
            <a:r>
              <a:rPr lang="fr-FR" dirty="0"/>
              <a:t> </a:t>
            </a:r>
            <a:r>
              <a:rPr lang="fr-FR" b="1" dirty="0" smtClean="0"/>
              <a:t>c</a:t>
            </a:r>
            <a:r>
              <a:rPr lang="fr-FR" dirty="0" smtClean="0"/>
              <a:t>’</a:t>
            </a:r>
            <a:r>
              <a:rPr lang="fr-FR" b="1" i="1" dirty="0" smtClean="0"/>
              <a:t>est </a:t>
            </a:r>
            <a:r>
              <a:rPr lang="fr-FR" b="1" i="1" dirty="0"/>
              <a:t>le processus de transfert de signification (d’une langue A à une langue B</a:t>
            </a:r>
            <a:r>
              <a:rPr lang="fr-FR" b="1" dirty="0"/>
              <a:t>)</a:t>
            </a:r>
            <a:r>
              <a:rPr lang="fr-FR" dirty="0"/>
              <a:t> » (B. </a:t>
            </a:r>
            <a:r>
              <a:rPr lang="fr-FR" dirty="0" err="1"/>
              <a:t>Aziri</a:t>
            </a:r>
            <a:r>
              <a:rPr lang="fr-FR" dirty="0"/>
              <a:t>, 2009. P 74.)  </a:t>
            </a:r>
          </a:p>
          <a:p>
            <a:pPr algn="just"/>
            <a:r>
              <a:rPr lang="fr-FR" dirty="0"/>
              <a:t>L</a:t>
            </a:r>
            <a:r>
              <a:rPr lang="fr-FR" dirty="0" smtClean="0"/>
              <a:t>e </a:t>
            </a:r>
            <a:r>
              <a:rPr lang="fr-FR" dirty="0"/>
              <a:t>mot peut perdre tout son sens en passant d’une langue à une autre.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48085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Problématique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Dans cette communication, nous nous proposons d’étudier la problématique de l’organisation textuelle des romans traduits en kabyle. </a:t>
            </a:r>
          </a:p>
          <a:p>
            <a:pPr lvl="0" algn="just"/>
            <a:r>
              <a:rPr lang="fr-FR" b="1" dirty="0"/>
              <a:t>L’utilisation des néologismes a-t-il un impact sur la structure syntaxique et l’organisation globale des textes traduits ?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887977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b="1" dirty="0"/>
              <a:t>Exemples : </a:t>
            </a:r>
            <a:endParaRPr lang="fr-FR" dirty="0"/>
          </a:p>
          <a:p>
            <a:pPr algn="just"/>
            <a:r>
              <a:rPr lang="fr-FR" b="1" dirty="0" err="1" smtClean="0"/>
              <a:t>Exp</a:t>
            </a:r>
            <a:r>
              <a:rPr lang="fr-FR" b="1" dirty="0" smtClean="0"/>
              <a:t> 1</a:t>
            </a:r>
            <a:r>
              <a:rPr lang="fr-FR" dirty="0" smtClean="0"/>
              <a:t>: «</a:t>
            </a:r>
            <a:r>
              <a:rPr lang="fr-FR" dirty="0"/>
              <a:t> </a:t>
            </a:r>
            <a:r>
              <a:rPr lang="fr-FR" dirty="0" err="1"/>
              <a:t>Tiɣawsiwin</a:t>
            </a:r>
            <a:r>
              <a:rPr lang="fr-FR" dirty="0"/>
              <a:t> » en kabyle, est un terme concret on ne peut pas l’intégrer dans le sens abstrait comme pour le passage : </a:t>
            </a:r>
            <a:endParaRPr lang="fr-FR" dirty="0" smtClean="0"/>
          </a:p>
          <a:p>
            <a:pPr algn="just"/>
            <a:r>
              <a:rPr lang="fr-FR" dirty="0" smtClean="0"/>
              <a:t>«</a:t>
            </a:r>
            <a:r>
              <a:rPr lang="fr-FR" dirty="0"/>
              <a:t> Ad d-</a:t>
            </a:r>
            <a:r>
              <a:rPr lang="fr-FR" dirty="0" err="1"/>
              <a:t>yini</a:t>
            </a:r>
            <a:r>
              <a:rPr lang="fr-FR" dirty="0"/>
              <a:t> </a:t>
            </a:r>
            <a:r>
              <a:rPr lang="fr-FR" dirty="0" err="1"/>
              <a:t>tiɣawsiwin</a:t>
            </a:r>
            <a:r>
              <a:rPr lang="fr-FR" dirty="0"/>
              <a:t> </a:t>
            </a:r>
            <a:r>
              <a:rPr lang="fr-FR" dirty="0" err="1"/>
              <a:t>lqayen</a:t>
            </a:r>
            <a:r>
              <a:rPr lang="fr-FR" dirty="0"/>
              <a:t> » pour « dire des choses essentielles. </a:t>
            </a:r>
            <a:r>
              <a:rPr lang="fr-FR" dirty="0" smtClean="0"/>
              <a:t>»</a:t>
            </a:r>
          </a:p>
          <a:p>
            <a:pPr algn="just"/>
            <a:r>
              <a:rPr lang="fr-FR" dirty="0"/>
              <a:t> on ne dit pas « </a:t>
            </a:r>
            <a:r>
              <a:rPr lang="fr-FR" dirty="0" err="1"/>
              <a:t>tiɣawsiwin</a:t>
            </a:r>
            <a:r>
              <a:rPr lang="fr-FR" dirty="0"/>
              <a:t> » pour des paroles !</a:t>
            </a:r>
          </a:p>
          <a:p>
            <a:pPr algn="just"/>
            <a:r>
              <a:rPr lang="fr-FR" dirty="0"/>
              <a:t>Il peut dire simplement : Ad d-</a:t>
            </a:r>
            <a:r>
              <a:rPr lang="fr-FR" dirty="0" err="1"/>
              <a:t>yini</a:t>
            </a:r>
            <a:r>
              <a:rPr lang="fr-FR" dirty="0"/>
              <a:t> </a:t>
            </a:r>
            <a:r>
              <a:rPr lang="fr-FR" dirty="0" err="1"/>
              <a:t>ayen</a:t>
            </a:r>
            <a:r>
              <a:rPr lang="fr-FR" dirty="0"/>
              <a:t> </a:t>
            </a:r>
            <a:r>
              <a:rPr lang="fr-FR" dirty="0" err="1"/>
              <a:t>ilaqen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b="1" dirty="0" err="1" smtClean="0"/>
              <a:t>Exp</a:t>
            </a:r>
            <a:r>
              <a:rPr lang="fr-FR" b="1" dirty="0" smtClean="0"/>
              <a:t> 2</a:t>
            </a:r>
            <a:r>
              <a:rPr lang="fr-FR" dirty="0" smtClean="0"/>
              <a:t>: «</a:t>
            </a:r>
            <a:r>
              <a:rPr lang="fr-FR" dirty="0"/>
              <a:t> </a:t>
            </a:r>
            <a:r>
              <a:rPr lang="fr-FR" dirty="0" err="1"/>
              <a:t>Yerra</a:t>
            </a:r>
            <a:r>
              <a:rPr lang="fr-FR" dirty="0"/>
              <a:t>-d </a:t>
            </a:r>
            <a:r>
              <a:rPr lang="fr-FR" dirty="0" err="1"/>
              <a:t>Ǧamal</a:t>
            </a:r>
            <a:r>
              <a:rPr lang="fr-FR" dirty="0"/>
              <a:t> </a:t>
            </a:r>
            <a:r>
              <a:rPr lang="fr-FR" dirty="0" err="1"/>
              <a:t>yiwen</a:t>
            </a:r>
            <a:r>
              <a:rPr lang="fr-FR" dirty="0"/>
              <a:t> n </a:t>
            </a:r>
            <a:r>
              <a:rPr lang="fr-FR" b="1" dirty="0" err="1"/>
              <a:t>nnefs</a:t>
            </a:r>
            <a:r>
              <a:rPr lang="fr-FR" b="1" dirty="0"/>
              <a:t> </a:t>
            </a:r>
            <a:r>
              <a:rPr lang="fr-FR" b="1" dirty="0" err="1"/>
              <a:t>aɣezzfan</a:t>
            </a:r>
            <a:r>
              <a:rPr lang="fr-FR" dirty="0"/>
              <a:t> » (P 22)</a:t>
            </a:r>
          </a:p>
          <a:p>
            <a:pPr algn="just"/>
            <a:r>
              <a:rPr lang="fr-FR" dirty="0"/>
              <a:t> « Djamel prit une grande inspiration » (p 21)</a:t>
            </a:r>
          </a:p>
          <a:p>
            <a:pPr algn="just"/>
            <a:r>
              <a:rPr lang="fr-FR" dirty="0" err="1"/>
              <a:t>Nnefs</a:t>
            </a:r>
            <a:r>
              <a:rPr lang="fr-FR" dirty="0"/>
              <a:t> en kabyle ne peut pas être « d </a:t>
            </a:r>
            <a:r>
              <a:rPr lang="fr-FR" dirty="0" err="1"/>
              <a:t>aɣezzfan</a:t>
            </a:r>
            <a:r>
              <a:rPr lang="fr-FR" dirty="0"/>
              <a:t> »</a:t>
            </a:r>
          </a:p>
          <a:p>
            <a:pPr algn="just"/>
            <a:r>
              <a:rPr lang="fr-FR" dirty="0"/>
              <a:t>Il peut simplement dire : </a:t>
            </a:r>
            <a:r>
              <a:rPr lang="fr-FR" b="1" dirty="0" err="1"/>
              <a:t>Yerra</a:t>
            </a:r>
            <a:r>
              <a:rPr lang="fr-FR" b="1" dirty="0"/>
              <a:t>-d </a:t>
            </a:r>
            <a:r>
              <a:rPr lang="fr-FR" b="1" dirty="0" err="1"/>
              <a:t>nnehta</a:t>
            </a:r>
            <a:r>
              <a:rPr lang="fr-FR" dirty="0"/>
              <a:t>. Ou bien : </a:t>
            </a:r>
            <a:r>
              <a:rPr lang="fr-FR" dirty="0" err="1"/>
              <a:t>Yerra</a:t>
            </a:r>
            <a:r>
              <a:rPr lang="fr-FR" dirty="0"/>
              <a:t>-d </a:t>
            </a:r>
            <a:r>
              <a:rPr lang="fr-FR" dirty="0" err="1"/>
              <a:t>nnefs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63179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b="1" dirty="0" err="1" smtClean="0"/>
              <a:t>Exp</a:t>
            </a:r>
            <a:r>
              <a:rPr lang="fr-FR" b="1" dirty="0" smtClean="0"/>
              <a:t> 3: </a:t>
            </a:r>
            <a:r>
              <a:rPr lang="fr-FR" dirty="0" smtClean="0"/>
              <a:t>«</a:t>
            </a:r>
            <a:r>
              <a:rPr lang="fr-FR" dirty="0"/>
              <a:t> </a:t>
            </a:r>
            <a:r>
              <a:rPr lang="fr-FR" dirty="0" err="1"/>
              <a:t>Mgal</a:t>
            </a:r>
            <a:r>
              <a:rPr lang="fr-FR" dirty="0"/>
              <a:t> </a:t>
            </a:r>
            <a:r>
              <a:rPr lang="fr-FR" dirty="0" err="1"/>
              <a:t>amaḍal</a:t>
            </a:r>
            <a:r>
              <a:rPr lang="fr-FR" dirty="0"/>
              <a:t> </a:t>
            </a:r>
            <a:r>
              <a:rPr lang="fr-FR" dirty="0" err="1"/>
              <a:t>uzlig</a:t>
            </a:r>
            <a:r>
              <a:rPr lang="fr-FR" dirty="0"/>
              <a:t>, </a:t>
            </a:r>
            <a:r>
              <a:rPr lang="fr-FR" dirty="0" err="1"/>
              <a:t>Buɛlam</a:t>
            </a:r>
            <a:r>
              <a:rPr lang="fr-FR" dirty="0"/>
              <a:t> </a:t>
            </a:r>
            <a:r>
              <a:rPr lang="fr-FR" dirty="0" err="1"/>
              <a:t>yettḥalfu</a:t>
            </a:r>
            <a:r>
              <a:rPr lang="fr-FR" dirty="0"/>
              <a:t> s </a:t>
            </a:r>
            <a:r>
              <a:rPr lang="fr-FR" dirty="0" err="1"/>
              <a:t>tiẓedt</a:t>
            </a:r>
            <a:r>
              <a:rPr lang="fr-FR" dirty="0"/>
              <a:t> </a:t>
            </a:r>
            <a:r>
              <a:rPr lang="fr-FR" dirty="0" err="1"/>
              <a:t>tasusamt</a:t>
            </a:r>
            <a:r>
              <a:rPr lang="fr-FR" dirty="0"/>
              <a:t> </a:t>
            </a:r>
            <a:r>
              <a:rPr lang="fr-FR" dirty="0" err="1"/>
              <a:t>am</a:t>
            </a:r>
            <a:r>
              <a:rPr lang="fr-FR" dirty="0"/>
              <a:t> </a:t>
            </a:r>
            <a:r>
              <a:rPr lang="fr-FR" dirty="0" err="1"/>
              <a:t>uẓegwi</a:t>
            </a:r>
            <a:r>
              <a:rPr lang="fr-FR" dirty="0"/>
              <a:t> mi ara </a:t>
            </a:r>
            <a:r>
              <a:rPr lang="fr-FR" dirty="0" err="1"/>
              <a:t>yerwel</a:t>
            </a:r>
            <a:r>
              <a:rPr lang="fr-FR" dirty="0"/>
              <a:t> </a:t>
            </a:r>
            <a:r>
              <a:rPr lang="fr-FR" dirty="0" err="1"/>
              <a:t>ɣer</a:t>
            </a:r>
            <a:r>
              <a:rPr lang="fr-FR" dirty="0"/>
              <a:t> </a:t>
            </a:r>
            <a:r>
              <a:rPr lang="fr-FR" dirty="0" err="1"/>
              <a:t>tegzirt-ines</a:t>
            </a:r>
            <a:r>
              <a:rPr lang="fr-FR" dirty="0"/>
              <a:t>. » (P 21) </a:t>
            </a:r>
          </a:p>
          <a:p>
            <a:pPr algn="just"/>
            <a:r>
              <a:rPr lang="fr-FR" dirty="0"/>
              <a:t>« Contre un monde égaré </a:t>
            </a:r>
            <a:r>
              <a:rPr lang="fr-FR" dirty="0" err="1"/>
              <a:t>Boualem</a:t>
            </a:r>
            <a:r>
              <a:rPr lang="fr-FR" dirty="0"/>
              <a:t> ressentait un plaisir sourd, sauvage, à se retirer dans l’île. » (P 20)  </a:t>
            </a:r>
          </a:p>
          <a:p>
            <a:pPr algn="just"/>
            <a:r>
              <a:rPr lang="fr-FR" dirty="0"/>
              <a:t>La succession de néologismes dans ce passage, et la traduction mot-à-mot, rendent la compréhension ambigüe. Le terme </a:t>
            </a:r>
            <a:r>
              <a:rPr lang="fr-FR" dirty="0" err="1"/>
              <a:t>tiẓedt</a:t>
            </a:r>
            <a:r>
              <a:rPr lang="fr-FR" dirty="0"/>
              <a:t> : est abstrait, il lui a collé un autre mot abstrait (</a:t>
            </a:r>
            <a:r>
              <a:rPr lang="fr-FR" dirty="0" err="1"/>
              <a:t>tiẓedt</a:t>
            </a:r>
            <a:r>
              <a:rPr lang="fr-FR" dirty="0"/>
              <a:t> </a:t>
            </a:r>
            <a:r>
              <a:rPr lang="fr-FR" dirty="0" err="1"/>
              <a:t>tasusamt</a:t>
            </a:r>
            <a:r>
              <a:rPr lang="fr-FR" dirty="0"/>
              <a:t>) pour dire (plaisir sourd), ce qui apparait bizarre dans la langue d’arrivée. </a:t>
            </a:r>
            <a:r>
              <a:rPr lang="fr-FR" dirty="0" smtClean="0"/>
              <a:t>Il </a:t>
            </a:r>
            <a:r>
              <a:rPr lang="fr-FR" dirty="0"/>
              <a:t>peut simplement et clairement dire </a:t>
            </a:r>
            <a:r>
              <a:rPr lang="fr-FR" dirty="0" smtClean="0"/>
              <a:t>:</a:t>
            </a:r>
          </a:p>
          <a:p>
            <a:pPr algn="just"/>
            <a:r>
              <a:rPr lang="fr-FR" b="1" dirty="0" smtClean="0"/>
              <a:t> </a:t>
            </a:r>
            <a:r>
              <a:rPr lang="fr-FR" b="1" dirty="0"/>
              <a:t>Mi ara </a:t>
            </a:r>
            <a:r>
              <a:rPr lang="fr-FR" b="1" dirty="0" err="1"/>
              <a:t>iḥulfu</a:t>
            </a:r>
            <a:r>
              <a:rPr lang="fr-FR" b="1" dirty="0"/>
              <a:t> s </a:t>
            </a:r>
            <a:r>
              <a:rPr lang="fr-FR" b="1" dirty="0" err="1"/>
              <a:t>yiman-is</a:t>
            </a:r>
            <a:r>
              <a:rPr lang="fr-FR" b="1" dirty="0"/>
              <a:t> </a:t>
            </a:r>
            <a:r>
              <a:rPr lang="fr-FR" b="1" dirty="0" err="1"/>
              <a:t>iḍaɛ</a:t>
            </a:r>
            <a:r>
              <a:rPr lang="fr-FR" b="1" dirty="0"/>
              <a:t>, </a:t>
            </a:r>
            <a:r>
              <a:rPr lang="fr-FR" b="1" dirty="0" err="1"/>
              <a:t>Buɛlam</a:t>
            </a:r>
            <a:r>
              <a:rPr lang="fr-FR" b="1" dirty="0"/>
              <a:t>, </a:t>
            </a:r>
            <a:r>
              <a:rPr lang="fr-FR" b="1" dirty="0" err="1"/>
              <a:t>isaram</a:t>
            </a:r>
            <a:r>
              <a:rPr lang="fr-FR" b="1" dirty="0"/>
              <a:t> kan ad </a:t>
            </a:r>
            <a:r>
              <a:rPr lang="fr-FR" b="1" dirty="0" err="1"/>
              <a:t>yerwel</a:t>
            </a:r>
            <a:r>
              <a:rPr lang="fr-FR" b="1" dirty="0"/>
              <a:t> anda </a:t>
            </a:r>
            <a:r>
              <a:rPr lang="fr-FR" b="1" dirty="0" err="1"/>
              <a:t>akken</a:t>
            </a:r>
            <a:r>
              <a:rPr lang="fr-FR" b="1" dirty="0"/>
              <a:t> </a:t>
            </a:r>
            <a:r>
              <a:rPr lang="fr-FR" b="1" dirty="0" err="1"/>
              <a:t>ulac</a:t>
            </a:r>
            <a:r>
              <a:rPr lang="fr-FR" b="1" dirty="0"/>
              <a:t> la </a:t>
            </a:r>
            <a:r>
              <a:rPr lang="fr-FR" b="1" dirty="0" err="1"/>
              <a:t>lḥess</a:t>
            </a:r>
            <a:r>
              <a:rPr lang="fr-FR" b="1" dirty="0"/>
              <a:t>, la </a:t>
            </a:r>
            <a:r>
              <a:rPr lang="fr-FR" b="1" dirty="0" err="1"/>
              <a:t>nnefs</a:t>
            </a:r>
            <a:r>
              <a:rPr lang="fr-FR" b="1" dirty="0"/>
              <a:t>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2060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dirty="0"/>
              <a:t>Conclusion</a:t>
            </a:r>
            <a:r>
              <a:rPr lang="fr-FR" b="1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Même </a:t>
            </a:r>
            <a:r>
              <a:rPr lang="fr-FR" dirty="0"/>
              <a:t>dans le cas où la création néologique participe du près ou de loin dans la promotion du kabyle, il y a des situations où cela pose des problèmes d’intercompréhension. Surtout quand la syntaxe de la langue est touchée.</a:t>
            </a:r>
          </a:p>
          <a:p>
            <a:pPr algn="just"/>
            <a:r>
              <a:rPr lang="fr-FR" dirty="0"/>
              <a:t>Après une stabilité millénaire qui l’a gardé intacte, la syntaxe du kabyle assiste ces dernières années aux changements et à l’intégration d’autres structures étrangères.</a:t>
            </a:r>
          </a:p>
        </p:txBody>
      </p:sp>
    </p:spTree>
    <p:extLst>
      <p:ext uri="{BB962C8B-B14F-4D97-AF65-F5344CB8AC3E}">
        <p14:creationId xmlns:p14="http://schemas.microsoft.com/office/powerpoint/2010/main" xmlns="" val="8509399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05475"/>
          </a:xfrm>
        </p:spPr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forte </a:t>
            </a:r>
            <a:r>
              <a:rPr lang="fr-FR" b="1" dirty="0"/>
              <a:t>intégration des néologismes </a:t>
            </a:r>
            <a:r>
              <a:rPr lang="fr-FR" dirty="0"/>
              <a:t>dans les textes </a:t>
            </a:r>
            <a:r>
              <a:rPr lang="fr-FR" b="1" dirty="0"/>
              <a:t>traduits</a:t>
            </a:r>
            <a:r>
              <a:rPr lang="fr-FR" dirty="0"/>
              <a:t>, conduit à la création des </a:t>
            </a:r>
            <a:r>
              <a:rPr lang="fr-FR" b="1" dirty="0"/>
              <a:t>écarts</a:t>
            </a:r>
            <a:r>
              <a:rPr lang="fr-FR" dirty="0"/>
              <a:t> et des </a:t>
            </a:r>
            <a:r>
              <a:rPr lang="fr-FR" b="1" dirty="0"/>
              <a:t>calques syntaxique </a:t>
            </a:r>
            <a:r>
              <a:rPr lang="fr-FR" dirty="0"/>
              <a:t>qui </a:t>
            </a:r>
            <a:r>
              <a:rPr lang="fr-FR" b="1" dirty="0"/>
              <a:t>influencent</a:t>
            </a:r>
            <a:r>
              <a:rPr lang="fr-FR" dirty="0"/>
              <a:t> mal sur la structure globale du texte soit sur le plan </a:t>
            </a:r>
            <a:r>
              <a:rPr lang="fr-FR" b="1" dirty="0"/>
              <a:t>sémantique,</a:t>
            </a:r>
            <a:r>
              <a:rPr lang="fr-FR" dirty="0"/>
              <a:t> soit sur le </a:t>
            </a:r>
            <a:r>
              <a:rPr lang="fr-FR" b="1" dirty="0"/>
              <a:t>plan esthétique </a:t>
            </a:r>
            <a:r>
              <a:rPr lang="fr-FR" dirty="0"/>
              <a:t>(on ne peut pas créer des figures de style avec l’accumulation des néologismes).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590534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algn="just"/>
            <a:r>
              <a:rPr lang="fr-FR" dirty="0"/>
              <a:t>Donc, pour une bonne traduction il suffit de chercher dans les </a:t>
            </a:r>
            <a:r>
              <a:rPr lang="fr-FR" b="1" dirty="0"/>
              <a:t>ressources de la langue </a:t>
            </a:r>
            <a:r>
              <a:rPr lang="fr-FR" dirty="0"/>
              <a:t>des </a:t>
            </a:r>
            <a:r>
              <a:rPr lang="fr-FR" b="1" dirty="0"/>
              <a:t>nouvelles façons </a:t>
            </a:r>
            <a:r>
              <a:rPr lang="fr-FR" dirty="0"/>
              <a:t>de dire, des équivalents qui peuvent aider à réussir la </a:t>
            </a:r>
            <a:r>
              <a:rPr lang="fr-FR" dirty="0" smtClean="0"/>
              <a:t>traduction. </a:t>
            </a:r>
          </a:p>
          <a:p>
            <a:pPr algn="just"/>
            <a:r>
              <a:rPr lang="fr-FR" dirty="0" smtClean="0"/>
              <a:t>Rares </a:t>
            </a:r>
            <a:r>
              <a:rPr lang="fr-FR" dirty="0"/>
              <a:t>sont les passages que nous trouvons dans notre corpus traduits par le sens. Exemple : </a:t>
            </a:r>
          </a:p>
          <a:p>
            <a:pPr algn="just"/>
            <a:r>
              <a:rPr lang="fr-FR" dirty="0" smtClean="0"/>
              <a:t>«</a:t>
            </a:r>
            <a:r>
              <a:rPr lang="fr-FR" dirty="0"/>
              <a:t> Dima </a:t>
            </a:r>
            <a:r>
              <a:rPr lang="fr-FR" dirty="0" err="1"/>
              <a:t>yiwen</a:t>
            </a:r>
            <a:r>
              <a:rPr lang="fr-FR" dirty="0"/>
              <a:t> </a:t>
            </a:r>
            <a:r>
              <a:rPr lang="fr-FR" dirty="0" err="1"/>
              <a:t>neɣ</a:t>
            </a:r>
            <a:r>
              <a:rPr lang="fr-FR" dirty="0"/>
              <a:t> sin n </a:t>
            </a:r>
            <a:r>
              <a:rPr lang="fr-FR" dirty="0" err="1"/>
              <a:t>yimagraden</a:t>
            </a:r>
            <a:r>
              <a:rPr lang="fr-FR" dirty="0"/>
              <a:t> </a:t>
            </a:r>
            <a:r>
              <a:rPr lang="fr-FR" dirty="0" err="1"/>
              <a:t>deg</a:t>
            </a:r>
            <a:r>
              <a:rPr lang="fr-FR" dirty="0"/>
              <a:t> </a:t>
            </a:r>
            <a:r>
              <a:rPr lang="fr-FR" dirty="0" err="1"/>
              <a:t>uqelmun</a:t>
            </a:r>
            <a:r>
              <a:rPr lang="fr-FR" dirty="0"/>
              <a:t> i </a:t>
            </a:r>
            <a:r>
              <a:rPr lang="fr-FR" dirty="0" err="1"/>
              <a:t>wussan</a:t>
            </a:r>
            <a:r>
              <a:rPr lang="fr-FR" dirty="0"/>
              <a:t> n </a:t>
            </a:r>
            <a:r>
              <a:rPr lang="fr-FR" dirty="0" err="1"/>
              <a:t>uɣurar</a:t>
            </a:r>
            <a:r>
              <a:rPr lang="fr-FR" dirty="0"/>
              <a:t> » (P 8)</a:t>
            </a:r>
          </a:p>
          <a:p>
            <a:pPr algn="just"/>
            <a:r>
              <a:rPr lang="fr-FR" dirty="0"/>
              <a:t> « On avait toujours en réserve un article ou deux pour les périodes de vaches maigres » (P8)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459213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convient de noter que cette analyse est préliminaire, elle s’inscrit dans notre projet de thèse. Nous avons analysé juste un échantillon  de notre corpus. 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3092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4571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cadre théorique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Nous nous sommes appuyés sur l’approche </a:t>
            </a:r>
            <a:r>
              <a:rPr lang="fr-FR" b="1" dirty="0"/>
              <a:t>textuelle</a:t>
            </a:r>
            <a:r>
              <a:rPr lang="fr-FR" dirty="0"/>
              <a:t> de Jean Michel Adam </a:t>
            </a:r>
            <a:r>
              <a:rPr lang="fr-FR" dirty="0" smtClean="0"/>
              <a:t>«</a:t>
            </a:r>
            <a:r>
              <a:rPr lang="fr-FR" i="1" dirty="0" smtClean="0"/>
              <a:t>Analyse </a:t>
            </a:r>
            <a:r>
              <a:rPr lang="fr-FR" i="1" dirty="0"/>
              <a:t>textuelle des </a:t>
            </a:r>
            <a:r>
              <a:rPr lang="fr-FR" i="1" dirty="0" smtClean="0"/>
              <a:t>discours</a:t>
            </a:r>
            <a:r>
              <a:rPr lang="fr-FR" dirty="0" smtClean="0"/>
              <a:t>» </a:t>
            </a:r>
            <a:r>
              <a:rPr lang="fr-FR" dirty="0"/>
              <a:t>qui considère le texte en tant que </a:t>
            </a:r>
            <a:r>
              <a:rPr lang="fr-FR" b="1" dirty="0"/>
              <a:t>macro-unité sémantique</a:t>
            </a:r>
            <a:r>
              <a:rPr lang="fr-FR" dirty="0"/>
              <a:t>. </a:t>
            </a:r>
            <a:endParaRPr lang="fr-FR" dirty="0" smtClean="0"/>
          </a:p>
          <a:p>
            <a:pPr algn="just"/>
            <a:r>
              <a:rPr lang="fr-FR" dirty="0" smtClean="0"/>
              <a:t>Elle </a:t>
            </a:r>
            <a:r>
              <a:rPr lang="fr-FR" dirty="0"/>
              <a:t>s'intéresse à l'étude de l’organisation du texte et de son </a:t>
            </a:r>
            <a:r>
              <a:rPr lang="fr-FR" dirty="0" smtClean="0"/>
              <a:t>fonctionnement. </a:t>
            </a:r>
          </a:p>
          <a:p>
            <a:pPr algn="just"/>
            <a:r>
              <a:rPr lang="fr-FR" dirty="0" smtClean="0"/>
              <a:t>Dans </a:t>
            </a:r>
            <a:r>
              <a:rPr lang="fr-FR" dirty="0"/>
              <a:t>le souci de bien comprendre les </a:t>
            </a:r>
            <a:r>
              <a:rPr lang="fr-FR" b="1" dirty="0"/>
              <a:t>structures syntaxiques </a:t>
            </a:r>
            <a:r>
              <a:rPr lang="fr-FR" dirty="0"/>
              <a:t>des phrases, nous avons fait appel aux travaux de S. </a:t>
            </a:r>
            <a:r>
              <a:rPr lang="fr-FR" dirty="0" err="1"/>
              <a:t>Chaker</a:t>
            </a:r>
            <a:r>
              <a:rPr lang="fr-FR" dirty="0"/>
              <a:t>, notamment un parler berbère d’Algérie (1983) qui s’inscrit principalement dans </a:t>
            </a:r>
            <a:r>
              <a:rPr lang="fr-FR" b="1" dirty="0"/>
              <a:t>l’approche </a:t>
            </a:r>
            <a:r>
              <a:rPr lang="fr-FR" b="1" dirty="0" smtClean="0"/>
              <a:t> fonctionnaliste</a:t>
            </a:r>
            <a:r>
              <a:rPr lang="fr-F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99849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Présentation du corpus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roman </a:t>
            </a:r>
            <a:r>
              <a:rPr lang="fr-FR" i="1" dirty="0" err="1" smtClean="0"/>
              <a:t>Tazegrawt</a:t>
            </a:r>
            <a:r>
              <a:rPr lang="fr-FR" dirty="0" smtClean="0"/>
              <a:t> : c’est la traduction de la </a:t>
            </a:r>
            <a:r>
              <a:rPr lang="fr-FR" i="1" dirty="0" smtClean="0"/>
              <a:t>traversée </a:t>
            </a:r>
            <a:r>
              <a:rPr lang="fr-FR" dirty="0" smtClean="0"/>
              <a:t>de Mouloud Mammeri (1982) assurée </a:t>
            </a:r>
            <a:r>
              <a:rPr lang="fr-FR" dirty="0"/>
              <a:t>par Mohamed </a:t>
            </a:r>
            <a:r>
              <a:rPr lang="fr-FR" dirty="0" err="1"/>
              <a:t>Arab</a:t>
            </a:r>
            <a:r>
              <a:rPr lang="fr-FR" dirty="0"/>
              <a:t> Ait Kaci en </a:t>
            </a:r>
            <a:r>
              <a:rPr lang="fr-FR" dirty="0" smtClean="0"/>
              <a:t>2017.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067337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6682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de publication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/>
              <a:t>l’occasion de la célébration du centenaire de la  naissance de Mouloud Mammeri. Les éditions </a:t>
            </a:r>
            <a:r>
              <a:rPr lang="fr-FR" b="1" dirty="0"/>
              <a:t>Dar El </a:t>
            </a:r>
            <a:r>
              <a:rPr lang="fr-FR" b="1" dirty="0" err="1"/>
              <a:t>Outhmania</a:t>
            </a:r>
            <a:r>
              <a:rPr lang="fr-FR" dirty="0"/>
              <a:t>, en collaboration avec le HCA et le </a:t>
            </a:r>
            <a:r>
              <a:rPr lang="fr-FR" b="1" dirty="0"/>
              <a:t>ministère de la culture </a:t>
            </a:r>
            <a:r>
              <a:rPr lang="fr-FR" dirty="0"/>
              <a:t>ont édité la trilogie : </a:t>
            </a:r>
            <a:r>
              <a:rPr lang="fr-FR" i="1" dirty="0" err="1"/>
              <a:t>Taguni</a:t>
            </a:r>
            <a:r>
              <a:rPr lang="fr-FR" i="1" dirty="0"/>
              <a:t> n </a:t>
            </a:r>
            <a:r>
              <a:rPr lang="fr-FR" i="1" dirty="0" err="1"/>
              <a:t>win</a:t>
            </a:r>
            <a:r>
              <a:rPr lang="fr-FR" i="1" dirty="0"/>
              <a:t> </a:t>
            </a:r>
            <a:r>
              <a:rPr lang="fr-FR" i="1" dirty="0" err="1"/>
              <a:t>iɣezzan</a:t>
            </a:r>
            <a:r>
              <a:rPr lang="fr-FR" dirty="0"/>
              <a:t> (Le sommeil du juste), </a:t>
            </a:r>
            <a:r>
              <a:rPr lang="fr-FR" i="1" dirty="0" err="1"/>
              <a:t>Adraw</a:t>
            </a:r>
            <a:r>
              <a:rPr lang="fr-FR" dirty="0"/>
              <a:t>  (Le banquet) et </a:t>
            </a:r>
            <a:r>
              <a:rPr lang="fr-FR" i="1" dirty="0" err="1"/>
              <a:t>Tazgrawt</a:t>
            </a:r>
            <a:r>
              <a:rPr lang="fr-FR" i="1" dirty="0"/>
              <a:t> </a:t>
            </a:r>
            <a:r>
              <a:rPr lang="fr-FR" dirty="0"/>
              <a:t>(La traversée), traduits respectivement par Djamel </a:t>
            </a:r>
            <a:r>
              <a:rPr lang="fr-FR" dirty="0" err="1"/>
              <a:t>Laceb</a:t>
            </a:r>
            <a:r>
              <a:rPr lang="fr-FR" dirty="0"/>
              <a:t>, Habib Allah </a:t>
            </a:r>
            <a:r>
              <a:rPr lang="fr-FR" dirty="0" err="1"/>
              <a:t>Mansouri</a:t>
            </a:r>
            <a:r>
              <a:rPr lang="fr-FR" dirty="0"/>
              <a:t>  et Mohamed </a:t>
            </a:r>
            <a:r>
              <a:rPr lang="fr-FR" dirty="0" err="1"/>
              <a:t>Arab</a:t>
            </a:r>
            <a:r>
              <a:rPr lang="fr-FR" dirty="0"/>
              <a:t> Ait Kaci.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225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5652537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fr-FR" sz="3200" dirty="0" smtClean="0">
                <a:solidFill>
                  <a:schemeClr val="bg1"/>
                </a:solidFill>
              </a:rPr>
              <a:t>La traversé       le sommeil du juste       le banquet 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3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Ce </a:t>
            </a:r>
            <a:r>
              <a:rPr lang="fr-FR" sz="3600" dirty="0"/>
              <a:t>que nous présentons dans cette communication, s’inscrit dans notre projet de recherche (thèse de doctorat), donc il s’agit d’un petit dépouillement préliminaire du corpus. N</a:t>
            </a:r>
            <a:r>
              <a:rPr lang="fr-FR" sz="3600" dirty="0" smtClean="0"/>
              <a:t>ous avons travaillé sur les </a:t>
            </a:r>
            <a:r>
              <a:rPr lang="fr-FR" sz="3600" dirty="0"/>
              <a:t>25 premières pages du roman </a:t>
            </a:r>
            <a:r>
              <a:rPr lang="fr-FR" sz="3600" dirty="0" smtClean="0"/>
              <a:t>(</a:t>
            </a:r>
            <a:r>
              <a:rPr lang="fr-FR" sz="3600" dirty="0"/>
              <a:t>Soit 10</a:t>
            </a:r>
            <a:r>
              <a:rPr lang="fr-FR" sz="3600" dirty="0" smtClean="0"/>
              <a:t>%).</a:t>
            </a:r>
          </a:p>
          <a:p>
            <a:pPr algn="ctr"/>
            <a:endParaRPr lang="fr-FR" sz="3600" dirty="0"/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10129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853</Words>
  <Application>Microsoft Office PowerPoint</Application>
  <PresentationFormat>Affichage à l'écran (4:3)</PresentationFormat>
  <Paragraphs>125</Paragraphs>
  <Slides>36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Thème Office</vt:lpstr>
      <vt:lpstr>Thème </vt:lpstr>
      <vt:lpstr>Introduction </vt:lpstr>
      <vt:lpstr>Problématique </vt:lpstr>
      <vt:lpstr>Le cadre théorique</vt:lpstr>
      <vt:lpstr>Présentation du corpus  </vt:lpstr>
      <vt:lpstr>Diapositive 6</vt:lpstr>
      <vt:lpstr>Contexte de publication </vt:lpstr>
      <vt:lpstr>Diapositive 8</vt:lpstr>
      <vt:lpstr>Diapositive 9</vt:lpstr>
      <vt:lpstr>Organisation du travail</vt:lpstr>
      <vt:lpstr>1. Intégration des emprunts dans le texte</vt:lpstr>
      <vt:lpstr>Diapositive 12</vt:lpstr>
      <vt:lpstr>2. Intégration des néologismes  </vt:lpstr>
      <vt:lpstr>Les origines des néologismes utilisés dans le roman Tazegrawt</vt:lpstr>
      <vt:lpstr>des mots sans aucune source lexicographique</vt:lpstr>
      <vt:lpstr>Diapositive 16</vt:lpstr>
      <vt:lpstr>Écart de sens des mot</vt:lpstr>
      <vt:lpstr>Diapositive 18</vt:lpstr>
      <vt:lpstr>Diapositive 19</vt:lpstr>
      <vt:lpstr>3. Impact de la néologie sur l’organisation globale du texte </vt:lpstr>
      <vt:lpstr>3.1. Les écarts de langue</vt:lpstr>
      <vt:lpstr>Diapositive 22</vt:lpstr>
      <vt:lpstr>Diapositive 23</vt:lpstr>
      <vt:lpstr>Diapositive 24</vt:lpstr>
      <vt:lpstr>3.2. Les calques linguistiques </vt:lpstr>
      <vt:lpstr>3.2.1. Calques syntaxiques </vt:lpstr>
      <vt:lpstr>Diapositive 27</vt:lpstr>
      <vt:lpstr>Diapositive 28</vt:lpstr>
      <vt:lpstr>3.2.2. Calques sémantiques  </vt:lpstr>
      <vt:lpstr>Diapositive 30</vt:lpstr>
      <vt:lpstr>Diapositive 31</vt:lpstr>
      <vt:lpstr>Conclusion  </vt:lpstr>
      <vt:lpstr>Diapositive 33</vt:lpstr>
      <vt:lpstr>Diapositive 34</vt:lpstr>
      <vt:lpstr>Diapositive 35</vt:lpstr>
      <vt:lpstr>Diapositive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Thème</dc:title>
  <dc:creator>Hireche Kahina</dc:creator>
  <cp:lastModifiedBy>DeLL</cp:lastModifiedBy>
  <cp:revision>124</cp:revision>
  <dcterms:created xsi:type="dcterms:W3CDTF">2019-11-28T13:41:41Z</dcterms:created>
  <dcterms:modified xsi:type="dcterms:W3CDTF">2019-11-29T20:26:27Z</dcterms:modified>
</cp:coreProperties>
</file>