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3" r:id="rId4"/>
    <p:sldId id="304" r:id="rId5"/>
    <p:sldId id="305" r:id="rId6"/>
    <p:sldId id="307" r:id="rId7"/>
    <p:sldId id="310" r:id="rId8"/>
    <p:sldId id="311" r:id="rId9"/>
    <p:sldId id="312" r:id="rId10"/>
    <p:sldId id="326" r:id="rId11"/>
    <p:sldId id="313" r:id="rId12"/>
    <p:sldId id="318" r:id="rId13"/>
    <p:sldId id="314" r:id="rId14"/>
    <p:sldId id="320" r:id="rId15"/>
    <p:sldId id="321" r:id="rId16"/>
    <p:sldId id="322" r:id="rId17"/>
    <p:sldId id="324" r:id="rId18"/>
    <p:sldId id="328" r:id="rId19"/>
    <p:sldId id="329" r:id="rId20"/>
    <p:sldId id="330" r:id="rId21"/>
    <p:sldId id="315" r:id="rId22"/>
    <p:sldId id="279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5" autoAdjust="0"/>
  </p:normalViewPr>
  <p:slideViewPr>
    <p:cSldViewPr showGuides="1">
      <p:cViewPr varScale="1">
        <p:scale>
          <a:sx n="66" d="100"/>
          <a:sy n="66" d="100"/>
        </p:scale>
        <p:origin x="132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12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B6C4-B3C7-40CA-AB96-9E3F6052B978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C6991-26B8-4963-9A8A-01C5CC4CE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7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1421-7794-4105-ACF6-9DD2E30AB7C0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6668C-A0EB-4AC2-885B-D68748DAE4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79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2071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4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18 years the landscape of the authors has been considerably renewed and, in addition, we can identify groups of people who are "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Transmitters of Knowledge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between scientific domains or between periods of the same domains.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668C-A0EB-4AC2-885B-D68748DAE4E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3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42900" y="1700808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2008" y="6246167"/>
            <a:ext cx="8604448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kern="1200" noProof="0" dirty="0" err="1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Nouvelles</a:t>
            </a:r>
            <a:r>
              <a:rPr kumimoji="0" lang="en-US" sz="1100" kern="1200" baseline="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1100" kern="1200" baseline="0" noProof="0" dirty="0" err="1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méthodes</a:t>
            </a:r>
            <a:r>
              <a:rPr kumimoji="0" lang="en-US" sz="1100" kern="1200" baseline="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1100" kern="1200" baseline="0" noProof="0" dirty="0" err="1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statistiques</a:t>
            </a:r>
            <a:r>
              <a:rPr kumimoji="0" lang="en-US" sz="1100" kern="1200" baseline="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pour le </a:t>
            </a:r>
            <a:r>
              <a:rPr kumimoji="0" lang="en-US" sz="1100" kern="1200" baseline="0" noProof="0" dirty="0" err="1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texte</a:t>
            </a:r>
            <a:r>
              <a:rPr kumimoji="0" lang="en-US" sz="1100" kern="120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		        CNPLET/MEN</a:t>
            </a:r>
            <a:r>
              <a:rPr kumimoji="0" lang="en-US" sz="1100" kern="1200" baseline="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2013,  </a:t>
            </a:r>
            <a:r>
              <a:rPr kumimoji="0" lang="en-US" sz="1100" kern="120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1100" kern="1200" noProof="0" dirty="0" err="1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Ghardaia</a:t>
            </a:r>
            <a:r>
              <a:rPr kumimoji="0" lang="en-US" sz="1100" kern="120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, 27-30</a:t>
            </a:r>
            <a:r>
              <a:rPr kumimoji="0" lang="en-US" sz="1100" kern="1200" baseline="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</a:t>
            </a:r>
            <a:r>
              <a:rPr kumimoji="0" lang="en-US" sz="1100" kern="1200" baseline="0" noProof="0" dirty="0" err="1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Novembre</a:t>
            </a:r>
            <a:r>
              <a:rPr kumimoji="0" lang="en-US" sz="1100" kern="1200" baseline="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 2013</a:t>
            </a:r>
            <a:endParaRPr kumimoji="0" lang="en-US" sz="1100" kern="1200" noProof="0" dirty="0" smtClean="0">
              <a:solidFill>
                <a:schemeClr val="tx1"/>
              </a:solidFill>
              <a:latin typeface="Berlin Sans FB Dem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kern="1200" noProof="0" dirty="0" smtClean="0">
                <a:solidFill>
                  <a:srgbClr val="FF0000"/>
                </a:solidFill>
                <a:latin typeface="Berlin Sans FB Demi" pitchFamily="34" charset="0"/>
                <a:ea typeface="+mn-ea"/>
                <a:cs typeface="+mn-cs"/>
              </a:rPr>
              <a:t>lamirel@loria.fr</a:t>
            </a:r>
            <a:r>
              <a:rPr kumimoji="0" lang="fr-FR" sz="1050" kern="1200" noProof="0" dirty="0" smtClean="0">
                <a:solidFill>
                  <a:schemeClr val="tx1"/>
                </a:solidFill>
                <a:latin typeface="Berlin Sans FB Demi" pitchFamily="34" charset="0"/>
                <a:ea typeface="+mn-ea"/>
                <a:cs typeface="+mn-cs"/>
              </a:rPr>
              <a:t>				</a:t>
            </a:r>
            <a:endParaRPr kumimoji="0" lang="fr-FR" sz="900" kern="1200" noProof="0" dirty="0" smtClean="0">
              <a:solidFill>
                <a:schemeClr val="tx1"/>
              </a:solidFill>
              <a:latin typeface="Berlin Sans FB Demi" pitchFamily="34" charset="0"/>
              <a:ea typeface="+mn-ea"/>
              <a:cs typeface="+mn-cs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0" name="Espace réservé du numéro de diapositive 12"/>
          <p:cNvSpPr txBox="1">
            <a:spLocks/>
          </p:cNvSpPr>
          <p:nvPr userDrawn="1"/>
        </p:nvSpPr>
        <p:spPr>
          <a:xfrm>
            <a:off x="8244408" y="6309320"/>
            <a:ext cx="762000" cy="244475"/>
          </a:xfrm>
          <a:prstGeom prst="rect">
            <a:avLst/>
          </a:prstGeom>
        </p:spPr>
        <p:txBody>
          <a:bodyPr vert="horz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CBAB8-9148-4C29-B287-C580648767A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513" y="569913"/>
            <a:ext cx="78073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16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31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00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79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2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537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35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577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1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0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7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C2E8C9-CB36-4BE7-871F-60AE25BE440D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9CBAB8-9148-4C29-B287-C580648767A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2BA8-F248-4BD2-832C-6861D2BD0252}" type="datetimeFigureOut">
              <a:rPr lang="fr-FR" smtClean="0"/>
              <a:t>29/11/2013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FF09-12FD-4A5D-8BAE-0EF7529D8A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5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434842"/>
            <a:ext cx="8928992" cy="2062103"/>
          </a:xfrm>
        </p:spPr>
        <p:txBody>
          <a:bodyPr wrap="square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fr-FR" sz="3200" b="1" cap="none" dirty="0" smtClean="0"/>
              <a:t>Nouvelles méthodes statistiques pour la traitement des données textuelles volumineuses et changeantes</a:t>
            </a:r>
            <a:endParaRPr lang="en-US" sz="3200" cap="none" dirty="0">
              <a:effectLst>
                <a:reflection stA="25000" endPos="65000" dir="5400000" sy="-9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2668" y="4221088"/>
            <a:ext cx="5516543" cy="400110"/>
          </a:xfr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</a:rPr>
              <a:t>Jean-Charles LAMIREL</a:t>
            </a:r>
            <a:endParaRPr lang="fr-FR" sz="2000" b="1" dirty="0">
              <a:latin typeface="Arial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75" y="5661248"/>
            <a:ext cx="489105" cy="48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23" y="5604191"/>
            <a:ext cx="680492" cy="48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777407"/>
            <a:ext cx="533800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700" dirty="0" smtClean="0">
                <a:latin typeface="Arial" pitchFamily="34" charset="0"/>
                <a:cs typeface="Arial" pitchFamily="34" charset="0"/>
              </a:rPr>
              <a:t>LORIA – SYNALP, Vandœuvre-lès-Nancy, FRANCE</a:t>
            </a:r>
            <a:endParaRPr lang="fr-F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48464" y="6309320"/>
            <a:ext cx="288032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411760" y="476672"/>
            <a:ext cx="3982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CNPLET/MEN, </a:t>
            </a:r>
            <a:br>
              <a:rPr lang="fr-FR" sz="24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spc="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27-30 Novembre 2013</a:t>
            </a:r>
            <a:endParaRPr lang="en-US" sz="2400" b="1" spc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46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cap="small" dirty="0" smtClean="0"/>
              <a:t>Applications à succès</a:t>
            </a:r>
            <a:endParaRPr lang="fr-FR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BD5E-DFF3-4F3E-9AC3-AC54EE38C18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0013" y="1686575"/>
            <a:ext cx="8792467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Analyse diachronique non supervisée de l’évolution des thèmes de recherche (Projet IST PROM-TECH).</a:t>
            </a:r>
          </a:p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Alignement automatique des brevets et des publications scientifiques (Projet QUAERO).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Classification automatique des verbes du français et étiquetage automatique des classes obtenues par clustering basé sur la maximisation d’étiquetage (IGNGF) </a:t>
            </a:r>
          </a:p>
          <a:p>
            <a:pPr algn="just">
              <a:spcAft>
                <a:spcPts val="600"/>
              </a:spcAft>
            </a:pPr>
            <a:r>
              <a:rPr lang="fr-FR" sz="2400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   (Thèse Ingrid Falk + ACL 2012).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19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3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342900" y="99209"/>
            <a:ext cx="8458200" cy="1138773"/>
          </a:xfrm>
        </p:spPr>
        <p:txBody>
          <a:bodyPr>
            <a:spAutoFit/>
          </a:bodyPr>
          <a:lstStyle/>
          <a:p>
            <a:r>
              <a:rPr lang="fr-FR" dirty="0" smtClean="0"/>
              <a:t>Analyse du discours </a:t>
            </a:r>
            <a:br>
              <a:rPr lang="fr-FR" dirty="0" smtClean="0"/>
            </a:br>
            <a:r>
              <a:rPr lang="fr-FR" sz="3200" dirty="0" smtClean="0"/>
              <a:t>(CORPUS DEFT 2005)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244029" y="1308531"/>
            <a:ext cx="843242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Corpus d’extraits des discours des présidents CHIRAC et MITTERAND 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73255 phrases de Chirac,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12320 phrases de Mitterrand.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800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Meilleurs résultats obtenus jusqu’alors : 88% de pertinence (env. 16850 erreurs et confusion bilatérale) par le LIA en utilisant des traitements linguistiques très lourds.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Meilleurs résultats obtenus avec la méthode de maximisation d’étiquetage: 99,999% de pertinence (12 erreurs, Mitterand est confondu 12 fois avec Chirac, Chirac n’est jamais confondu avec Mitterand) 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cs typeface="Arial" pitchFamily="34" charset="0"/>
              </a:rPr>
              <a:t>Aucun traitement linguistique n’est appliqué,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cs typeface="Arial" pitchFamily="34" charset="0"/>
              </a:rPr>
              <a:t>La méthode ne nécessite pas d’opération de lemmatisation,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cs typeface="Arial" pitchFamily="34" charset="0"/>
              </a:rPr>
              <a:t>Les “mots vides” sont conservés et se montrent utiles pour l’analyse,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cs typeface="Arial" pitchFamily="34" charset="0"/>
              </a:rPr>
              <a:t>Le déséquilibre des classes est très bien géré par la méthode.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342900" y="99209"/>
            <a:ext cx="8458200" cy="1138773"/>
          </a:xfrm>
        </p:spPr>
        <p:txBody>
          <a:bodyPr>
            <a:sp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du </a:t>
            </a:r>
            <a:r>
              <a:rPr lang="en-US" dirty="0" err="1" smtClean="0"/>
              <a:t>discours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3200" dirty="0" smtClean="0"/>
              <a:t>(CORPUS DEFT 2005)</a:t>
            </a:r>
            <a:endParaRPr lang="en-US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1340768"/>
            <a:ext cx="2232248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CHIRAC</a:t>
            </a:r>
          </a:p>
          <a:p>
            <a:endParaRPr lang="fr-FR" sz="900" dirty="0"/>
          </a:p>
          <a:p>
            <a:r>
              <a:rPr lang="fr-FR" sz="900" b="1" dirty="0" smtClean="0"/>
              <a:t>1.930810 </a:t>
            </a:r>
            <a:r>
              <a:rPr lang="fr-FR" sz="900" b="1" dirty="0"/>
              <a:t>partenariat</a:t>
            </a:r>
          </a:p>
          <a:p>
            <a:r>
              <a:rPr lang="fr-FR" sz="900" b="1" dirty="0"/>
              <a:t>1.858265 dynamisme</a:t>
            </a:r>
          </a:p>
          <a:p>
            <a:r>
              <a:rPr lang="fr-FR" sz="900" b="1" dirty="0"/>
              <a:t>1.811123 exigence</a:t>
            </a:r>
          </a:p>
          <a:p>
            <a:r>
              <a:rPr lang="fr-FR" sz="900" b="1" dirty="0"/>
              <a:t>1.775048 compatriotes</a:t>
            </a:r>
          </a:p>
          <a:p>
            <a:r>
              <a:rPr lang="fr-FR" sz="900" b="1" dirty="0"/>
              <a:t>1.769069 vision</a:t>
            </a:r>
          </a:p>
          <a:p>
            <a:r>
              <a:rPr lang="fr-FR" sz="900" b="1" dirty="0"/>
              <a:t>1.768280 honneur</a:t>
            </a:r>
          </a:p>
          <a:p>
            <a:r>
              <a:rPr lang="fr-FR" sz="900" b="1" dirty="0"/>
              <a:t>1.763166 asie</a:t>
            </a:r>
          </a:p>
          <a:p>
            <a:r>
              <a:rPr lang="fr-FR" sz="900" b="1" dirty="0"/>
              <a:t>1.762665 efficacité</a:t>
            </a:r>
          </a:p>
          <a:p>
            <a:r>
              <a:rPr lang="fr-FR" sz="900" b="1" dirty="0"/>
              <a:t>1.745192 saluer</a:t>
            </a:r>
          </a:p>
          <a:p>
            <a:r>
              <a:rPr lang="fr-FR" sz="900" b="1" dirty="0"/>
              <a:t>1.743871 soutien</a:t>
            </a:r>
          </a:p>
          <a:p>
            <a:r>
              <a:rPr lang="fr-FR" sz="900" b="1" dirty="0"/>
              <a:t>1.737269 renforcer</a:t>
            </a:r>
          </a:p>
          <a:p>
            <a:r>
              <a:rPr lang="fr-FR" sz="900" b="1" dirty="0"/>
              <a:t>1.715155 concitoyens</a:t>
            </a:r>
          </a:p>
          <a:p>
            <a:r>
              <a:rPr lang="fr-FR" sz="900" b="1" dirty="0"/>
              <a:t>1.709736 réforme</a:t>
            </a:r>
          </a:p>
          <a:p>
            <a:r>
              <a:rPr lang="fr-FR" sz="900" b="1" dirty="0"/>
              <a:t>1.703412 devons</a:t>
            </a:r>
          </a:p>
          <a:p>
            <a:r>
              <a:rPr lang="fr-FR" sz="900" b="1" dirty="0"/>
              <a:t>1.695359 engagement</a:t>
            </a:r>
          </a:p>
          <a:p>
            <a:r>
              <a:rPr lang="fr-FR" sz="900" b="1" dirty="0"/>
              <a:t>1.689079 estime</a:t>
            </a:r>
          </a:p>
          <a:p>
            <a:r>
              <a:rPr lang="fr-FR" sz="900" b="1" dirty="0"/>
              <a:t>1.671255 titre</a:t>
            </a:r>
          </a:p>
          <a:p>
            <a:r>
              <a:rPr lang="fr-FR" sz="900" b="1" dirty="0"/>
              <a:t>1.669899 pleinement</a:t>
            </a:r>
          </a:p>
          <a:p>
            <a:r>
              <a:rPr lang="fr-FR" sz="900" b="1" dirty="0"/>
              <a:t>1.662398 cœur</a:t>
            </a:r>
          </a:p>
          <a:p>
            <a:r>
              <a:rPr lang="fr-FR" sz="900" b="1" dirty="0"/>
              <a:t>1.661476 ambition</a:t>
            </a:r>
          </a:p>
          <a:p>
            <a:r>
              <a:rPr lang="fr-FR" sz="900" b="1" dirty="0"/>
              <a:t>1.654876 santé</a:t>
            </a:r>
          </a:p>
          <a:p>
            <a:r>
              <a:rPr lang="fr-FR" sz="900" b="1" dirty="0"/>
              <a:t>1.640298 stabilité</a:t>
            </a:r>
          </a:p>
          <a:p>
            <a:r>
              <a:rPr lang="fr-FR" sz="900" b="1" dirty="0"/>
              <a:t>1.632421 amitié</a:t>
            </a:r>
          </a:p>
          <a:p>
            <a:r>
              <a:rPr lang="fr-FR" sz="900" b="1" dirty="0"/>
              <a:t>1.628630 accueil</a:t>
            </a:r>
          </a:p>
          <a:p>
            <a:r>
              <a:rPr lang="fr-FR" sz="900" b="1" dirty="0"/>
              <a:t>1.622473 publics</a:t>
            </a:r>
          </a:p>
          <a:p>
            <a:r>
              <a:rPr lang="fr-FR" sz="900" b="1" dirty="0"/>
              <a:t>1.616558 diversité</a:t>
            </a:r>
          </a:p>
          <a:p>
            <a:r>
              <a:rPr lang="fr-FR" sz="900" b="1" dirty="0"/>
              <a:t>1.614945 service</a:t>
            </a:r>
          </a:p>
          <a:p>
            <a:r>
              <a:rPr lang="fr-FR" sz="900" b="1" dirty="0"/>
              <a:t>1.612488 valeurs</a:t>
            </a:r>
          </a:p>
          <a:p>
            <a:r>
              <a:rPr lang="fr-FR" sz="900" b="1" dirty="0"/>
              <a:t>1.610123 détermination</a:t>
            </a:r>
          </a:p>
          <a:p>
            <a:r>
              <a:rPr lang="fr-FR" sz="900" b="1" dirty="0"/>
              <a:t>1.601097 réformes</a:t>
            </a:r>
          </a:p>
          <a:p>
            <a:r>
              <a:rPr lang="fr-FR" sz="900" b="1" dirty="0"/>
              <a:t>1.592938 </a:t>
            </a:r>
            <a:r>
              <a:rPr lang="fr-FR" sz="900" b="1" dirty="0" smtClean="0"/>
              <a:t>état</a:t>
            </a:r>
            <a:endParaRPr lang="fr-FR" b="1" dirty="0"/>
          </a:p>
          <a:p>
            <a:r>
              <a:rPr lang="fr-FR" sz="900" b="1" dirty="0" smtClean="0"/>
              <a:t>……..</a:t>
            </a:r>
            <a:endParaRPr lang="fr-FR" sz="9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364088" y="1363990"/>
            <a:ext cx="2232248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MITTERAND</a:t>
            </a:r>
          </a:p>
          <a:p>
            <a:endParaRPr lang="fr-FR" sz="900" dirty="0"/>
          </a:p>
          <a:p>
            <a:r>
              <a:rPr lang="fr-FR" sz="900" b="1" dirty="0" smtClean="0"/>
              <a:t>1.881835 </a:t>
            </a:r>
            <a:r>
              <a:rPr lang="fr-FR" sz="900" b="1" dirty="0"/>
              <a:t>douze</a:t>
            </a:r>
          </a:p>
          <a:p>
            <a:r>
              <a:rPr lang="fr-FR" sz="900" b="1" dirty="0"/>
              <a:t>1.852007 est-ce</a:t>
            </a:r>
          </a:p>
          <a:p>
            <a:r>
              <a:rPr lang="fr-FR" sz="900" b="1" dirty="0"/>
              <a:t>1.800091 eh</a:t>
            </a:r>
          </a:p>
          <a:p>
            <a:r>
              <a:rPr lang="fr-FR" sz="900" b="1" dirty="0"/>
              <a:t>1.786760 quoi</a:t>
            </a:r>
          </a:p>
          <a:p>
            <a:r>
              <a:rPr lang="fr-FR" sz="900" b="1" dirty="0"/>
              <a:t>1.777568 -</a:t>
            </a:r>
          </a:p>
          <a:p>
            <a:r>
              <a:rPr lang="fr-FR" sz="900" b="1" dirty="0"/>
              <a:t>1.758319 gens</a:t>
            </a:r>
          </a:p>
          <a:p>
            <a:r>
              <a:rPr lang="fr-FR" sz="900" b="1" dirty="0"/>
              <a:t>1.747909 assez</a:t>
            </a:r>
          </a:p>
          <a:p>
            <a:r>
              <a:rPr lang="fr-FR" sz="900" b="1" dirty="0"/>
              <a:t>1.741650 capables</a:t>
            </a:r>
          </a:p>
          <a:p>
            <a:r>
              <a:rPr lang="fr-FR" sz="900" b="1" dirty="0"/>
              <a:t>1.716491 penser</a:t>
            </a:r>
          </a:p>
          <a:p>
            <a:r>
              <a:rPr lang="fr-FR" sz="900" b="1" dirty="0"/>
              <a:t>1.700678 bref</a:t>
            </a:r>
          </a:p>
          <a:p>
            <a:r>
              <a:rPr lang="fr-FR" sz="900" b="1" dirty="0"/>
              <a:t>1.688314 puisque</a:t>
            </a:r>
          </a:p>
          <a:p>
            <a:r>
              <a:rPr lang="fr-FR" sz="900" b="1" dirty="0"/>
              <a:t>1.672872 on</a:t>
            </a:r>
          </a:p>
          <a:p>
            <a:r>
              <a:rPr lang="fr-FR" sz="900" b="1" dirty="0"/>
              <a:t>1.662164 étais</a:t>
            </a:r>
          </a:p>
          <a:p>
            <a:r>
              <a:rPr lang="fr-FR" sz="900" b="1" dirty="0"/>
              <a:t>1.620722 parle</a:t>
            </a:r>
          </a:p>
          <a:p>
            <a:r>
              <a:rPr lang="fr-FR" sz="900" b="1" dirty="0"/>
              <a:t>1.618184 fallait</a:t>
            </a:r>
          </a:p>
          <a:p>
            <a:r>
              <a:rPr lang="fr-FR" sz="900" b="1" dirty="0"/>
              <a:t>1.604095 simplement</a:t>
            </a:r>
          </a:p>
          <a:p>
            <a:r>
              <a:rPr lang="fr-FR" sz="900" b="1" dirty="0"/>
              <a:t>1.589586 entendu</a:t>
            </a:r>
          </a:p>
          <a:p>
            <a:r>
              <a:rPr lang="fr-FR" sz="900" b="1" dirty="0"/>
              <a:t>1.580018 suite</a:t>
            </a:r>
          </a:p>
          <a:p>
            <a:r>
              <a:rPr lang="fr-FR" sz="900" b="1" dirty="0"/>
              <a:t>1.572140 peut-être</a:t>
            </a:r>
          </a:p>
          <a:p>
            <a:r>
              <a:rPr lang="fr-FR" sz="900" b="1" dirty="0"/>
              <a:t>1.571393 espère</a:t>
            </a:r>
          </a:p>
          <a:p>
            <a:r>
              <a:rPr lang="fr-FR" sz="900" b="1" dirty="0"/>
              <a:t>1.560364 parlé</a:t>
            </a:r>
          </a:p>
          <a:p>
            <a:r>
              <a:rPr lang="fr-FR" sz="900" b="1" dirty="0"/>
              <a:t>1.550856 dis</a:t>
            </a:r>
          </a:p>
          <a:p>
            <a:r>
              <a:rPr lang="fr-FR" sz="900" b="1" dirty="0"/>
              <a:t>1.549594 cela</a:t>
            </a:r>
          </a:p>
          <a:p>
            <a:r>
              <a:rPr lang="fr-FR" sz="900" b="1" dirty="0"/>
              <a:t>1.538523 existe</a:t>
            </a:r>
          </a:p>
          <a:p>
            <a:r>
              <a:rPr lang="fr-FR" sz="900" b="1" dirty="0"/>
              <a:t>1.535598 façon</a:t>
            </a:r>
          </a:p>
          <a:p>
            <a:r>
              <a:rPr lang="fr-FR" sz="900" b="1" dirty="0"/>
              <a:t>1.529225 pourrait</a:t>
            </a:r>
          </a:p>
          <a:p>
            <a:r>
              <a:rPr lang="fr-FR" sz="900" b="1" dirty="0"/>
              <a:t>1.525645 là</a:t>
            </a:r>
          </a:p>
          <a:p>
            <a:r>
              <a:rPr lang="fr-FR" sz="900" b="1" dirty="0"/>
              <a:t>1.525508 chose</a:t>
            </a:r>
          </a:p>
          <a:p>
            <a:r>
              <a:rPr lang="fr-FR" sz="900" b="1" dirty="0"/>
              <a:t>1.523575 époque</a:t>
            </a:r>
          </a:p>
          <a:p>
            <a:r>
              <a:rPr lang="fr-FR" sz="900" b="1" dirty="0"/>
              <a:t>1.522290 production</a:t>
            </a:r>
          </a:p>
          <a:p>
            <a:r>
              <a:rPr lang="fr-FR" sz="900" b="1" dirty="0"/>
              <a:t>1.519365 trouve</a:t>
            </a:r>
          </a:p>
          <a:p>
            <a:r>
              <a:rPr lang="fr-FR" sz="900" b="1" dirty="0" smtClean="0"/>
              <a:t>……..</a:t>
            </a:r>
            <a:endParaRPr lang="fr-FR" sz="900" b="1" dirty="0"/>
          </a:p>
        </p:txBody>
      </p:sp>
      <p:sp>
        <p:nvSpPr>
          <p:cNvPr id="9" name="Rectangle 8"/>
          <p:cNvSpPr/>
          <p:nvPr/>
        </p:nvSpPr>
        <p:spPr>
          <a:xfrm>
            <a:off x="611560" y="2492896"/>
            <a:ext cx="28083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76056" y="1837914"/>
            <a:ext cx="28083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342900" y="-27384"/>
            <a:ext cx="8458200" cy="1138773"/>
          </a:xfrm>
        </p:spPr>
        <p:txBody>
          <a:bodyPr>
            <a:spAutoFit/>
          </a:bodyPr>
          <a:lstStyle/>
          <a:p>
            <a:r>
              <a:rPr lang="fr-FR" dirty="0" smtClean="0"/>
              <a:t>Analyse DE CONTENU – multi-classes  </a:t>
            </a:r>
            <a:br>
              <a:rPr lang="fr-FR" dirty="0" smtClean="0"/>
            </a:br>
            <a:r>
              <a:rPr lang="fr-FR" sz="3200" dirty="0" smtClean="0"/>
              <a:t>(20 GROUPES DE DISCUSSION - Extrait)</a:t>
            </a:r>
            <a:endParaRPr lang="fr-FR" sz="3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48498"/>
              </p:ext>
            </p:extLst>
          </p:nvPr>
        </p:nvGraphicFramePr>
        <p:xfrm>
          <a:off x="342897" y="1396127"/>
          <a:ext cx="8477575" cy="465758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695515"/>
                <a:gridCol w="1695515"/>
                <a:gridCol w="140930"/>
                <a:gridCol w="1554585"/>
                <a:gridCol w="1695515"/>
                <a:gridCol w="169551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rec.autos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rec.motorcycles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sci.electronics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comp.graphics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sci.space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22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14.40 car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14.01 ford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10.54 auto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9.98 alarm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9.79 shift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9.74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mileag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9.20 oil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8.64 gear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7.96 tire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7.87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14.89 ride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14.09 dog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13.40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11.62 helmet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9.39 lean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9.23 chain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9.22 cage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9.11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 drink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8.49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newbi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13.69 circuit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13.42 wire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11.89 outlet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10.35 ham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9.92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concret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9.13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9.03 neutral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 tone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8.81 ground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8.61 led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12.22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11.67 viewer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11.03 graphic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9.88 render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9.69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8.50 pub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8.34 plot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8.34 gif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7.77 crop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7.74 format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14.51 launch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14.24 moon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13.53 mission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12.87 space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12.41 solar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12.29 planet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11.81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satellit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11.79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atmospher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11.17 sky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10.82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henri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i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sci.med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talk.politics.guns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talk.politics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mideast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soc.religion</a:t>
                      </a:r>
                      <a:r>
                        <a:rPr lang="en-US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alt.atheism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14.67 patient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13.24 medic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12.60 doctor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 food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11.65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11.56 treatment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11.45 clinic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11.41 infect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11.30 cure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10.93 </a:t>
                      </a: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Gordon</a:t>
                      </a:r>
                    </a:p>
                    <a:p>
                      <a:pPr>
                        <a:spcAft>
                          <a:spcPts val="300"/>
                        </a:spcAft>
                      </a:pP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14.43 gun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10.18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10.08 accident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9.51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revolv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9.18 compound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8.57 semi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8.38 fire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8.19 raid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8.13 assault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8.07 weapon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12.07 </a:t>
                      </a:r>
                      <a:r>
                        <a:rPr lang="fr-FR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11.19 </a:t>
                      </a:r>
                      <a:r>
                        <a:rPr lang="fr-FR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villag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11.02 </a:t>
                      </a:r>
                      <a:r>
                        <a:rPr lang="fr-FR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soldier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10.75 </a:t>
                      </a:r>
                      <a:r>
                        <a:rPr lang="fr-FR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9.62 </a:t>
                      </a:r>
                      <a:r>
                        <a:rPr lang="fr-FR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israel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9.14 border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9.00 shout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8.50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8.45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arab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8.39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10.66 bless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10.54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rutger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9.58 sin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9.05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marri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8.93 church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8.76 spirit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8.35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8.22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8.07 pope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8.06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geneva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keith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7.84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7.78 moral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7.34 belief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 vice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7.20 instinct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6.93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evolut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6.74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jon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6.74 bake</a:t>
                      </a:r>
                      <a:endParaRPr lang="fr-FR" sz="11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6.72 </a:t>
                      </a:r>
                      <a:r>
                        <a:rPr lang="en-US" sz="11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</a:t>
                      </a:r>
                      <a:endParaRPr lang="fr-FR" sz="11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9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342900" y="201995"/>
            <a:ext cx="8458200" cy="1138773"/>
          </a:xfrm>
        </p:spPr>
        <p:txBody>
          <a:bodyPr>
            <a:spAutoFit/>
          </a:bodyPr>
          <a:lstStyle/>
          <a:p>
            <a:r>
              <a:rPr lang="fr-FR" dirty="0" smtClean="0"/>
              <a:t>Analyse DU DISCOURS</a:t>
            </a:r>
            <a:br>
              <a:rPr lang="fr-FR" dirty="0" smtClean="0"/>
            </a:br>
            <a:r>
              <a:rPr lang="fr-FR" sz="3200" dirty="0" smtClean="0"/>
              <a:t>(COMPARAISON Dickens - COLLINS)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4029" y="1484784"/>
            <a:ext cx="843242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Corpus de textes de Charles Dickens et de Wilkie Collins 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45 textes de Charles Dickens,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29 textes de Wilkie Collins.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800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Il s’agit de caractériser les styles spécifiques des deux auteurs qui sont contemporains (problème de référence en stylométrie).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8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Les résultats donnés par la maximisation d’étiquetage sont supérieurs à ceux des méthodes concurrentes (analyse en composantes indépendantes, classification par forêts aléatoires, machines à vecteurs supports, </a:t>
            </a: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khi </a:t>
            </a: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2, …) en termes de compromis généralité/discrimination et d’exhaustivité de l’analyse.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Le niveau de profondeur de l’analyse peut être modulé en exploitant des pondérations basées sur la fréquence inverse dans les documents (IDF, entropie, …).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Il n’y a pas de seuil à manipuler.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342900" y="99209"/>
            <a:ext cx="8458200" cy="1138773"/>
          </a:xfrm>
        </p:spPr>
        <p:txBody>
          <a:bodyPr>
            <a:spAutoFit/>
          </a:bodyPr>
          <a:lstStyle/>
          <a:p>
            <a:r>
              <a:rPr lang="en-US" dirty="0" err="1" smtClean="0"/>
              <a:t>Analyse</a:t>
            </a:r>
            <a:r>
              <a:rPr lang="en-US" dirty="0" smtClean="0"/>
              <a:t> Du </a:t>
            </a:r>
            <a:r>
              <a:rPr lang="en-US" dirty="0" err="1" smtClean="0"/>
              <a:t>discours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3200" dirty="0" smtClean="0"/>
              <a:t>(COMPARAISON </a:t>
            </a:r>
            <a:r>
              <a:rPr lang="en-US" sz="3200" dirty="0" err="1" smtClean="0"/>
              <a:t>DIcKENS</a:t>
            </a:r>
            <a:r>
              <a:rPr lang="en-US" sz="3200" dirty="0" smtClean="0"/>
              <a:t> - COLLINS)</a:t>
            </a:r>
            <a:endParaRPr lang="en-US" sz="3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904620"/>
              </p:ext>
            </p:extLst>
          </p:nvPr>
        </p:nvGraphicFramePr>
        <p:xfrm>
          <a:off x="441513" y="1412776"/>
          <a:ext cx="1727200" cy="453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/>
                <a:gridCol w="9017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DICKENS</a:t>
                      </a:r>
                    </a:p>
                    <a:p>
                      <a:pPr algn="l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1,227361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coming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1,04304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heart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1,197376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going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1,531862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boy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1,073734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hands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1,379369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cried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1,10153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men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1,491942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gentleman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1,261003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street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1,316684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dear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1,022143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love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1,175788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like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1,240113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young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1,04989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light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1,151491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seemed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1,194106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dark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1,16963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happy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1,130386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know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1,584914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indeed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1,507332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fire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1,50468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often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1,513448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great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1,455893</a:t>
                      </a:r>
                      <a:endParaRPr lang="fr-FR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pretty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394499"/>
            <a:ext cx="1728192" cy="3508667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97834"/>
              </p:ext>
            </p:extLst>
          </p:nvPr>
        </p:nvGraphicFramePr>
        <p:xfrm>
          <a:off x="4932040" y="1404773"/>
          <a:ext cx="1701800" cy="453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400"/>
                <a:gridCol w="914400"/>
              </a:tblGrid>
              <a:tr h="496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COLLINS</a:t>
                      </a:r>
                    </a:p>
                    <a:p>
                      <a:pPr algn="l" fontAlgn="b"/>
                      <a:endParaRPr lang="fr-FR" sz="11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fr-FR" sz="1100" u="none" strike="noStrike" dirty="0" smtClean="0">
                          <a:effectLst/>
                        </a:rPr>
                        <a:t>1,294836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speaking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1,534484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answered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1,546532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waiting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1,250605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heard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1,575393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servant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1,232137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interest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1,064008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woman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1,288278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led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1,332932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left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1,299098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feel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1,123745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remember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1,069823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1,246964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open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1,321961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will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1,257266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look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1,064291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means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1,419852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husband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1,390256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doctor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1,538165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present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1,193449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suddenly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1,348551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herself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1,376969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truth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1,174412</a:t>
                      </a:r>
                      <a:endParaRPr lang="fr-F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</a:rPr>
                        <a:t>letter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420888"/>
            <a:ext cx="1728192" cy="35086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ZoneTexte 11"/>
          <p:cNvSpPr txBox="1"/>
          <p:nvPr/>
        </p:nvSpPr>
        <p:spPr>
          <a:xfrm>
            <a:off x="2627784" y="1772816"/>
            <a:ext cx="118333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DICKENS</a:t>
            </a: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ENFANT (IDF)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92280" y="1772071"/>
            <a:ext cx="1183337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COLLINS</a:t>
            </a: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ENFANT (IDF)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512" y="2492896"/>
            <a:ext cx="21602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30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251520" y="1484784"/>
            <a:ext cx="4104456" cy="5375520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400" b="1" kern="0" dirty="0" smtClean="0">
                <a:latin typeface="+mn-lt"/>
                <a:cs typeface="Arial" pitchFamily="34" charset="0"/>
              </a:rPr>
              <a:t>Méthodologie</a:t>
            </a:r>
            <a:r>
              <a:rPr lang="fr-FR" sz="2400" kern="0" dirty="0" smtClean="0">
                <a:latin typeface="+mn-lt"/>
                <a:cs typeface="Arial" pitchFamily="34" charset="0"/>
              </a:rPr>
              <a:t> :</a:t>
            </a:r>
            <a:endParaRPr lang="fr-FR" sz="2400" kern="0" dirty="0">
              <a:latin typeface="+mn-lt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2400" kern="0" dirty="0" smtClean="0">
                <a:latin typeface="+mn-lt"/>
                <a:cs typeface="Arial" pitchFamily="34" charset="0"/>
              </a:rPr>
              <a:t>Composition de différents profils </a:t>
            </a:r>
            <a:r>
              <a:rPr lang="fr-FR" sz="2400" kern="0" dirty="0" err="1" smtClean="0">
                <a:latin typeface="+mn-lt"/>
                <a:cs typeface="Arial" pitchFamily="34" charset="0"/>
              </a:rPr>
              <a:t>syntaxico</a:t>
            </a:r>
            <a:r>
              <a:rPr lang="fr-FR" sz="2400" kern="0" dirty="0" smtClean="0">
                <a:latin typeface="+mn-lt"/>
                <a:cs typeface="Arial" pitchFamily="34" charset="0"/>
              </a:rPr>
              <a:t>-sémantiques de verbes à partir de caractéristiques </a:t>
            </a:r>
            <a:r>
              <a:rPr lang="fr-FR" sz="2400" b="1" kern="0" dirty="0" smtClean="0">
                <a:latin typeface="+mn-lt"/>
                <a:cs typeface="Arial" pitchFamily="34" charset="0"/>
              </a:rPr>
              <a:t>scf</a:t>
            </a:r>
            <a:r>
              <a:rPr lang="fr-FR" sz="2400" kern="0" dirty="0" smtClean="0">
                <a:latin typeface="+mn-lt"/>
                <a:cs typeface="Arial" pitchFamily="34" charset="0"/>
              </a:rPr>
              <a:t>, </a:t>
            </a:r>
            <a:r>
              <a:rPr lang="fr-FR" sz="2400" b="1" kern="0" dirty="0" smtClean="0">
                <a:latin typeface="+mn-lt"/>
                <a:cs typeface="Arial" pitchFamily="34" charset="0"/>
              </a:rPr>
              <a:t>grid</a:t>
            </a:r>
            <a:r>
              <a:rPr lang="fr-FR" sz="2400" kern="0" dirty="0" smtClean="0">
                <a:latin typeface="+mn-lt"/>
                <a:cs typeface="Arial" pitchFamily="34" charset="0"/>
              </a:rPr>
              <a:t>, </a:t>
            </a:r>
            <a:r>
              <a:rPr lang="fr-FR" sz="2400" b="1" kern="0" dirty="0" smtClean="0">
                <a:latin typeface="+mn-lt"/>
                <a:cs typeface="Arial" pitchFamily="34" charset="0"/>
              </a:rPr>
              <a:t>synt</a:t>
            </a:r>
            <a:r>
              <a:rPr lang="fr-FR" sz="2400" kern="0" dirty="0" smtClean="0">
                <a:latin typeface="+mn-lt"/>
                <a:cs typeface="Arial" pitchFamily="34" charset="0"/>
              </a:rPr>
              <a:t>, </a:t>
            </a:r>
            <a:r>
              <a:rPr lang="fr-FR" sz="2400" b="1" kern="0" dirty="0" smtClean="0">
                <a:latin typeface="+mn-lt"/>
                <a:cs typeface="Arial" pitchFamily="34" charset="0"/>
              </a:rPr>
              <a:t>sem</a:t>
            </a:r>
            <a:r>
              <a:rPr lang="fr-FR" sz="2400" kern="0" dirty="0" smtClean="0">
                <a:latin typeface="+mn-lt"/>
                <a:cs typeface="Arial" pitchFamily="34" charset="0"/>
              </a:rPr>
              <a:t>.</a:t>
            </a:r>
          </a:p>
          <a:p>
            <a:pPr marR="0" lvl="0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600" kern="0" dirty="0" smtClean="0">
              <a:latin typeface="+mn-lt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300" kern="0" dirty="0" smtClean="0">
              <a:latin typeface="+mn-lt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fr-FR" sz="2400" kern="0" dirty="0" smtClean="0">
                <a:latin typeface="+mn-lt"/>
                <a:cs typeface="Arial" pitchFamily="34" charset="0"/>
              </a:rPr>
              <a:t>Pour chaque profil :</a:t>
            </a:r>
          </a:p>
          <a:p>
            <a:pPr marL="355600" marR="0" lvl="1" indent="-355600" algn="just" defTabSz="91440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950" dirty="0" smtClean="0"/>
              <a:t>C</a:t>
            </a:r>
            <a:r>
              <a:rPr lang="fr-FR" sz="1950" dirty="0" smtClean="0">
                <a:latin typeface="+mn-lt"/>
              </a:rPr>
              <a:t>lustering IGNGF,</a:t>
            </a:r>
            <a:endParaRPr lang="fr-FR" sz="1950" dirty="0">
              <a:latin typeface="+mn-lt"/>
            </a:endParaRPr>
          </a:p>
          <a:p>
            <a:pPr marL="355600" marR="0" lvl="1" indent="-355600" algn="just" defTabSz="91440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950" dirty="0">
                <a:latin typeface="+mn-lt"/>
              </a:rPr>
              <a:t>Calcul des caractéristiques de pureté obtenues [Sun et al. 10</a:t>
            </a:r>
            <a:r>
              <a:rPr lang="fr-FR" sz="1950" dirty="0" smtClean="0">
                <a:latin typeface="+mn-lt"/>
              </a:rPr>
              <a:t>],</a:t>
            </a:r>
            <a:endParaRPr lang="fr-FR" sz="1950" dirty="0">
              <a:latin typeface="+mn-lt"/>
            </a:endParaRPr>
          </a:p>
          <a:p>
            <a:pPr marL="355600" marR="0" lvl="1" indent="-355600" algn="just" defTabSz="91440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950" dirty="0">
                <a:latin typeface="+mn-lt"/>
              </a:rPr>
              <a:t>Calcul des indices de </a:t>
            </a:r>
            <a:r>
              <a:rPr lang="fr-FR" sz="1950" dirty="0" smtClean="0">
                <a:latin typeface="+mn-lt"/>
              </a:rPr>
              <a:t>cohésion </a:t>
            </a:r>
            <a:r>
              <a:rPr lang="fr-FR" sz="1950" dirty="0">
                <a:latin typeface="+mn-lt"/>
              </a:rPr>
              <a:t>non supervisés [Lamirel et </a:t>
            </a:r>
            <a:r>
              <a:rPr lang="fr-FR" sz="1950" dirty="0" smtClean="0">
                <a:latin typeface="+mn-lt"/>
              </a:rPr>
              <a:t>al. </a:t>
            </a:r>
            <a:r>
              <a:rPr lang="fr-FR" sz="1950" dirty="0">
                <a:latin typeface="+mn-lt"/>
              </a:rPr>
              <a:t>10</a:t>
            </a:r>
            <a:r>
              <a:rPr lang="fr-FR" sz="1950" dirty="0" smtClean="0">
                <a:latin typeface="+mn-lt"/>
              </a:rPr>
              <a:t>],</a:t>
            </a:r>
            <a:endParaRPr lang="fr-FR" sz="1950" dirty="0">
              <a:latin typeface="+mn-lt"/>
            </a:endParaRPr>
          </a:p>
          <a:p>
            <a:pPr marL="355600" marR="0" lvl="1" indent="-355600" algn="just" defTabSz="914400" eaLnBrk="0" latinLnBrk="0" hangingPunct="0"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950" dirty="0">
                <a:latin typeface="+mn-lt"/>
              </a:rPr>
              <a:t>Génération d’une description des </a:t>
            </a:r>
            <a:r>
              <a:rPr lang="fr-FR" sz="1950" dirty="0" smtClean="0">
                <a:latin typeface="+mn-lt"/>
              </a:rPr>
              <a:t>classes (Etiquetage F-max).</a:t>
            </a:r>
            <a:endParaRPr lang="en-US" sz="1950" kern="0" dirty="0" smtClean="0"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621209" y="1484784"/>
            <a:ext cx="4369613" cy="5000156"/>
            <a:chOff x="4621209" y="1484784"/>
            <a:chExt cx="4369613" cy="5000156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2" t="16954" r="11027" b="16057"/>
            <a:stretch/>
          </p:blipFill>
          <p:spPr bwMode="auto">
            <a:xfrm>
              <a:off x="4621209" y="1484784"/>
              <a:ext cx="4369613" cy="40070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4945688" y="5653943"/>
              <a:ext cx="3672408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FF0000"/>
                  </a:solidFill>
                </a:rPr>
                <a:t>Ex. de classe obtenue par IGNGF à partir</a:t>
              </a:r>
            </a:p>
            <a:p>
              <a:r>
                <a:rPr lang="fr-FR" sz="1600" dirty="0">
                  <a:solidFill>
                    <a:srgbClr val="FF0000"/>
                  </a:solidFill>
                </a:rPr>
                <a:t>d</a:t>
              </a:r>
              <a:r>
                <a:rPr lang="fr-FR" sz="1600" dirty="0" smtClean="0">
                  <a:solidFill>
                    <a:srgbClr val="FF0000"/>
                  </a:solidFill>
                </a:rPr>
                <a:t>e la composition des caractéristiques </a:t>
              </a:r>
              <a:r>
                <a:rPr lang="fr-FR" sz="1600" b="1" dirty="0" err="1" smtClean="0">
                  <a:solidFill>
                    <a:srgbClr val="FF0000"/>
                  </a:solidFill>
                </a:rPr>
                <a:t>grid-scf-sem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14276" y="2404582"/>
            <a:ext cx="6854068" cy="954107"/>
            <a:chOff x="814276" y="2555902"/>
            <a:chExt cx="6854068" cy="954107"/>
          </a:xfrm>
        </p:grpSpPr>
        <p:sp>
          <p:nvSpPr>
            <p:cNvPr id="7" name="Rectangle 6"/>
            <p:cNvSpPr/>
            <p:nvPr/>
          </p:nvSpPr>
          <p:spPr>
            <a:xfrm>
              <a:off x="4860032" y="2636912"/>
              <a:ext cx="2808312" cy="79208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8"/>
            <p:cNvCxnSpPr/>
            <p:nvPr/>
          </p:nvCxnSpPr>
          <p:spPr>
            <a:xfrm flipH="1">
              <a:off x="2771800" y="3032956"/>
              <a:ext cx="208823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814276" y="2555902"/>
              <a:ext cx="1957524" cy="95410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8000"/>
                  </a:solidFill>
                </a:rPr>
                <a:t>Caractéristiques</a:t>
              </a:r>
            </a:p>
            <a:p>
              <a:pPr algn="ctr"/>
              <a:r>
                <a:rPr lang="fr-FR" sz="1400" b="1" dirty="0">
                  <a:solidFill>
                    <a:srgbClr val="008000"/>
                  </a:solidFill>
                </a:rPr>
                <a:t>d</a:t>
              </a:r>
              <a:r>
                <a:rPr lang="fr-FR" sz="1400" b="1" dirty="0" smtClean="0">
                  <a:solidFill>
                    <a:srgbClr val="008000"/>
                  </a:solidFill>
                </a:rPr>
                <a:t>iscriminantes </a:t>
              </a:r>
            </a:p>
            <a:p>
              <a:pPr algn="ctr"/>
              <a:r>
                <a:rPr lang="fr-FR" sz="1400" b="1" dirty="0" smtClean="0">
                  <a:solidFill>
                    <a:srgbClr val="008000"/>
                  </a:solidFill>
                </a:rPr>
                <a:t>et partagées</a:t>
              </a:r>
            </a:p>
            <a:p>
              <a:pPr algn="ctr"/>
              <a:r>
                <a:rPr lang="fr-FR" sz="1400" b="1" dirty="0" smtClean="0">
                  <a:solidFill>
                    <a:srgbClr val="008000"/>
                  </a:solidFill>
                </a:rPr>
                <a:t>F-mesure &gt; F-moyenne</a:t>
              </a:r>
              <a:endParaRPr lang="fr-FR" sz="14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814276" y="3421696"/>
            <a:ext cx="6854068" cy="738664"/>
            <a:chOff x="814276" y="3573016"/>
            <a:chExt cx="6854068" cy="738664"/>
          </a:xfrm>
        </p:grpSpPr>
        <p:sp>
          <p:nvSpPr>
            <p:cNvPr id="14" name="Rectangle 13"/>
            <p:cNvSpPr/>
            <p:nvPr/>
          </p:nvSpPr>
          <p:spPr>
            <a:xfrm>
              <a:off x="4860032" y="3671247"/>
              <a:ext cx="2808312" cy="5322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cv</a:t>
              </a:r>
              <a:endParaRPr lang="fr-FR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 flipH="1">
              <a:off x="2771800" y="3960059"/>
              <a:ext cx="20882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814276" y="3573016"/>
              <a:ext cx="1957524" cy="73866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Caractéristiques</a:t>
              </a:r>
            </a:p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marginales </a:t>
              </a:r>
            </a:p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F-mesure &lt; F-moyenne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814276" y="4160361"/>
            <a:ext cx="7790172" cy="1205552"/>
            <a:chOff x="814276" y="4311681"/>
            <a:chExt cx="7790172" cy="1205552"/>
          </a:xfrm>
        </p:grpSpPr>
        <p:sp>
          <p:nvSpPr>
            <p:cNvPr id="17" name="Rectangle 16"/>
            <p:cNvSpPr/>
            <p:nvPr/>
          </p:nvSpPr>
          <p:spPr>
            <a:xfrm>
              <a:off x="4860032" y="4311681"/>
              <a:ext cx="3744416" cy="120555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cv</a:t>
              </a:r>
              <a:endParaRPr lang="fr-FR" dirty="0"/>
            </a:p>
          </p:txBody>
        </p:sp>
        <p:cxnSp>
          <p:nvCxnSpPr>
            <p:cNvPr id="18" name="Connecteur droit 17"/>
            <p:cNvCxnSpPr/>
            <p:nvPr/>
          </p:nvCxnSpPr>
          <p:spPr>
            <a:xfrm flipH="1">
              <a:off x="2771800" y="4876464"/>
              <a:ext cx="2088232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814276" y="4571836"/>
              <a:ext cx="1957524" cy="7386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B0F0"/>
                  </a:solidFill>
                </a:rPr>
                <a:t>Verbes classés par </a:t>
              </a:r>
            </a:p>
            <a:p>
              <a:pPr algn="ctr"/>
              <a:r>
                <a:rPr lang="fr-FR" sz="1400" b="1" dirty="0" smtClean="0">
                  <a:solidFill>
                    <a:srgbClr val="00B0F0"/>
                  </a:solidFill>
                </a:rPr>
                <a:t>représentativité /</a:t>
              </a:r>
              <a:br>
                <a:rPr lang="fr-FR" sz="1400" b="1" dirty="0" smtClean="0">
                  <a:solidFill>
                    <a:srgbClr val="00B0F0"/>
                  </a:solidFill>
                </a:rPr>
              </a:br>
              <a:r>
                <a:rPr lang="fr-FR" sz="1400" b="1" dirty="0" smtClean="0">
                  <a:solidFill>
                    <a:srgbClr val="00B0F0"/>
                  </a:solidFill>
                </a:rPr>
                <a:t>classe</a:t>
              </a:r>
              <a:endParaRPr lang="fr-FR" sz="1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3" name="Titre 13"/>
          <p:cNvSpPr txBox="1">
            <a:spLocks/>
          </p:cNvSpPr>
          <p:nvPr/>
        </p:nvSpPr>
        <p:spPr>
          <a:xfrm>
            <a:off x="342900" y="68431"/>
            <a:ext cx="8458200" cy="1200329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CLASSIFICATION AUTOMATIQUE DES VERBES DU FRANCAIS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83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890046"/>
            <a:ext cx="85689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800" dirty="0">
                <a:solidFill>
                  <a:srgbClr val="D60093"/>
                </a:solidFill>
                <a:latin typeface="+mn-lt"/>
                <a:cs typeface="Arial" pitchFamily="34" charset="0"/>
              </a:rPr>
              <a:t>Expérience basée sur un corpus de référence contenant </a:t>
            </a:r>
            <a:r>
              <a:rPr lang="fr-FR" sz="1800" dirty="0" err="1">
                <a:solidFill>
                  <a:srgbClr val="D60093"/>
                </a:solidFill>
                <a:latin typeface="+mn-lt"/>
                <a:cs typeface="Arial" pitchFamily="34" charset="0"/>
              </a:rPr>
              <a:t>approx</a:t>
            </a:r>
            <a:r>
              <a:rPr lang="fr-FR" sz="1800" dirty="0">
                <a:solidFill>
                  <a:srgbClr val="D60093"/>
                </a:solidFill>
                <a:latin typeface="+mn-lt"/>
                <a:cs typeface="Arial" pitchFamily="34" charset="0"/>
              </a:rPr>
              <a:t>. 4000 notices PASCAL relatives à la recherche en </a:t>
            </a:r>
            <a:r>
              <a:rPr lang="fr-FR" sz="1800" b="1" dirty="0">
                <a:solidFill>
                  <a:srgbClr val="D60093"/>
                </a:solidFill>
                <a:latin typeface="+mn-lt"/>
                <a:cs typeface="Arial" pitchFamily="34" charset="0"/>
              </a:rPr>
              <a:t>optoélectronique</a:t>
            </a:r>
            <a:r>
              <a:rPr lang="fr-FR" sz="1800" dirty="0">
                <a:solidFill>
                  <a:srgbClr val="D60093"/>
                </a:solidFill>
                <a:latin typeface="+mn-lt"/>
                <a:cs typeface="Arial" pitchFamily="34" charset="0"/>
              </a:rPr>
              <a:t> durant la période 1996-2003, et originellement divisé en 2 sous-périodes</a:t>
            </a:r>
            <a:r>
              <a:rPr lang="fr-FR" sz="1800" dirty="0" smtClean="0">
                <a:solidFill>
                  <a:srgbClr val="D60093"/>
                </a:solidFill>
                <a:latin typeface="+mn-lt"/>
                <a:cs typeface="Arial" pitchFamily="34" charset="0"/>
              </a:rPr>
              <a:t>.         </a:t>
            </a:r>
            <a:r>
              <a:rPr lang="fr-FR" sz="1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=&gt; 4000 </a:t>
            </a:r>
            <a:r>
              <a:rPr lang="fr-FR" sz="18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dimensions</a:t>
            </a:r>
            <a:endParaRPr lang="fr-FR" sz="1800" dirty="0">
              <a:solidFill>
                <a:srgbClr val="D60093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11560" y="3065135"/>
            <a:ext cx="2350713" cy="23646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4885583" y="3063682"/>
            <a:ext cx="2350713" cy="23646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>
              <a:effectLst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825262" y="3523468"/>
            <a:ext cx="1709609" cy="1707775"/>
            <a:chOff x="1214414" y="3143248"/>
            <a:chExt cx="1714512" cy="1857388"/>
          </a:xfrm>
        </p:grpSpPr>
        <p:sp>
          <p:nvSpPr>
            <p:cNvPr id="70" name="Oval 10"/>
            <p:cNvSpPr>
              <a:spLocks noChangeArrowheads="1"/>
            </p:cNvSpPr>
            <p:nvPr/>
          </p:nvSpPr>
          <p:spPr bwMode="auto">
            <a:xfrm>
              <a:off x="1785918" y="4714884"/>
              <a:ext cx="357190" cy="285752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1214414" y="4143380"/>
              <a:ext cx="500066" cy="500066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72" name="Oval 12"/>
            <p:cNvSpPr>
              <a:spLocks noChangeArrowheads="1"/>
            </p:cNvSpPr>
            <p:nvPr/>
          </p:nvSpPr>
          <p:spPr bwMode="auto">
            <a:xfrm>
              <a:off x="2500298" y="4071942"/>
              <a:ext cx="428628" cy="428628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73" name="Oval 13"/>
            <p:cNvSpPr>
              <a:spLocks noChangeArrowheads="1"/>
            </p:cNvSpPr>
            <p:nvPr/>
          </p:nvSpPr>
          <p:spPr bwMode="auto">
            <a:xfrm>
              <a:off x="2428860" y="3143248"/>
              <a:ext cx="428628" cy="428628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1571604" y="3173121"/>
              <a:ext cx="357190" cy="428628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</p:grp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5241752" y="3260733"/>
            <a:ext cx="1638375" cy="1988026"/>
            <a:chOff x="5643570" y="2857496"/>
            <a:chExt cx="1643074" cy="2161776"/>
          </a:xfrm>
        </p:grpSpPr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6912828" y="2857496"/>
              <a:ext cx="340564" cy="2857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6215074" y="4733520"/>
              <a:ext cx="357190" cy="2857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66" name="Oval 36"/>
            <p:cNvSpPr>
              <a:spLocks noChangeArrowheads="1"/>
            </p:cNvSpPr>
            <p:nvPr/>
          </p:nvSpPr>
          <p:spPr bwMode="auto">
            <a:xfrm>
              <a:off x="5643570" y="4162016"/>
              <a:ext cx="500066" cy="500066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67" name="Oval 37"/>
            <p:cNvSpPr>
              <a:spLocks noChangeArrowheads="1"/>
            </p:cNvSpPr>
            <p:nvPr/>
          </p:nvSpPr>
          <p:spPr bwMode="auto">
            <a:xfrm>
              <a:off x="6858016" y="4090578"/>
              <a:ext cx="428628" cy="428628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68" name="Oval 38"/>
            <p:cNvSpPr>
              <a:spLocks noChangeArrowheads="1"/>
            </p:cNvSpPr>
            <p:nvPr/>
          </p:nvSpPr>
          <p:spPr bwMode="auto">
            <a:xfrm>
              <a:off x="6858016" y="3286124"/>
              <a:ext cx="340564" cy="2857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  <p:sp>
          <p:nvSpPr>
            <p:cNvPr id="69" name="Oval 34"/>
            <p:cNvSpPr>
              <a:spLocks noChangeArrowheads="1"/>
            </p:cNvSpPr>
            <p:nvPr/>
          </p:nvSpPr>
          <p:spPr bwMode="auto">
            <a:xfrm>
              <a:off x="6151949" y="3571875"/>
              <a:ext cx="332251" cy="28575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>
                <a:effectLst/>
              </a:endParaRPr>
            </a:p>
          </p:txBody>
        </p:sp>
      </p:grp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00208" y="5493978"/>
            <a:ext cx="1972272" cy="3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 smtClean="0"/>
              <a:t>Période de temps</a:t>
            </a:r>
            <a:r>
              <a:rPr lang="fr-FR" sz="1600" b="1" dirty="0" smtClean="0">
                <a:solidFill>
                  <a:schemeClr val="tx1"/>
                </a:solidFill>
                <a:effectLst/>
              </a:rPr>
              <a:t> T1</a:t>
            </a:r>
            <a:endParaRPr lang="fr-FR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 flipV="1">
            <a:off x="2392403" y="4508723"/>
            <a:ext cx="45906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 flipV="1">
            <a:off x="2249936" y="4648848"/>
            <a:ext cx="45906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 flipV="1">
            <a:off x="2249936" y="4466394"/>
            <a:ext cx="45906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 flipV="1">
            <a:off x="1562926" y="5099876"/>
            <a:ext cx="45906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 flipV="1">
            <a:off x="1064290" y="4508723"/>
            <a:ext cx="45907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 flipV="1">
            <a:off x="1181430" y="4705774"/>
            <a:ext cx="45907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 flipV="1">
            <a:off x="2321169" y="3589151"/>
            <a:ext cx="45907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flipV="1">
            <a:off x="2275263" y="3743873"/>
            <a:ext cx="45906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 flipV="1">
            <a:off x="2132796" y="3720519"/>
            <a:ext cx="45906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 flipV="1">
            <a:off x="1038962" y="4640090"/>
            <a:ext cx="45907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 flipV="1">
            <a:off x="1181430" y="4574407"/>
            <a:ext cx="45907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 flipV="1">
            <a:off x="921822" y="4597761"/>
            <a:ext cx="45907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 flipV="1">
            <a:off x="967729" y="4780215"/>
            <a:ext cx="45906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 flipV="1">
            <a:off x="1244749" y="3809557"/>
            <a:ext cx="45907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7" name="Oval 25"/>
          <p:cNvSpPr>
            <a:spLocks noChangeArrowheads="1"/>
          </p:cNvSpPr>
          <p:nvPr/>
        </p:nvSpPr>
        <p:spPr bwMode="auto">
          <a:xfrm flipV="1">
            <a:off x="1412544" y="3612506"/>
            <a:ext cx="45907" cy="4233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auto">
          <a:xfrm flipV="1">
            <a:off x="1387216" y="3809557"/>
            <a:ext cx="45907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29" name="Oval 31"/>
          <p:cNvSpPr>
            <a:spLocks noChangeArrowheads="1"/>
          </p:cNvSpPr>
          <p:nvPr/>
        </p:nvSpPr>
        <p:spPr bwMode="auto">
          <a:xfrm flipV="1">
            <a:off x="1244749" y="3678190"/>
            <a:ext cx="45907" cy="42329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5074261" y="5493978"/>
            <a:ext cx="1972272" cy="3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 smtClean="0"/>
              <a:t>Période de temps</a:t>
            </a:r>
            <a:r>
              <a:rPr lang="fr-FR" sz="1600" b="1" dirty="0" smtClean="0">
                <a:solidFill>
                  <a:schemeClr val="tx1"/>
                </a:solidFill>
                <a:effectLst/>
              </a:rPr>
              <a:t> T2</a:t>
            </a:r>
            <a:endParaRPr lang="fr-FR" sz="1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1" name="Oval 40"/>
          <p:cNvSpPr>
            <a:spLocks noChangeArrowheads="1"/>
          </p:cNvSpPr>
          <p:nvPr/>
        </p:nvSpPr>
        <p:spPr bwMode="auto">
          <a:xfrm flipV="1">
            <a:off x="6753489" y="4663444"/>
            <a:ext cx="45907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2" name="Oval 41"/>
          <p:cNvSpPr>
            <a:spLocks noChangeArrowheads="1"/>
          </p:cNvSpPr>
          <p:nvPr/>
        </p:nvSpPr>
        <p:spPr bwMode="auto">
          <a:xfrm flipV="1">
            <a:off x="6611022" y="4666364"/>
            <a:ext cx="45907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3" name="Oval 42"/>
          <p:cNvSpPr>
            <a:spLocks noChangeArrowheads="1"/>
          </p:cNvSpPr>
          <p:nvPr/>
        </p:nvSpPr>
        <p:spPr bwMode="auto">
          <a:xfrm flipV="1">
            <a:off x="6620520" y="4508723"/>
            <a:ext cx="45907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4" name="Oval 43"/>
          <p:cNvSpPr>
            <a:spLocks noChangeArrowheads="1"/>
          </p:cNvSpPr>
          <p:nvPr/>
        </p:nvSpPr>
        <p:spPr bwMode="auto">
          <a:xfrm flipV="1">
            <a:off x="6691754" y="3326417"/>
            <a:ext cx="45906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5" name="Oval 44"/>
          <p:cNvSpPr>
            <a:spLocks noChangeArrowheads="1"/>
          </p:cNvSpPr>
          <p:nvPr/>
        </p:nvSpPr>
        <p:spPr bwMode="auto">
          <a:xfrm flipV="1">
            <a:off x="6691754" y="3761389"/>
            <a:ext cx="45906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6" name="Oval 45"/>
          <p:cNvSpPr>
            <a:spLocks noChangeArrowheads="1"/>
          </p:cNvSpPr>
          <p:nvPr/>
        </p:nvSpPr>
        <p:spPr bwMode="auto">
          <a:xfrm flipV="1">
            <a:off x="5996829" y="5117392"/>
            <a:ext cx="44323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7" name="Oval 46"/>
          <p:cNvSpPr>
            <a:spLocks noChangeArrowheads="1"/>
          </p:cNvSpPr>
          <p:nvPr/>
        </p:nvSpPr>
        <p:spPr bwMode="auto">
          <a:xfrm flipV="1">
            <a:off x="5498193" y="4526238"/>
            <a:ext cx="44323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8" name="Oval 47"/>
          <p:cNvSpPr>
            <a:spLocks noChangeArrowheads="1"/>
          </p:cNvSpPr>
          <p:nvPr/>
        </p:nvSpPr>
        <p:spPr bwMode="auto">
          <a:xfrm flipV="1">
            <a:off x="5613750" y="4723290"/>
            <a:ext cx="45907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39" name="Oval 48"/>
          <p:cNvSpPr>
            <a:spLocks noChangeArrowheads="1"/>
          </p:cNvSpPr>
          <p:nvPr/>
        </p:nvSpPr>
        <p:spPr bwMode="auto">
          <a:xfrm flipV="1">
            <a:off x="6566699" y="3738034"/>
            <a:ext cx="44323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 flipV="1">
            <a:off x="5471282" y="4657606"/>
            <a:ext cx="45907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 flipV="1">
            <a:off x="5613750" y="4591923"/>
            <a:ext cx="45907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2" name="Oval 54"/>
          <p:cNvSpPr>
            <a:spLocks noChangeArrowheads="1"/>
          </p:cNvSpPr>
          <p:nvPr/>
        </p:nvSpPr>
        <p:spPr bwMode="auto">
          <a:xfrm flipV="1">
            <a:off x="5355726" y="4615277"/>
            <a:ext cx="44323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3" name="Oval 55"/>
          <p:cNvSpPr>
            <a:spLocks noChangeArrowheads="1"/>
          </p:cNvSpPr>
          <p:nvPr/>
        </p:nvSpPr>
        <p:spPr bwMode="auto">
          <a:xfrm flipV="1">
            <a:off x="5400049" y="4797731"/>
            <a:ext cx="45906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 flipV="1">
            <a:off x="5811622" y="4089807"/>
            <a:ext cx="45906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5" name="Oval 50"/>
          <p:cNvSpPr>
            <a:spLocks noChangeArrowheads="1"/>
          </p:cNvSpPr>
          <p:nvPr/>
        </p:nvSpPr>
        <p:spPr bwMode="auto">
          <a:xfrm flipV="1">
            <a:off x="5938259" y="3983253"/>
            <a:ext cx="44323" cy="4233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 flipV="1">
            <a:off x="5954089" y="4089807"/>
            <a:ext cx="45906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 flipV="1">
            <a:off x="5811622" y="3958440"/>
            <a:ext cx="45906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8" name="Oval 58"/>
          <p:cNvSpPr>
            <a:spLocks noChangeArrowheads="1"/>
          </p:cNvSpPr>
          <p:nvPr/>
        </p:nvSpPr>
        <p:spPr bwMode="auto">
          <a:xfrm flipV="1">
            <a:off x="6595192" y="3415455"/>
            <a:ext cx="45907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sp>
        <p:nvSpPr>
          <p:cNvPr id="49" name="Oval 59"/>
          <p:cNvSpPr>
            <a:spLocks noChangeArrowheads="1"/>
          </p:cNvSpPr>
          <p:nvPr/>
        </p:nvSpPr>
        <p:spPr bwMode="auto">
          <a:xfrm flipV="1">
            <a:off x="6753489" y="3392101"/>
            <a:ext cx="45907" cy="42329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fr-FR">
              <a:effectLst/>
            </a:endParaRPr>
          </a:p>
        </p:txBody>
      </p:sp>
      <p:grpSp>
        <p:nvGrpSpPr>
          <p:cNvPr id="50" name="Group 88"/>
          <p:cNvGrpSpPr>
            <a:grpSpLocks/>
          </p:cNvGrpSpPr>
          <p:nvPr/>
        </p:nvGrpSpPr>
        <p:grpSpPr bwMode="auto">
          <a:xfrm>
            <a:off x="2534871" y="3392101"/>
            <a:ext cx="3917854" cy="459605"/>
            <a:chOff x="2928926" y="3000372"/>
            <a:chExt cx="3929090" cy="499870"/>
          </a:xfrm>
        </p:grpSpPr>
        <p:grpSp>
          <p:nvGrpSpPr>
            <p:cNvPr id="60" name="Group 70"/>
            <p:cNvGrpSpPr>
              <a:grpSpLocks/>
            </p:cNvGrpSpPr>
            <p:nvPr/>
          </p:nvGrpSpPr>
          <p:grpSpPr bwMode="auto">
            <a:xfrm>
              <a:off x="2928926" y="3000372"/>
              <a:ext cx="3929090" cy="430216"/>
              <a:chOff x="2928926" y="3000372"/>
              <a:chExt cx="3929090" cy="430216"/>
            </a:xfrm>
          </p:grpSpPr>
          <p:cxnSp>
            <p:nvCxnSpPr>
              <p:cNvPr id="62" name="Straight Arrow Connector 67"/>
              <p:cNvCxnSpPr>
                <a:cxnSpLocks noChangeShapeType="1"/>
              </p:cNvCxnSpPr>
              <p:nvPr/>
            </p:nvCxnSpPr>
            <p:spPr bwMode="auto">
              <a:xfrm flipV="1">
                <a:off x="2928926" y="3000372"/>
                <a:ext cx="3929090" cy="35719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63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2928926" y="3429000"/>
                <a:ext cx="3857652" cy="1588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61" name="TextBox 74"/>
            <p:cNvSpPr txBox="1"/>
            <p:nvPr/>
          </p:nvSpPr>
          <p:spPr>
            <a:xfrm>
              <a:off x="3786181" y="3192462"/>
              <a:ext cx="1046470" cy="3077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1" dirty="0" smtClean="0"/>
                <a:t>Divergence</a:t>
              </a:r>
              <a:endParaRPr lang="fr-FR" sz="1400" b="1" dirty="0">
                <a:solidFill>
                  <a:schemeClr val="tx1"/>
                </a:solidFill>
                <a:effectLst/>
                <a:cs typeface="+mn-cs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322315" y="4048938"/>
            <a:ext cx="4025496" cy="420376"/>
            <a:chOff x="1322315" y="4048938"/>
            <a:chExt cx="4025496" cy="420376"/>
          </a:xfrm>
        </p:grpSpPr>
        <p:sp>
          <p:nvSpPr>
            <p:cNvPr id="56" name="TextBox 84"/>
            <p:cNvSpPr txBox="1">
              <a:spLocks noChangeArrowheads="1"/>
            </p:cNvSpPr>
            <p:nvPr/>
          </p:nvSpPr>
          <p:spPr bwMode="auto">
            <a:xfrm>
              <a:off x="5028050" y="4048938"/>
              <a:ext cx="319761" cy="420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dirty="0">
                  <a:solidFill>
                    <a:schemeClr val="tx1"/>
                  </a:solidFill>
                  <a:effectLst/>
                </a:rPr>
                <a:t>?</a:t>
              </a:r>
              <a:endParaRPr lang="fr-FR" dirty="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1322315" y="4049669"/>
              <a:ext cx="3634205" cy="353961"/>
              <a:chOff x="1322315" y="4049669"/>
              <a:chExt cx="3634205" cy="353961"/>
            </a:xfrm>
          </p:grpSpPr>
          <p:grpSp>
            <p:nvGrpSpPr>
              <p:cNvPr id="55" name="Group 82"/>
              <p:cNvGrpSpPr>
                <a:grpSpLocks/>
              </p:cNvGrpSpPr>
              <p:nvPr/>
            </p:nvGrpSpPr>
            <p:grpSpPr bwMode="auto">
              <a:xfrm>
                <a:off x="1322315" y="4049669"/>
                <a:ext cx="3634205" cy="197910"/>
                <a:chOff x="1713686" y="3715546"/>
                <a:chExt cx="1858182" cy="215108"/>
              </a:xfrm>
            </p:grpSpPr>
            <p:cxnSp>
              <p:nvCxnSpPr>
                <p:cNvPr id="58" name="Straight Connector 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607323" y="3821909"/>
                  <a:ext cx="214314" cy="1588"/>
                </a:xfrm>
                <a:prstGeom prst="line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Straight Arrow Connector 81"/>
                <p:cNvCxnSpPr>
                  <a:cxnSpLocks noChangeShapeType="1"/>
                </p:cNvCxnSpPr>
                <p:nvPr/>
              </p:nvCxnSpPr>
              <p:spPr bwMode="auto">
                <a:xfrm>
                  <a:off x="1714480" y="3929066"/>
                  <a:ext cx="1857388" cy="1588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57" name="TextBox 76"/>
              <p:cNvSpPr txBox="1"/>
              <p:nvPr/>
            </p:nvSpPr>
            <p:spPr bwMode="auto">
              <a:xfrm>
                <a:off x="3389676" y="4114621"/>
                <a:ext cx="1139740" cy="2890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fr-FR" sz="1400" b="1" dirty="0" smtClean="0">
                    <a:solidFill>
                      <a:schemeClr val="tx1"/>
                    </a:solidFill>
                    <a:effectLst/>
                    <a:cs typeface="+mn-cs"/>
                  </a:rPr>
                  <a:t>Disparition</a:t>
                </a:r>
                <a:endParaRPr lang="fr-FR" sz="1400" b="1" dirty="0">
                  <a:solidFill>
                    <a:schemeClr val="tx1"/>
                  </a:solidFill>
                  <a:effectLst/>
                  <a:cs typeface="+mn-cs"/>
                </a:endParaRPr>
              </a:p>
            </p:txBody>
          </p:sp>
        </p:grpSp>
      </p:grpSp>
      <p:grpSp>
        <p:nvGrpSpPr>
          <p:cNvPr id="84" name="Groupe 83"/>
          <p:cNvGrpSpPr/>
          <p:nvPr/>
        </p:nvGrpSpPr>
        <p:grpSpPr>
          <a:xfrm>
            <a:off x="1751300" y="4983150"/>
            <a:ext cx="4060321" cy="289008"/>
            <a:chOff x="1751300" y="4983150"/>
            <a:chExt cx="4060321" cy="289008"/>
          </a:xfrm>
        </p:grpSpPr>
        <p:cxnSp>
          <p:nvCxnSpPr>
            <p:cNvPr id="53" name="Straight Arrow Connector 86"/>
            <p:cNvCxnSpPr>
              <a:cxnSpLocks noChangeShapeType="1"/>
            </p:cNvCxnSpPr>
            <p:nvPr/>
          </p:nvCxnSpPr>
          <p:spPr bwMode="auto">
            <a:xfrm>
              <a:off x="1751300" y="5109533"/>
              <a:ext cx="4060321" cy="11946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" name="TextBox 77"/>
            <p:cNvSpPr txBox="1"/>
            <p:nvPr/>
          </p:nvSpPr>
          <p:spPr bwMode="auto">
            <a:xfrm>
              <a:off x="3460908" y="4983150"/>
              <a:ext cx="854804" cy="289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fr-FR" sz="1400" b="1" dirty="0" smtClean="0">
                  <a:solidFill>
                    <a:schemeClr val="tx1"/>
                  </a:solidFill>
                  <a:effectLst/>
                  <a:cs typeface="+mn-cs"/>
                </a:rPr>
                <a:t>Stabilité</a:t>
              </a:r>
              <a:endParaRPr lang="fr-FR" sz="1400" b="1" dirty="0">
                <a:solidFill>
                  <a:schemeClr val="tx1"/>
                </a:solidFill>
                <a:effectLst/>
                <a:cs typeface="+mn-cs"/>
              </a:endParaRPr>
            </a:p>
          </p:txBody>
        </p:sp>
      </p:grpSp>
      <p:sp>
        <p:nvSpPr>
          <p:cNvPr id="75" name="ZoneTexte 74"/>
          <p:cNvSpPr txBox="1"/>
          <p:nvPr/>
        </p:nvSpPr>
        <p:spPr>
          <a:xfrm>
            <a:off x="179511" y="1372531"/>
            <a:ext cx="8712967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n-lt"/>
              </a:rPr>
              <a:t>Buts </a:t>
            </a:r>
            <a:r>
              <a:rPr lang="fr-FR" dirty="0" smtClean="0">
                <a:latin typeface="+mn-lt"/>
              </a:rPr>
              <a:t>: </a:t>
            </a:r>
            <a:endParaRPr lang="fr-FR" dirty="0">
              <a:latin typeface="+mn-lt"/>
            </a:endParaRPr>
          </a:p>
          <a:p>
            <a:pPr marL="274320" lvl="1" indent="-274320" eaLnBrk="0" hangingPunct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900" dirty="0">
                <a:latin typeface="+mn-lt"/>
              </a:rPr>
              <a:t>Automatiser le processus d’analyse par pas de temps (analyse diachronique) de l’évolution des thèmes de recherches en exploitant </a:t>
            </a:r>
            <a:r>
              <a:rPr lang="fr-FR" sz="1900" dirty="0" smtClean="0">
                <a:latin typeface="+mn-lt"/>
              </a:rPr>
              <a:t>les capacités du paradigme MVDA et celles de la maximisation d’étiquetage et </a:t>
            </a:r>
            <a:r>
              <a:rPr lang="fr-FR" sz="1900" b="1" dirty="0" smtClean="0">
                <a:latin typeface="+mn-lt"/>
              </a:rPr>
              <a:t>revisiter </a:t>
            </a:r>
            <a:r>
              <a:rPr lang="fr-FR" sz="1900" b="1" dirty="0" smtClean="0">
                <a:latin typeface="+mn-lt"/>
              </a:rPr>
              <a:t>les "premiers résultats" </a:t>
            </a:r>
            <a:r>
              <a:rPr lang="fr-FR" sz="1900" b="1" dirty="0">
                <a:latin typeface="+mn-lt"/>
              </a:rPr>
              <a:t>obtenus </a:t>
            </a:r>
            <a:r>
              <a:rPr lang="fr-FR" sz="1900" b="1" dirty="0" smtClean="0">
                <a:latin typeface="+mn-lt"/>
              </a:rPr>
              <a:t>en mode semi-supervisé par </a:t>
            </a:r>
            <a:r>
              <a:rPr lang="fr-FR" sz="1900" b="1" dirty="0">
                <a:latin typeface="+mn-lt"/>
              </a:rPr>
              <a:t>le projet IST </a:t>
            </a:r>
            <a:r>
              <a:rPr lang="fr-FR" sz="1900" b="1" dirty="0" smtClean="0">
                <a:latin typeface="+mn-lt"/>
              </a:rPr>
              <a:t>PROM-TECH</a:t>
            </a:r>
            <a:r>
              <a:rPr lang="fr-FR" sz="1900" dirty="0" smtClean="0">
                <a:latin typeface="+mn-lt"/>
              </a:rPr>
              <a:t>.</a:t>
            </a:r>
            <a:endParaRPr lang="fr-FR" sz="1900" dirty="0">
              <a:latin typeface="+mn-lt"/>
            </a:endParaRPr>
          </a:p>
        </p:txBody>
      </p:sp>
      <p:grpSp>
        <p:nvGrpSpPr>
          <p:cNvPr id="83" name="Groupe 82"/>
          <p:cNvGrpSpPr/>
          <p:nvPr/>
        </p:nvGrpSpPr>
        <p:grpSpPr>
          <a:xfrm>
            <a:off x="6167790" y="3939930"/>
            <a:ext cx="2424270" cy="307777"/>
            <a:chOff x="6167790" y="3939930"/>
            <a:chExt cx="2424270" cy="307777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7452320" y="3939930"/>
              <a:ext cx="1139740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fr-FR" sz="1400" b="1" dirty="0" smtClean="0"/>
                <a:t>Apparition</a:t>
              </a:r>
              <a:endParaRPr lang="fr-FR" sz="1400" b="1" dirty="0">
                <a:solidFill>
                  <a:schemeClr val="tx1"/>
                </a:solidFill>
                <a:effectLst/>
                <a:cs typeface="+mn-cs"/>
              </a:endParaRPr>
            </a:p>
          </p:txBody>
        </p:sp>
        <p:cxnSp>
          <p:nvCxnSpPr>
            <p:cNvPr id="78" name="Straight Arrow Connector 86"/>
            <p:cNvCxnSpPr>
              <a:cxnSpLocks noChangeShapeType="1"/>
            </p:cNvCxnSpPr>
            <p:nvPr/>
          </p:nvCxnSpPr>
          <p:spPr bwMode="auto">
            <a:xfrm>
              <a:off x="6167790" y="4074444"/>
              <a:ext cx="1285372" cy="1025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 type="arrow"/>
              <a:tailEnd type="none" w="med" len="med"/>
            </a:ln>
          </p:spPr>
        </p:cxnSp>
      </p:grpSp>
      <p:sp>
        <p:nvSpPr>
          <p:cNvPr id="79" name="Titre 13"/>
          <p:cNvSpPr txBox="1">
            <a:spLocks/>
          </p:cNvSpPr>
          <p:nvPr/>
        </p:nvSpPr>
        <p:spPr>
          <a:xfrm>
            <a:off x="342900" y="68431"/>
            <a:ext cx="8458200" cy="1200329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ANALYSE DIACHRONIQUE DE LA RECHERCHE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97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214282" y="3241811"/>
            <a:ext cx="2357438" cy="2571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35" name="Rectangle 33"/>
          <p:cNvSpPr>
            <a:spLocks noChangeArrowheads="1"/>
          </p:cNvSpPr>
          <p:nvPr/>
        </p:nvSpPr>
        <p:spPr bwMode="auto">
          <a:xfrm>
            <a:off x="3214678" y="3233498"/>
            <a:ext cx="2357438" cy="2571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571480" y="3733560"/>
            <a:ext cx="1714500" cy="1857375"/>
            <a:chOff x="1214414" y="3143248"/>
            <a:chExt cx="1714512" cy="1857388"/>
          </a:xfrm>
        </p:grpSpPr>
        <p:sp>
          <p:nvSpPr>
            <p:cNvPr id="18484" name="Oval 10"/>
            <p:cNvSpPr>
              <a:spLocks noChangeArrowheads="1"/>
            </p:cNvSpPr>
            <p:nvPr/>
          </p:nvSpPr>
          <p:spPr bwMode="auto">
            <a:xfrm>
              <a:off x="1785918" y="4714884"/>
              <a:ext cx="357190" cy="285752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5" name="Oval 11"/>
            <p:cNvSpPr>
              <a:spLocks noChangeArrowheads="1"/>
            </p:cNvSpPr>
            <p:nvPr/>
          </p:nvSpPr>
          <p:spPr bwMode="auto">
            <a:xfrm>
              <a:off x="1214414" y="4143380"/>
              <a:ext cx="500066" cy="500066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6" name="Oval 12"/>
            <p:cNvSpPr>
              <a:spLocks noChangeArrowheads="1"/>
            </p:cNvSpPr>
            <p:nvPr/>
          </p:nvSpPr>
          <p:spPr bwMode="auto">
            <a:xfrm>
              <a:off x="2500298" y="4071942"/>
              <a:ext cx="428628" cy="428628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7" name="Oval 13"/>
            <p:cNvSpPr>
              <a:spLocks noChangeArrowheads="1"/>
            </p:cNvSpPr>
            <p:nvPr/>
          </p:nvSpPr>
          <p:spPr bwMode="auto">
            <a:xfrm>
              <a:off x="2428860" y="3143248"/>
              <a:ext cx="428628" cy="428628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8" name="Oval 9"/>
            <p:cNvSpPr>
              <a:spLocks noChangeArrowheads="1"/>
            </p:cNvSpPr>
            <p:nvPr/>
          </p:nvSpPr>
          <p:spPr bwMode="auto">
            <a:xfrm>
              <a:off x="1571604" y="3173121"/>
              <a:ext cx="357190" cy="428628"/>
            </a:xfrm>
            <a:prstGeom prst="ellipse">
              <a:avLst/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3571866" y="3447828"/>
            <a:ext cx="1643062" cy="2162175"/>
            <a:chOff x="5643570" y="2857496"/>
            <a:chExt cx="1643074" cy="2161776"/>
          </a:xfrm>
        </p:grpSpPr>
        <p:sp>
          <p:nvSpPr>
            <p:cNvPr id="18478" name="Oval 60"/>
            <p:cNvSpPr>
              <a:spLocks noChangeArrowheads="1"/>
            </p:cNvSpPr>
            <p:nvPr/>
          </p:nvSpPr>
          <p:spPr bwMode="auto">
            <a:xfrm>
              <a:off x="6912828" y="2857496"/>
              <a:ext cx="340564" cy="2857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79" name="Oval 35"/>
            <p:cNvSpPr>
              <a:spLocks noChangeArrowheads="1"/>
            </p:cNvSpPr>
            <p:nvPr/>
          </p:nvSpPr>
          <p:spPr bwMode="auto">
            <a:xfrm>
              <a:off x="6215074" y="4733520"/>
              <a:ext cx="357190" cy="2857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0" name="Oval 36"/>
            <p:cNvSpPr>
              <a:spLocks noChangeArrowheads="1"/>
            </p:cNvSpPr>
            <p:nvPr/>
          </p:nvSpPr>
          <p:spPr bwMode="auto">
            <a:xfrm>
              <a:off x="5643570" y="4162016"/>
              <a:ext cx="500066" cy="500066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1" name="Oval 37"/>
            <p:cNvSpPr>
              <a:spLocks noChangeArrowheads="1"/>
            </p:cNvSpPr>
            <p:nvPr/>
          </p:nvSpPr>
          <p:spPr bwMode="auto">
            <a:xfrm>
              <a:off x="6858016" y="4090578"/>
              <a:ext cx="428628" cy="428628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2" name="Oval 38"/>
            <p:cNvSpPr>
              <a:spLocks noChangeArrowheads="1"/>
            </p:cNvSpPr>
            <p:nvPr/>
          </p:nvSpPr>
          <p:spPr bwMode="auto">
            <a:xfrm>
              <a:off x="6858016" y="3286124"/>
              <a:ext cx="340564" cy="285752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  <p:sp>
          <p:nvSpPr>
            <p:cNvPr id="18483" name="Oval 34"/>
            <p:cNvSpPr>
              <a:spLocks noChangeArrowheads="1"/>
            </p:cNvSpPr>
            <p:nvPr/>
          </p:nvSpPr>
          <p:spPr bwMode="auto">
            <a:xfrm>
              <a:off x="6151949" y="3571875"/>
              <a:ext cx="332251" cy="285753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fr-FR"/>
            </a:p>
          </p:txBody>
        </p:sp>
      </p:grpSp>
      <p:sp>
        <p:nvSpPr>
          <p:cNvPr id="18440" name="TextBox 14"/>
          <p:cNvSpPr txBox="1">
            <a:spLocks noChangeArrowheads="1"/>
          </p:cNvSpPr>
          <p:nvPr/>
        </p:nvSpPr>
        <p:spPr bwMode="auto">
          <a:xfrm>
            <a:off x="428596" y="5805266"/>
            <a:ext cx="1977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 smtClean="0"/>
              <a:t>Période de temps</a:t>
            </a:r>
            <a:r>
              <a:rPr lang="fr-FR" sz="1600" b="1" dirty="0" smtClean="0">
                <a:solidFill>
                  <a:schemeClr val="tx1"/>
                </a:solidFill>
              </a:rPr>
              <a:t> T1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441" name="Oval 15"/>
          <p:cNvSpPr>
            <a:spLocks noChangeArrowheads="1"/>
          </p:cNvSpPr>
          <p:nvPr/>
        </p:nvSpPr>
        <p:spPr bwMode="auto">
          <a:xfrm flipV="1">
            <a:off x="2143105" y="480512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2" name="Oval 16"/>
          <p:cNvSpPr>
            <a:spLocks noChangeArrowheads="1"/>
          </p:cNvSpPr>
          <p:nvPr/>
        </p:nvSpPr>
        <p:spPr bwMode="auto">
          <a:xfrm flipV="1">
            <a:off x="2000230" y="495752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3" name="Oval 17"/>
          <p:cNvSpPr>
            <a:spLocks noChangeArrowheads="1"/>
          </p:cNvSpPr>
          <p:nvPr/>
        </p:nvSpPr>
        <p:spPr bwMode="auto">
          <a:xfrm flipV="1">
            <a:off x="2000230" y="4759085"/>
            <a:ext cx="46037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4" name="Oval 20"/>
          <p:cNvSpPr>
            <a:spLocks noChangeArrowheads="1"/>
          </p:cNvSpPr>
          <p:nvPr/>
        </p:nvSpPr>
        <p:spPr bwMode="auto">
          <a:xfrm flipV="1">
            <a:off x="1311255" y="5448060"/>
            <a:ext cx="46037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5" name="Oval 21"/>
          <p:cNvSpPr>
            <a:spLocks noChangeArrowheads="1"/>
          </p:cNvSpPr>
          <p:nvPr/>
        </p:nvSpPr>
        <p:spPr bwMode="auto">
          <a:xfrm flipV="1">
            <a:off x="811192" y="4805123"/>
            <a:ext cx="46038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6" name="Oval 22"/>
          <p:cNvSpPr>
            <a:spLocks noChangeArrowheads="1"/>
          </p:cNvSpPr>
          <p:nvPr/>
        </p:nvSpPr>
        <p:spPr bwMode="auto">
          <a:xfrm flipV="1">
            <a:off x="928667" y="5019435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8" name="Oval 19"/>
          <p:cNvSpPr>
            <a:spLocks noChangeArrowheads="1"/>
          </p:cNvSpPr>
          <p:nvPr/>
        </p:nvSpPr>
        <p:spPr bwMode="auto">
          <a:xfrm flipV="1">
            <a:off x="2025630" y="397327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49" name="Oval 23"/>
          <p:cNvSpPr>
            <a:spLocks noChangeArrowheads="1"/>
          </p:cNvSpPr>
          <p:nvPr/>
        </p:nvSpPr>
        <p:spPr bwMode="auto">
          <a:xfrm flipV="1">
            <a:off x="1882755" y="394787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0" name="Oval 27"/>
          <p:cNvSpPr>
            <a:spLocks noChangeArrowheads="1"/>
          </p:cNvSpPr>
          <p:nvPr/>
        </p:nvSpPr>
        <p:spPr bwMode="auto">
          <a:xfrm flipV="1">
            <a:off x="785792" y="4947998"/>
            <a:ext cx="46038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1" name="Oval 28"/>
          <p:cNvSpPr>
            <a:spLocks noChangeArrowheads="1"/>
          </p:cNvSpPr>
          <p:nvPr/>
        </p:nvSpPr>
        <p:spPr bwMode="auto">
          <a:xfrm flipV="1">
            <a:off x="928667" y="4876560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2" name="Oval 29"/>
          <p:cNvSpPr>
            <a:spLocks noChangeArrowheads="1"/>
          </p:cNvSpPr>
          <p:nvPr/>
        </p:nvSpPr>
        <p:spPr bwMode="auto">
          <a:xfrm flipV="1">
            <a:off x="668317" y="4901960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3" name="Oval 30"/>
          <p:cNvSpPr>
            <a:spLocks noChangeArrowheads="1"/>
          </p:cNvSpPr>
          <p:nvPr/>
        </p:nvSpPr>
        <p:spPr bwMode="auto">
          <a:xfrm flipV="1">
            <a:off x="714355" y="5100398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4" name="Oval 24"/>
          <p:cNvSpPr>
            <a:spLocks noChangeArrowheads="1"/>
          </p:cNvSpPr>
          <p:nvPr/>
        </p:nvSpPr>
        <p:spPr bwMode="auto">
          <a:xfrm flipV="1">
            <a:off x="992167" y="4044710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5" name="Oval 25"/>
          <p:cNvSpPr>
            <a:spLocks noChangeArrowheads="1"/>
          </p:cNvSpPr>
          <p:nvPr/>
        </p:nvSpPr>
        <p:spPr bwMode="auto">
          <a:xfrm flipV="1">
            <a:off x="1160442" y="3830398"/>
            <a:ext cx="46038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6" name="Oval 26"/>
          <p:cNvSpPr>
            <a:spLocks noChangeArrowheads="1"/>
          </p:cNvSpPr>
          <p:nvPr/>
        </p:nvSpPr>
        <p:spPr bwMode="auto">
          <a:xfrm flipV="1">
            <a:off x="1135042" y="4044710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7" name="Oval 31"/>
          <p:cNvSpPr>
            <a:spLocks noChangeArrowheads="1"/>
          </p:cNvSpPr>
          <p:nvPr/>
        </p:nvSpPr>
        <p:spPr bwMode="auto">
          <a:xfrm flipV="1">
            <a:off x="992167" y="3901835"/>
            <a:ext cx="46038" cy="46038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58" name="TextBox 39"/>
          <p:cNvSpPr txBox="1">
            <a:spLocks noChangeArrowheads="1"/>
          </p:cNvSpPr>
          <p:nvPr/>
        </p:nvSpPr>
        <p:spPr bwMode="auto">
          <a:xfrm>
            <a:off x="3428992" y="5817752"/>
            <a:ext cx="1977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600" b="1" dirty="0" smtClean="0"/>
              <a:t>Période de temps</a:t>
            </a:r>
            <a:r>
              <a:rPr lang="fr-FR" sz="1600" b="1" dirty="0" smtClean="0">
                <a:solidFill>
                  <a:schemeClr val="tx1"/>
                </a:solidFill>
              </a:rPr>
              <a:t> T2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8459" name="Oval 40"/>
          <p:cNvSpPr>
            <a:spLocks noChangeArrowheads="1"/>
          </p:cNvSpPr>
          <p:nvPr/>
        </p:nvSpPr>
        <p:spPr bwMode="auto">
          <a:xfrm flipV="1">
            <a:off x="5087928" y="4973416"/>
            <a:ext cx="46038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0" name="Oval 41"/>
          <p:cNvSpPr>
            <a:spLocks noChangeArrowheads="1"/>
          </p:cNvSpPr>
          <p:nvPr/>
        </p:nvSpPr>
        <p:spPr bwMode="auto">
          <a:xfrm flipV="1">
            <a:off x="4945053" y="4976591"/>
            <a:ext cx="46038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1" name="Oval 42"/>
          <p:cNvSpPr>
            <a:spLocks noChangeArrowheads="1"/>
          </p:cNvSpPr>
          <p:nvPr/>
        </p:nvSpPr>
        <p:spPr bwMode="auto">
          <a:xfrm flipV="1">
            <a:off x="4954578" y="4805141"/>
            <a:ext cx="46038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2" name="Oval 43"/>
          <p:cNvSpPr>
            <a:spLocks noChangeArrowheads="1"/>
          </p:cNvSpPr>
          <p:nvPr/>
        </p:nvSpPr>
        <p:spPr bwMode="auto">
          <a:xfrm flipV="1">
            <a:off x="5026016" y="3519266"/>
            <a:ext cx="46037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3" name="Oval 44"/>
          <p:cNvSpPr>
            <a:spLocks noChangeArrowheads="1"/>
          </p:cNvSpPr>
          <p:nvPr/>
        </p:nvSpPr>
        <p:spPr bwMode="auto">
          <a:xfrm flipV="1">
            <a:off x="5026016" y="3992341"/>
            <a:ext cx="46037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4" name="Oval 45"/>
          <p:cNvSpPr>
            <a:spLocks noChangeArrowheads="1"/>
          </p:cNvSpPr>
          <p:nvPr/>
        </p:nvSpPr>
        <p:spPr bwMode="auto">
          <a:xfrm flipV="1">
            <a:off x="4329103" y="5467128"/>
            <a:ext cx="44450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5" name="Oval 46"/>
          <p:cNvSpPr>
            <a:spLocks noChangeArrowheads="1"/>
          </p:cNvSpPr>
          <p:nvPr/>
        </p:nvSpPr>
        <p:spPr bwMode="auto">
          <a:xfrm flipV="1">
            <a:off x="3829041" y="4824191"/>
            <a:ext cx="44450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6" name="Oval 47"/>
          <p:cNvSpPr>
            <a:spLocks noChangeArrowheads="1"/>
          </p:cNvSpPr>
          <p:nvPr/>
        </p:nvSpPr>
        <p:spPr bwMode="auto">
          <a:xfrm flipV="1">
            <a:off x="3944928" y="5038503"/>
            <a:ext cx="46038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7" name="Oval 48"/>
          <p:cNvSpPr>
            <a:spLocks noChangeArrowheads="1"/>
          </p:cNvSpPr>
          <p:nvPr/>
        </p:nvSpPr>
        <p:spPr bwMode="auto">
          <a:xfrm flipV="1">
            <a:off x="4900603" y="3966941"/>
            <a:ext cx="44450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8" name="Oval 52"/>
          <p:cNvSpPr>
            <a:spLocks noChangeArrowheads="1"/>
          </p:cNvSpPr>
          <p:nvPr/>
        </p:nvSpPr>
        <p:spPr bwMode="auto">
          <a:xfrm flipV="1">
            <a:off x="3802053" y="4967066"/>
            <a:ext cx="46038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69" name="Oval 53"/>
          <p:cNvSpPr>
            <a:spLocks noChangeArrowheads="1"/>
          </p:cNvSpPr>
          <p:nvPr/>
        </p:nvSpPr>
        <p:spPr bwMode="auto">
          <a:xfrm flipV="1">
            <a:off x="3944928" y="4895628"/>
            <a:ext cx="46038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0" name="Oval 54"/>
          <p:cNvSpPr>
            <a:spLocks noChangeArrowheads="1"/>
          </p:cNvSpPr>
          <p:nvPr/>
        </p:nvSpPr>
        <p:spPr bwMode="auto">
          <a:xfrm flipV="1">
            <a:off x="3686166" y="4921028"/>
            <a:ext cx="44450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1" name="Oval 55"/>
          <p:cNvSpPr>
            <a:spLocks noChangeArrowheads="1"/>
          </p:cNvSpPr>
          <p:nvPr/>
        </p:nvSpPr>
        <p:spPr bwMode="auto">
          <a:xfrm flipV="1">
            <a:off x="3730616" y="5119466"/>
            <a:ext cx="46037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2" name="Oval 49"/>
          <p:cNvSpPr>
            <a:spLocks noChangeArrowheads="1"/>
          </p:cNvSpPr>
          <p:nvPr/>
        </p:nvSpPr>
        <p:spPr bwMode="auto">
          <a:xfrm flipV="1">
            <a:off x="4143366" y="4349528"/>
            <a:ext cx="46037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3" name="Oval 50"/>
          <p:cNvSpPr>
            <a:spLocks noChangeArrowheads="1"/>
          </p:cNvSpPr>
          <p:nvPr/>
        </p:nvSpPr>
        <p:spPr bwMode="auto">
          <a:xfrm flipV="1">
            <a:off x="4270366" y="4233641"/>
            <a:ext cx="44450" cy="4603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4" name="Oval 51"/>
          <p:cNvSpPr>
            <a:spLocks noChangeArrowheads="1"/>
          </p:cNvSpPr>
          <p:nvPr/>
        </p:nvSpPr>
        <p:spPr bwMode="auto">
          <a:xfrm flipV="1">
            <a:off x="4286241" y="4349528"/>
            <a:ext cx="46037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5" name="Oval 56"/>
          <p:cNvSpPr>
            <a:spLocks noChangeArrowheads="1"/>
          </p:cNvSpPr>
          <p:nvPr/>
        </p:nvSpPr>
        <p:spPr bwMode="auto">
          <a:xfrm flipV="1">
            <a:off x="4143366" y="4206653"/>
            <a:ext cx="46037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6" name="Oval 58"/>
          <p:cNvSpPr>
            <a:spLocks noChangeArrowheads="1"/>
          </p:cNvSpPr>
          <p:nvPr/>
        </p:nvSpPr>
        <p:spPr bwMode="auto">
          <a:xfrm flipV="1">
            <a:off x="4929178" y="3616103"/>
            <a:ext cx="46038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477" name="Oval 59"/>
          <p:cNvSpPr>
            <a:spLocks noChangeArrowheads="1"/>
          </p:cNvSpPr>
          <p:nvPr/>
        </p:nvSpPr>
        <p:spPr bwMode="auto">
          <a:xfrm flipV="1">
            <a:off x="5087928" y="3590703"/>
            <a:ext cx="46038" cy="460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81" name="Oval 19"/>
          <p:cNvSpPr>
            <a:spLocks noChangeArrowheads="1"/>
          </p:cNvSpPr>
          <p:nvPr/>
        </p:nvSpPr>
        <p:spPr bwMode="auto">
          <a:xfrm flipV="1">
            <a:off x="2000232" y="3830403"/>
            <a:ext cx="46037" cy="46037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fr-FR"/>
          </a:p>
        </p:txBody>
      </p:sp>
      <p:sp>
        <p:nvSpPr>
          <p:cNvPr id="151" name="TextBox 150"/>
          <p:cNvSpPr txBox="1"/>
          <p:nvPr/>
        </p:nvSpPr>
        <p:spPr>
          <a:xfrm>
            <a:off x="5786446" y="2161928"/>
            <a:ext cx="1428760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Extraction des étiquettes de classe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4" name="Group 169"/>
          <p:cNvGrpSpPr/>
          <p:nvPr/>
        </p:nvGrpSpPr>
        <p:grpSpPr>
          <a:xfrm>
            <a:off x="357158" y="1723356"/>
            <a:ext cx="5000660" cy="3075212"/>
            <a:chOff x="357158" y="2496928"/>
            <a:chExt cx="5000660" cy="3075212"/>
          </a:xfrm>
        </p:grpSpPr>
        <p:cxnSp>
          <p:nvCxnSpPr>
            <p:cNvPr id="119" name="Straight Connector 118"/>
            <p:cNvCxnSpPr/>
            <p:nvPr/>
          </p:nvCxnSpPr>
          <p:spPr bwMode="auto">
            <a:xfrm rot="5400000" flipH="1" flipV="1">
              <a:off x="714348" y="2649748"/>
              <a:ext cx="1588" cy="1588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357158" y="2496928"/>
              <a:ext cx="2000264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r>
                <a:rPr lang="fr-FR" sz="1200" dirty="0" smtClean="0">
                  <a:solidFill>
                    <a:schemeClr val="tx1"/>
                  </a:solidFill>
                </a:rPr>
                <a:t>Cancer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>
                  <a:solidFill>
                    <a:schemeClr val="tx1"/>
                  </a:solidFill>
                </a:rPr>
                <a:t> Complication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>
                  <a:solidFill>
                    <a:schemeClr val="tx1"/>
                  </a:solidFill>
                </a:rPr>
                <a:t> </a:t>
              </a:r>
              <a:r>
                <a:rPr lang="fr-FR" sz="1200" dirty="0" smtClean="0"/>
                <a:t>Foie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 bwMode="auto">
            <a:xfrm rot="5400000" flipH="1" flipV="1">
              <a:off x="-375072" y="4268405"/>
              <a:ext cx="2428881" cy="3571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3357554" y="2500317"/>
              <a:ext cx="2000264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sz="1200" dirty="0" smtClean="0">
                  <a:solidFill>
                    <a:schemeClr val="tx1"/>
                  </a:solidFill>
                </a:rPr>
                <a:t> Cancer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>
                  <a:solidFill>
                    <a:schemeClr val="tx1"/>
                  </a:solidFill>
                </a:rPr>
                <a:t> Complication</a:t>
              </a:r>
            </a:p>
            <a:p>
              <a:pPr>
                <a:buFont typeface="Arial" pitchFamily="34" charset="0"/>
                <a:buChar char="•"/>
              </a:pPr>
              <a:r>
                <a:rPr lang="fr-FR" sz="1200" dirty="0" smtClean="0">
                  <a:solidFill>
                    <a:schemeClr val="tx1"/>
                  </a:solidFill>
                </a:rPr>
                <a:t> </a:t>
              </a:r>
              <a:r>
                <a:rPr lang="fr-FR" sz="1200" dirty="0" smtClean="0"/>
                <a:t>Poumon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Arrow Connector 122"/>
            <p:cNvCxnSpPr/>
            <p:nvPr/>
          </p:nvCxnSpPr>
          <p:spPr bwMode="auto">
            <a:xfrm rot="5400000" flipH="1" flipV="1">
              <a:off x="2589598" y="4339844"/>
              <a:ext cx="2428881" cy="3571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165"/>
          <p:cNvGrpSpPr/>
          <p:nvPr/>
        </p:nvGrpSpPr>
        <p:grpSpPr>
          <a:xfrm>
            <a:off x="428596" y="1340768"/>
            <a:ext cx="5929354" cy="830997"/>
            <a:chOff x="428596" y="1928802"/>
            <a:chExt cx="5929354" cy="830997"/>
          </a:xfrm>
        </p:grpSpPr>
        <p:grpSp>
          <p:nvGrpSpPr>
            <p:cNvPr id="6" name="Group 161"/>
            <p:cNvGrpSpPr/>
            <p:nvPr/>
          </p:nvGrpSpPr>
          <p:grpSpPr>
            <a:xfrm>
              <a:off x="428596" y="2357430"/>
              <a:ext cx="4286280" cy="357190"/>
              <a:chOff x="428596" y="2357430"/>
              <a:chExt cx="4286280" cy="357190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428596" y="2357430"/>
                <a:ext cx="1285884" cy="357190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428992" y="2357430"/>
                <a:ext cx="1285884" cy="357190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</a:endParaRPr>
              </a:p>
            </p:txBody>
          </p:sp>
          <p:cxnSp>
            <p:nvCxnSpPr>
              <p:cNvPr id="161" name="Straight Arrow Connector 160"/>
              <p:cNvCxnSpPr>
                <a:stCxn id="155" idx="3"/>
                <a:endCxn id="157" idx="1"/>
              </p:cNvCxnSpPr>
              <p:nvPr/>
            </p:nvCxnSpPr>
            <p:spPr bwMode="auto">
              <a:xfrm>
                <a:off x="1714480" y="2536025"/>
                <a:ext cx="1714512" cy="1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sp>
          <p:nvSpPr>
            <p:cNvPr id="163" name="TextBox 162"/>
            <p:cNvSpPr txBox="1"/>
            <p:nvPr/>
          </p:nvSpPr>
          <p:spPr>
            <a:xfrm>
              <a:off x="4929190" y="1928802"/>
              <a:ext cx="1428760" cy="830997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rgbClr val="FF0000"/>
                  </a:solidFill>
                </a:rPr>
                <a:t>Raisonnement bayésien par les étiquettes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1895086" y="1926624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Noyau stable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5868333" y="3278882"/>
            <a:ext cx="3138640" cy="3462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latin typeface="+mn-lt"/>
              </a:rPr>
              <a:t>Principes mis en œuvre</a:t>
            </a:r>
            <a:r>
              <a:rPr lang="fr-FR" sz="1900" dirty="0" smtClean="0">
                <a:latin typeface="+mn-lt"/>
              </a:rPr>
              <a:t> :</a:t>
            </a:r>
          </a:p>
          <a:p>
            <a:pPr marL="274320" lvl="1" indent="-274320" eaLnBrk="0" hangingPunct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latin typeface="+mn-lt"/>
              </a:rPr>
              <a:t>Sous-périodes associées à différents points de </a:t>
            </a:r>
            <a:r>
              <a:rPr lang="fr-FR" sz="1600" dirty="0" smtClean="0">
                <a:latin typeface="+mn-lt"/>
              </a:rPr>
              <a:t>vue,</a:t>
            </a:r>
            <a:endParaRPr lang="fr-FR" sz="1600" dirty="0">
              <a:latin typeface="+mn-lt"/>
            </a:endParaRPr>
          </a:p>
          <a:p>
            <a:pPr marL="274320" lvl="1" indent="-274320" eaLnBrk="0" hangingPunct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latin typeface="+mn-lt"/>
              </a:rPr>
              <a:t>Optimisation du clustering en exploitant des méthodes neuronales à topologie libre </a:t>
            </a:r>
            <a:r>
              <a:rPr lang="fr-FR" sz="1600" dirty="0" smtClean="0">
                <a:latin typeface="+mn-lt"/>
              </a:rPr>
              <a:t>(GNG) et </a:t>
            </a:r>
            <a:r>
              <a:rPr lang="fr-FR" sz="1600" dirty="0">
                <a:latin typeface="+mn-lt"/>
              </a:rPr>
              <a:t>des  indices de qualité sans </a:t>
            </a:r>
            <a:r>
              <a:rPr lang="fr-FR" sz="1600" dirty="0" smtClean="0">
                <a:latin typeface="+mn-lt"/>
              </a:rPr>
              <a:t>biais,</a:t>
            </a:r>
            <a:endParaRPr lang="fr-FR" sz="1600" dirty="0">
              <a:latin typeface="+mn-lt"/>
            </a:endParaRPr>
          </a:p>
          <a:p>
            <a:pPr marL="274320" lvl="1" indent="-274320" eaLnBrk="0" hangingPunct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latin typeface="+mn-lt"/>
              </a:rPr>
              <a:t>Méthodes </a:t>
            </a:r>
            <a:r>
              <a:rPr lang="fr-FR" sz="1600" dirty="0" smtClean="0">
                <a:latin typeface="+mn-lt"/>
              </a:rPr>
              <a:t>de caractérisation du contenu des classes basée sur l’étiquetage F-max,</a:t>
            </a:r>
            <a:endParaRPr lang="fr-FR" sz="1600" dirty="0">
              <a:latin typeface="+mn-lt"/>
            </a:endParaRPr>
          </a:p>
          <a:p>
            <a:pPr marL="274320" lvl="1" indent="-274320" eaLnBrk="0" hangingPunct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dirty="0">
                <a:latin typeface="+mn-lt"/>
              </a:rPr>
              <a:t>Raisonnement bayésien </a:t>
            </a:r>
            <a:r>
              <a:rPr lang="fr-FR" sz="1600" dirty="0" smtClean="0">
                <a:latin typeface="+mn-lt"/>
              </a:rPr>
              <a:t>non supervisé adapté </a:t>
            </a:r>
            <a:r>
              <a:rPr lang="fr-FR" sz="1600" dirty="0">
                <a:latin typeface="+mn-lt"/>
              </a:rPr>
              <a:t>aux étiquettes</a:t>
            </a:r>
            <a:r>
              <a:rPr lang="fr-FR" sz="1600" dirty="0" smtClean="0">
                <a:latin typeface="+mn-lt"/>
              </a:rPr>
              <a:t>.</a:t>
            </a:r>
            <a:endParaRPr lang="fr-FR" sz="1600" dirty="0">
              <a:latin typeface="+mn-lt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BD5E-DFF3-4F3E-9AC3-AC54EE38C18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4" name="Titre 13"/>
          <p:cNvSpPr txBox="1">
            <a:spLocks/>
          </p:cNvSpPr>
          <p:nvPr/>
        </p:nvSpPr>
        <p:spPr>
          <a:xfrm>
            <a:off x="342900" y="68431"/>
            <a:ext cx="8458200" cy="1200329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ANALYSE DIACHRONIQUE DE LA RECHERCHE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084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allAtOnce" animBg="1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3" name="Picture 3"/>
          <p:cNvPicPr>
            <a:picLocks noChangeArrowheads="1"/>
          </p:cNvPicPr>
          <p:nvPr/>
        </p:nvPicPr>
        <p:blipFill>
          <a:blip r:embed="rId2" cstate="print"/>
          <a:srcRect l="18945" t="37788" r="17773" b="38806"/>
          <a:stretch>
            <a:fillRect/>
          </a:stretch>
        </p:blipFill>
        <p:spPr bwMode="auto">
          <a:xfrm>
            <a:off x="714348" y="5098294"/>
            <a:ext cx="7653528" cy="1643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1" name="Groupe 20"/>
          <p:cNvGrpSpPr/>
          <p:nvPr/>
        </p:nvGrpSpPr>
        <p:grpSpPr>
          <a:xfrm>
            <a:off x="728862" y="1467412"/>
            <a:ext cx="7649028" cy="3473756"/>
            <a:chOff x="728862" y="1427290"/>
            <a:chExt cx="7649028" cy="3473756"/>
          </a:xfrm>
        </p:grpSpPr>
        <p:pic>
          <p:nvPicPr>
            <p:cNvPr id="6092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9048" t="34115" r="18214" b="16470"/>
            <a:stretch>
              <a:fillRect/>
            </a:stretch>
          </p:blipFill>
          <p:spPr bwMode="auto">
            <a:xfrm>
              <a:off x="728862" y="1432132"/>
              <a:ext cx="7649028" cy="34689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644571" y="3222171"/>
              <a:ext cx="3715658" cy="16691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4672583" y="4641989"/>
              <a:ext cx="1717137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Changement de vocabulaire</a:t>
              </a:r>
              <a:endParaRPr lang="fr-FR" sz="1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5576" y="3227490"/>
              <a:ext cx="3715658" cy="166914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65101" y="4647322"/>
              <a:ext cx="1375698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Théorie vers pratique</a:t>
              </a:r>
              <a:endParaRPr lang="fr-FR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5576" y="1443358"/>
              <a:ext cx="3715658" cy="1669144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58522" y="1427290"/>
              <a:ext cx="3715658" cy="166914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671772" y="2842653"/>
              <a:ext cx="1292341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rgbClr val="FF0000"/>
                  </a:solidFill>
                </a:rPr>
                <a:t>Nouveau composant</a:t>
              </a:r>
              <a:endParaRPr lang="fr-FR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55576" y="2852936"/>
              <a:ext cx="1375698" cy="2462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chemeClr val="accent5">
                      <a:lumMod val="75000"/>
                    </a:schemeClr>
                  </a:solidFill>
                </a:rPr>
                <a:t>Théorie vers pratique</a:t>
              </a:r>
              <a:endParaRPr lang="fr-FR" sz="1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Titre 13"/>
          <p:cNvSpPr txBox="1">
            <a:spLocks/>
          </p:cNvSpPr>
          <p:nvPr/>
        </p:nvSpPr>
        <p:spPr>
          <a:xfrm>
            <a:off x="342900" y="68431"/>
            <a:ext cx="8458200" cy="1200329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ANALYSE DIACHRONIQUE DE LA RECHERCHE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1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1487281"/>
            <a:ext cx="18473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SzPct val="95000"/>
            </a:pPr>
            <a:endParaRPr lang="en-US" sz="28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412776"/>
            <a:ext cx="8136904" cy="478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L’analyse des données textuelles nécessite de s’adapter aux nouvelles formes d’information disponibles en ligne.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Cela implique de prendre en compte des techniques qui supportent :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Les données volumineuses, éparses et fortement multidimensionnelles,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 traitement des données rares, similaires et/ou déséquilibrées,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 traitement des données changeantes,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Les interactions multiples entre les sources,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Les réseaux potentiels de composition.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Une des tâches principales de l’analyse est la classification/discrimination des données.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Les méthodes/distances classiques s’adaptent mal à ces contraintes.</a:t>
            </a:r>
          </a:p>
          <a:p>
            <a:endParaRPr lang="en-US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5384" y="188640"/>
            <a:ext cx="8966456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cap="small" dirty="0" smtClean="0"/>
              <a:t>Contraintes émergentes en analyse des données textuelles</a:t>
            </a:r>
            <a:endParaRPr lang="fr-FR" cap="small" dirty="0"/>
          </a:p>
        </p:txBody>
      </p:sp>
    </p:spTree>
    <p:extLst>
      <p:ext uri="{BB962C8B-B14F-4D97-AF65-F5344CB8AC3E}">
        <p14:creationId xmlns:p14="http://schemas.microsoft.com/office/powerpoint/2010/main" val="37050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342900" y="44624"/>
            <a:ext cx="8458200" cy="646331"/>
          </a:xfrm>
        </p:spPr>
        <p:txBody>
          <a:bodyPr>
            <a:sp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0013" y="764704"/>
            <a:ext cx="87924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Nouvelle approche statistique pour l’analyse des textes basée sur la maximisation de l’étiquetage.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1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Cette approche répond aux contraintes liées aux traitement des informations textuelles en ligne, volumineuses, changeantes et/ou déséquilibrées.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12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Elle ne possède pas les défauts des approches existantes.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Elle s’applique à l’analyse supervisée tout comme à l’analyse non supervisée incrémentales.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Elle a déjà permis de résoudre des problèmes très complexes en analyse des données textuelles.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Nombreuses applications potentielles dans le domaine :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fr-FR" sz="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Stylométrie, Analyse du plagiat,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Construction de lexiques, ontologies,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Classification automatique des textes,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Analyses des réseaux d’auteurs et de leur interaction,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Analyse diachronique et analyse des flux d’information textuelle </a:t>
            </a:r>
            <a:b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(Projet ISTEX-R).</a:t>
            </a:r>
            <a:endParaRPr lang="fr-FR" sz="175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3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458200" cy="646331"/>
          </a:xfrm>
        </p:spPr>
        <p:txBody>
          <a:bodyPr>
            <a:spAutoFit/>
          </a:bodyPr>
          <a:lstStyle/>
          <a:p>
            <a:r>
              <a:rPr lang="fr-FR" cap="small" dirty="0" smtClean="0"/>
              <a:t>Perspectives (Réseaux sociaux)</a:t>
            </a:r>
            <a:endParaRPr lang="fr-FR" cap="small" dirty="0"/>
          </a:p>
        </p:txBody>
      </p:sp>
      <p:pic>
        <p:nvPicPr>
          <p:cNvPr id="4" name="Image 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23" y="980728"/>
            <a:ext cx="4319905" cy="45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79512" y="2890361"/>
            <a:ext cx="286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Graphe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Auteurs-Classes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5661248"/>
            <a:ext cx="471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Identification des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passeurs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savoirs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0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2555776" y="2564904"/>
            <a:ext cx="3978974" cy="1015663"/>
          </a:xfrm>
        </p:spPr>
        <p:txBody>
          <a:bodyPr wrap="none">
            <a:spAutoFit/>
          </a:bodyPr>
          <a:lstStyle/>
          <a:p>
            <a:r>
              <a:rPr lang="en-US" sz="6000" dirty="0" smtClean="0"/>
              <a:t>CHOUCRAN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895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1487281"/>
            <a:ext cx="18473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SzPct val="95000"/>
            </a:pPr>
            <a:endParaRPr lang="en-US" sz="28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052736"/>
            <a:ext cx="7992888" cy="491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Réviser la notion de distance classique en examinant de meilleurs compromis entre la généralité et la discrimination :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Les distances euclidiennes sont inadaptées aux données éparses et/ou multidimensionnelles,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Les distances statistiques comme le Khi 2 privilégient la discrimination par rapport à la généralité.</a:t>
            </a:r>
            <a:endParaRPr lang="fr-FR" sz="19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900" dirty="0" smtClean="0">
                <a:latin typeface="Arial" pitchFamily="34" charset="0"/>
                <a:ea typeface="Times New Roman"/>
                <a:cs typeface="Arial" pitchFamily="34" charset="0"/>
              </a:rPr>
              <a:t>Chercher des solutions alternatives en s’inspirant du domaine de la recherche d’information :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Rappel (ou discrimination),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Précision (ou généralité),</a:t>
            </a:r>
          </a:p>
          <a:p>
            <a:pPr marL="800100" lvl="1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Mesure F (ou compromis discrimination/généralité).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1750" dirty="0" smtClean="0">
                <a:latin typeface="Arial" pitchFamily="34" charset="0"/>
                <a:ea typeface="Times New Roman"/>
                <a:cs typeface="Arial" pitchFamily="34" charset="0"/>
              </a:rPr>
              <a:t>Conserver la possibilité de mener des analyses non supervisées.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871788" algn="l"/>
              </a:tabLst>
            </a:pPr>
            <a:r>
              <a:rPr lang="fr-FR" sz="175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=&gt; Théorie de la maximisation de l’étiquetage.</a:t>
            </a:r>
            <a:endParaRPr lang="fr-FR" sz="1750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5384" y="188640"/>
            <a:ext cx="8966456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cap="small" dirty="0" smtClean="0"/>
              <a:t>Solutions apportées</a:t>
            </a:r>
            <a:endParaRPr lang="fr-FR" cap="small" dirty="0"/>
          </a:p>
        </p:txBody>
      </p:sp>
    </p:spTree>
    <p:extLst>
      <p:ext uri="{BB962C8B-B14F-4D97-AF65-F5344CB8AC3E}">
        <p14:creationId xmlns:p14="http://schemas.microsoft.com/office/powerpoint/2010/main" val="2136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1487281"/>
            <a:ext cx="184731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SzPct val="95000"/>
            </a:pPr>
            <a:endParaRPr lang="en-US" sz="28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192" y="1412776"/>
            <a:ext cx="8308272" cy="421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La métrique de maximisation d’étiquetage :</a:t>
            </a: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Principes fondateurs,</a:t>
            </a: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Présentation à partir d’un exemple,</a:t>
            </a: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Panel de quelques applications actuelles.</a:t>
            </a: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Quelques exemples choisis d’application :</a:t>
            </a:r>
            <a:endParaRPr lang="fr-FR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000" dirty="0" smtClean="0">
                <a:latin typeface="Arial" pitchFamily="34" charset="0"/>
                <a:ea typeface="Times New Roman"/>
                <a:cs typeface="Arial" pitchFamily="34" charset="0"/>
              </a:rPr>
              <a:t>Analyse de discours et discrimination de contenu,</a:t>
            </a:r>
          </a:p>
          <a:p>
            <a:pPr marL="800100" lvl="1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000" dirty="0">
                <a:latin typeface="Arial" pitchFamily="34" charset="0"/>
                <a:ea typeface="Times New Roman"/>
                <a:cs typeface="Arial" pitchFamily="34" charset="0"/>
              </a:rPr>
              <a:t>Analyse de l’interdisciplinarité dans les domaines scientifiques</a:t>
            </a:r>
            <a:endParaRPr lang="fr-FR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200"/>
              </a:spcBef>
              <a:buFont typeface="Symbol"/>
              <a:buChar char=""/>
              <a:tabLst>
                <a:tab pos="2871788" algn="l"/>
              </a:tabLst>
            </a:pPr>
            <a:r>
              <a:rPr lang="fr-FR" sz="2400" dirty="0" smtClean="0">
                <a:latin typeface="Arial" pitchFamily="34" charset="0"/>
                <a:ea typeface="Times New Roman"/>
                <a:cs typeface="Arial" pitchFamily="34" charset="0"/>
              </a:rPr>
              <a:t>Perspectives en cours.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5384" y="188640"/>
            <a:ext cx="8966456" cy="8382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cap="small" dirty="0" smtClean="0"/>
              <a:t>Plan de la présentation</a:t>
            </a:r>
            <a:endParaRPr lang="fr-FR" cap="small" dirty="0"/>
          </a:p>
        </p:txBody>
      </p:sp>
    </p:spTree>
    <p:extLst>
      <p:ext uri="{BB962C8B-B14F-4D97-AF65-F5344CB8AC3E}">
        <p14:creationId xmlns:p14="http://schemas.microsoft.com/office/powerpoint/2010/main" val="41718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428625" y="1124744"/>
            <a:ext cx="8429625" cy="4418012"/>
            <a:chOff x="285750" y="1131888"/>
            <a:chExt cx="8574088" cy="4857750"/>
          </a:xfrm>
        </p:grpSpPr>
        <p:grpSp>
          <p:nvGrpSpPr>
            <p:cNvPr id="3" name="Groupe 8"/>
            <p:cNvGrpSpPr>
              <a:grpSpLocks/>
            </p:cNvGrpSpPr>
            <p:nvPr/>
          </p:nvGrpSpPr>
          <p:grpSpPr bwMode="auto">
            <a:xfrm>
              <a:off x="641350" y="2560638"/>
              <a:ext cx="1430338" cy="2430462"/>
              <a:chOff x="1070744" y="2786852"/>
              <a:chExt cx="1430348" cy="2429686"/>
            </a:xfrm>
          </p:grpSpPr>
          <p:cxnSp>
            <p:nvCxnSpPr>
              <p:cNvPr id="4" name="Connecteur droit 3"/>
              <p:cNvCxnSpPr/>
              <p:nvPr/>
            </p:nvCxnSpPr>
            <p:spPr>
              <a:xfrm rot="5400000">
                <a:off x="-142428" y="4000480"/>
                <a:ext cx="2427228" cy="1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>
                <a:off x="1071994" y="5214901"/>
                <a:ext cx="1427409" cy="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rot="5400000">
                <a:off x="1286597" y="4000480"/>
                <a:ext cx="2427228" cy="16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e 9"/>
            <p:cNvGrpSpPr>
              <a:grpSpLocks/>
            </p:cNvGrpSpPr>
            <p:nvPr/>
          </p:nvGrpSpPr>
          <p:grpSpPr bwMode="auto">
            <a:xfrm>
              <a:off x="5246688" y="2560638"/>
              <a:ext cx="1430337" cy="2430462"/>
              <a:chOff x="1070744" y="2786852"/>
              <a:chExt cx="1430348" cy="2429686"/>
            </a:xfrm>
          </p:grpSpPr>
          <p:cxnSp>
            <p:nvCxnSpPr>
              <p:cNvPr id="11" name="Connecteur droit 10"/>
              <p:cNvCxnSpPr/>
              <p:nvPr/>
            </p:nvCxnSpPr>
            <p:spPr>
              <a:xfrm rot="5400000">
                <a:off x="-142624" y="4000480"/>
                <a:ext cx="2427228" cy="16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071798" y="5214901"/>
                <a:ext cx="1427410" cy="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rot="5400000">
                <a:off x="1286401" y="4000480"/>
                <a:ext cx="2427228" cy="16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81" name="ZoneTexte 13"/>
            <p:cNvSpPr txBox="1">
              <a:spLocks noChangeArrowheads="1"/>
            </p:cNvSpPr>
            <p:nvPr/>
          </p:nvSpPr>
          <p:spPr bwMode="auto">
            <a:xfrm>
              <a:off x="1285875" y="1274764"/>
              <a:ext cx="1757913" cy="5752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800" dirty="0" smtClean="0"/>
                <a:t>Groupe </a:t>
              </a:r>
              <a:r>
                <a:rPr lang="fr-FR" sz="2800" dirty="0"/>
                <a:t>C</a:t>
              </a:r>
              <a:r>
                <a:rPr lang="fr-FR" sz="2800" baseline="-25000" dirty="0"/>
                <a:t>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7891" y="3275373"/>
              <a:ext cx="928456" cy="42764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47891" y="3846153"/>
              <a:ext cx="928456" cy="429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7891" y="4418680"/>
              <a:ext cx="928456" cy="4276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1123783" y="3355666"/>
              <a:ext cx="200224" cy="258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1123783" y="3917720"/>
              <a:ext cx="200224" cy="2565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1118938" y="4490247"/>
              <a:ext cx="200224" cy="2565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1419273" y="3917720"/>
              <a:ext cx="200224" cy="2565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1419273" y="4490247"/>
              <a:ext cx="200224" cy="2565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690" name="ZoneTexte 24"/>
            <p:cNvSpPr txBox="1">
              <a:spLocks noChangeArrowheads="1"/>
            </p:cNvSpPr>
            <p:nvPr/>
          </p:nvSpPr>
          <p:spPr bwMode="auto">
            <a:xfrm>
              <a:off x="623888" y="3275013"/>
              <a:ext cx="5095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1</a:t>
              </a:r>
            </a:p>
          </p:txBody>
        </p:sp>
        <p:sp>
          <p:nvSpPr>
            <p:cNvPr id="28691" name="ZoneTexte 25"/>
            <p:cNvSpPr txBox="1">
              <a:spLocks noChangeArrowheads="1"/>
            </p:cNvSpPr>
            <p:nvPr/>
          </p:nvSpPr>
          <p:spPr bwMode="auto">
            <a:xfrm>
              <a:off x="615950" y="3846513"/>
              <a:ext cx="5095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2</a:t>
              </a:r>
            </a:p>
          </p:txBody>
        </p:sp>
        <p:sp>
          <p:nvSpPr>
            <p:cNvPr id="28692" name="ZoneTexte 26"/>
            <p:cNvSpPr txBox="1">
              <a:spLocks noChangeArrowheads="1"/>
            </p:cNvSpPr>
            <p:nvPr/>
          </p:nvSpPr>
          <p:spPr bwMode="auto">
            <a:xfrm>
              <a:off x="615950" y="4446588"/>
              <a:ext cx="50958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3</a:t>
              </a:r>
            </a:p>
          </p:txBody>
        </p:sp>
        <p:sp>
          <p:nvSpPr>
            <p:cNvPr id="28693" name="ZoneTexte 27"/>
            <p:cNvSpPr txBox="1">
              <a:spLocks noChangeArrowheads="1"/>
            </p:cNvSpPr>
            <p:nvPr/>
          </p:nvSpPr>
          <p:spPr bwMode="auto">
            <a:xfrm>
              <a:off x="571500" y="4989513"/>
              <a:ext cx="1833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Cluster associated data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75638" y="2774411"/>
              <a:ext cx="928456" cy="429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75638" y="3346938"/>
              <a:ext cx="928456" cy="4276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75638" y="3917720"/>
              <a:ext cx="928456" cy="429395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6061553" y="3989285"/>
              <a:ext cx="200224" cy="2565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698" name="ZoneTexte 37"/>
            <p:cNvSpPr txBox="1">
              <a:spLocks noChangeArrowheads="1"/>
            </p:cNvSpPr>
            <p:nvPr/>
          </p:nvSpPr>
          <p:spPr bwMode="auto">
            <a:xfrm>
              <a:off x="5251450" y="2774950"/>
              <a:ext cx="5095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5</a:t>
              </a:r>
            </a:p>
          </p:txBody>
        </p:sp>
        <p:sp>
          <p:nvSpPr>
            <p:cNvPr id="28699" name="ZoneTexte 38"/>
            <p:cNvSpPr txBox="1">
              <a:spLocks noChangeArrowheads="1"/>
            </p:cNvSpPr>
            <p:nvPr/>
          </p:nvSpPr>
          <p:spPr bwMode="auto">
            <a:xfrm>
              <a:off x="5243513" y="3346450"/>
              <a:ext cx="5095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6</a:t>
              </a:r>
            </a:p>
          </p:txBody>
        </p:sp>
        <p:sp>
          <p:nvSpPr>
            <p:cNvPr id="28700" name="ZoneTexte 39"/>
            <p:cNvSpPr txBox="1">
              <a:spLocks noChangeArrowheads="1"/>
            </p:cNvSpPr>
            <p:nvPr/>
          </p:nvSpPr>
          <p:spPr bwMode="auto">
            <a:xfrm>
              <a:off x="5243513" y="3946525"/>
              <a:ext cx="5095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77253" y="4490247"/>
              <a:ext cx="930071" cy="42764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702" name="ZoneTexte 43"/>
            <p:cNvSpPr txBox="1">
              <a:spLocks noChangeArrowheads="1"/>
            </p:cNvSpPr>
            <p:nvPr/>
          </p:nvSpPr>
          <p:spPr bwMode="auto">
            <a:xfrm>
              <a:off x="5246688" y="4518025"/>
              <a:ext cx="5095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D</a:t>
              </a:r>
              <a:r>
                <a:rPr lang="fr-FR" baseline="-25000"/>
                <a:t>8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5750" y="1131888"/>
              <a:ext cx="3857533" cy="4857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1714765" y="3346938"/>
              <a:ext cx="200224" cy="25659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5746685" y="2845977"/>
              <a:ext cx="200224" cy="25833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5746685" y="3418504"/>
              <a:ext cx="200224" cy="25658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5746685" y="3989285"/>
              <a:ext cx="200224" cy="25659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5746685" y="4560067"/>
              <a:ext cx="200224" cy="25833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6071242" y="4560067"/>
              <a:ext cx="198608" cy="25833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29644" y="1131888"/>
              <a:ext cx="3857533" cy="48577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1" name="ZoneTexte 53"/>
            <p:cNvSpPr txBox="1">
              <a:spLocks noChangeArrowheads="1"/>
            </p:cNvSpPr>
            <p:nvPr/>
          </p:nvSpPr>
          <p:spPr bwMode="auto">
            <a:xfrm>
              <a:off x="2286000" y="2989263"/>
              <a:ext cx="169227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R (      ) = 1 </a:t>
              </a:r>
            </a:p>
          </p:txBody>
        </p:sp>
        <p:sp>
          <p:nvSpPr>
            <p:cNvPr id="28712" name="ZoneTexte 54"/>
            <p:cNvSpPr txBox="1">
              <a:spLocks noChangeArrowheads="1"/>
            </p:cNvSpPr>
            <p:nvPr/>
          </p:nvSpPr>
          <p:spPr bwMode="auto">
            <a:xfrm>
              <a:off x="2286000" y="3517900"/>
              <a:ext cx="15700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P (      ) = 1</a:t>
              </a:r>
            </a:p>
          </p:txBody>
        </p:sp>
        <p:sp>
          <p:nvSpPr>
            <p:cNvPr id="28713" name="ZoneTexte 55"/>
            <p:cNvSpPr txBox="1">
              <a:spLocks noChangeArrowheads="1"/>
            </p:cNvSpPr>
            <p:nvPr/>
          </p:nvSpPr>
          <p:spPr bwMode="auto">
            <a:xfrm>
              <a:off x="2286000" y="4060825"/>
              <a:ext cx="1692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R (      ) = 1 </a:t>
              </a:r>
            </a:p>
          </p:txBody>
        </p:sp>
        <p:sp>
          <p:nvSpPr>
            <p:cNvPr id="28714" name="ZoneTexte 56"/>
            <p:cNvSpPr txBox="1">
              <a:spLocks noChangeArrowheads="1"/>
            </p:cNvSpPr>
            <p:nvPr/>
          </p:nvSpPr>
          <p:spPr bwMode="auto">
            <a:xfrm>
              <a:off x="2286000" y="4589463"/>
              <a:ext cx="180816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P (      ) = 2/3</a:t>
              </a:r>
            </a:p>
          </p:txBody>
        </p:sp>
        <p:sp>
          <p:nvSpPr>
            <p:cNvPr id="28715" name="ZoneTexte 57"/>
            <p:cNvSpPr txBox="1">
              <a:spLocks noChangeArrowheads="1"/>
            </p:cNvSpPr>
            <p:nvPr/>
          </p:nvSpPr>
          <p:spPr bwMode="auto">
            <a:xfrm>
              <a:off x="6929438" y="2989263"/>
              <a:ext cx="1930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R (      ) = 4/5 </a:t>
              </a:r>
            </a:p>
          </p:txBody>
        </p:sp>
        <p:sp>
          <p:nvSpPr>
            <p:cNvPr id="28716" name="ZoneTexte 58"/>
            <p:cNvSpPr txBox="1">
              <a:spLocks noChangeArrowheads="1"/>
            </p:cNvSpPr>
            <p:nvPr/>
          </p:nvSpPr>
          <p:spPr bwMode="auto">
            <a:xfrm>
              <a:off x="6929438" y="3517900"/>
              <a:ext cx="15700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P (      ) = 1</a:t>
              </a:r>
            </a:p>
          </p:txBody>
        </p:sp>
        <p:sp>
          <p:nvSpPr>
            <p:cNvPr id="28717" name="ZoneTexte 59"/>
            <p:cNvSpPr txBox="1">
              <a:spLocks noChangeArrowheads="1"/>
            </p:cNvSpPr>
            <p:nvPr/>
          </p:nvSpPr>
          <p:spPr bwMode="auto">
            <a:xfrm>
              <a:off x="6929438" y="4060825"/>
              <a:ext cx="1692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R (      ) = 1 </a:t>
              </a:r>
            </a:p>
          </p:txBody>
        </p:sp>
        <p:sp>
          <p:nvSpPr>
            <p:cNvPr id="28718" name="ZoneTexte 60"/>
            <p:cNvSpPr txBox="1">
              <a:spLocks noChangeArrowheads="1"/>
            </p:cNvSpPr>
            <p:nvPr/>
          </p:nvSpPr>
          <p:spPr bwMode="auto">
            <a:xfrm>
              <a:off x="6929438" y="4589463"/>
              <a:ext cx="1808162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/>
                <a:t>P (      ) = 1/2</a:t>
              </a:r>
            </a:p>
          </p:txBody>
        </p:sp>
        <p:sp>
          <p:nvSpPr>
            <p:cNvPr id="62" name="Ellipse 61"/>
            <p:cNvSpPr/>
            <p:nvPr/>
          </p:nvSpPr>
          <p:spPr>
            <a:xfrm>
              <a:off x="2748177" y="3060674"/>
              <a:ext cx="200224" cy="2565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2748177" y="3603528"/>
              <a:ext cx="200224" cy="2565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4" name="Ellipse 63"/>
            <p:cNvSpPr/>
            <p:nvPr/>
          </p:nvSpPr>
          <p:spPr>
            <a:xfrm>
              <a:off x="2762709" y="4132417"/>
              <a:ext cx="200224" cy="25659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5" name="Ellipse 64"/>
            <p:cNvSpPr/>
            <p:nvPr/>
          </p:nvSpPr>
          <p:spPr>
            <a:xfrm>
              <a:off x="2762709" y="4661306"/>
              <a:ext cx="200224" cy="2565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7387226" y="3079876"/>
              <a:ext cx="200224" cy="25658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7" name="Ellipse 66"/>
            <p:cNvSpPr/>
            <p:nvPr/>
          </p:nvSpPr>
          <p:spPr>
            <a:xfrm>
              <a:off x="7387226" y="3589564"/>
              <a:ext cx="200224" cy="25658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8" name="Ellipse 67"/>
            <p:cNvSpPr/>
            <p:nvPr/>
          </p:nvSpPr>
          <p:spPr>
            <a:xfrm>
              <a:off x="7404989" y="4132417"/>
              <a:ext cx="200224" cy="25659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9" name="Ellipse 68"/>
            <p:cNvSpPr/>
            <p:nvPr/>
          </p:nvSpPr>
          <p:spPr>
            <a:xfrm>
              <a:off x="7404989" y="4661306"/>
              <a:ext cx="200224" cy="25658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500506" y="5560243"/>
              <a:ext cx="200224" cy="2583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857356" y="5560243"/>
              <a:ext cx="200224" cy="2583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1" name="Ellipse 70"/>
            <p:cNvSpPr/>
            <p:nvPr/>
          </p:nvSpPr>
          <p:spPr>
            <a:xfrm>
              <a:off x="1267491" y="5560243"/>
              <a:ext cx="198609" cy="25833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730" name="ZoneTexte 71"/>
            <p:cNvSpPr txBox="1">
              <a:spLocks noChangeArrowheads="1"/>
            </p:cNvSpPr>
            <p:nvPr/>
          </p:nvSpPr>
          <p:spPr bwMode="auto">
            <a:xfrm>
              <a:off x="1643063" y="5489575"/>
              <a:ext cx="2372145" cy="37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/>
                <a:t>: </a:t>
              </a:r>
              <a:r>
                <a:rPr lang="fr-FR" sz="1600" dirty="0" smtClean="0"/>
                <a:t>Propriétés des données</a:t>
              </a:r>
              <a:endParaRPr lang="fr-FR" sz="1600" dirty="0"/>
            </a:p>
          </p:txBody>
        </p:sp>
        <p:sp>
          <p:nvSpPr>
            <p:cNvPr id="73" name="Ellipse 72"/>
            <p:cNvSpPr/>
            <p:nvPr/>
          </p:nvSpPr>
          <p:spPr>
            <a:xfrm>
              <a:off x="5142785" y="5560243"/>
              <a:ext cx="200224" cy="25833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4" name="Ellipse 73"/>
            <p:cNvSpPr/>
            <p:nvPr/>
          </p:nvSpPr>
          <p:spPr>
            <a:xfrm>
              <a:off x="5552920" y="5560243"/>
              <a:ext cx="200224" cy="25833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8733" name="ZoneTexte 74"/>
            <p:cNvSpPr txBox="1">
              <a:spLocks noChangeArrowheads="1"/>
            </p:cNvSpPr>
            <p:nvPr/>
          </p:nvSpPr>
          <p:spPr bwMode="auto">
            <a:xfrm>
              <a:off x="5943600" y="5489575"/>
              <a:ext cx="2267795" cy="372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dirty="0" smtClean="0"/>
                <a:t>Propriétés des données</a:t>
              </a:r>
              <a:endParaRPr lang="fr-FR" sz="1600" dirty="0"/>
            </a:p>
          </p:txBody>
        </p:sp>
        <p:sp>
          <p:nvSpPr>
            <p:cNvPr id="28734" name="ZoneTexte 13"/>
            <p:cNvSpPr txBox="1">
              <a:spLocks noChangeArrowheads="1"/>
            </p:cNvSpPr>
            <p:nvPr/>
          </p:nvSpPr>
          <p:spPr bwMode="auto">
            <a:xfrm>
              <a:off x="5929313" y="1346200"/>
              <a:ext cx="1757913" cy="5752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800" dirty="0" smtClean="0"/>
                <a:t>Groupe </a:t>
              </a:r>
              <a:r>
                <a:rPr lang="fr-FR" sz="2800" dirty="0"/>
                <a:t>C</a:t>
              </a:r>
              <a:r>
                <a:rPr lang="fr-FR" sz="2800" baseline="-25000" dirty="0"/>
                <a:t>2</a:t>
              </a:r>
            </a:p>
          </p:txBody>
        </p:sp>
        <p:sp>
          <p:nvSpPr>
            <p:cNvPr id="28735" name="ZoneTexte 27"/>
            <p:cNvSpPr txBox="1">
              <a:spLocks noChangeArrowheads="1"/>
            </p:cNvSpPr>
            <p:nvPr/>
          </p:nvSpPr>
          <p:spPr bwMode="auto">
            <a:xfrm>
              <a:off x="5214938" y="5060950"/>
              <a:ext cx="1833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/>
                <a:t>Cluster associated data</a:t>
              </a:r>
            </a:p>
          </p:txBody>
        </p:sp>
      </p:grp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107504" y="-27384"/>
            <a:ext cx="8892480" cy="120152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3600" cap="small" dirty="0"/>
              <a:t>Métrique de maximisation d’étiquetage</a:t>
            </a:r>
            <a:endParaRPr lang="en-US" sz="3400" cap="sm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Principe [Lamirel et al. 04]</a:t>
            </a:r>
          </a:p>
          <a:p>
            <a:pPr>
              <a:defRPr/>
            </a:pPr>
            <a:endParaRPr lang="fr-F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+mj-cs"/>
            </a:endParaRP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571500" y="5877272"/>
            <a:ext cx="8072438" cy="646331"/>
            <a:chOff x="571472" y="6031609"/>
            <a:chExt cx="8072494" cy="646204"/>
          </a:xfrm>
        </p:grpSpPr>
        <p:sp>
          <p:nvSpPr>
            <p:cNvPr id="80" name="Text Box 5"/>
            <p:cNvSpPr txBox="1">
              <a:spLocks noChangeArrowheads="1"/>
            </p:cNvSpPr>
            <p:nvPr/>
          </p:nvSpPr>
          <p:spPr bwMode="auto">
            <a:xfrm>
              <a:off x="1533504" y="6031609"/>
              <a:ext cx="7110462" cy="6462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fr-FR" dirty="0" smtClean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Le Rappel (R) mesure la discrimination d’une propriété et la Précision (P) sa généralité. On </a:t>
              </a:r>
              <a:r>
                <a:rPr lang="fr-FR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e</a:t>
              </a:r>
              <a:r>
                <a:rPr lang="fr-FR" dirty="0" smtClean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n cherche le meilleur compromis.</a:t>
              </a:r>
              <a:endParaRPr lang="fr-FR" dirty="0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AutoShape 6"/>
            <p:cNvSpPr>
              <a:spLocks noChangeArrowheads="1"/>
            </p:cNvSpPr>
            <p:nvPr/>
          </p:nvSpPr>
          <p:spPr bwMode="auto">
            <a:xfrm>
              <a:off x="571472" y="6169010"/>
              <a:ext cx="835031" cy="331722"/>
            </a:xfrm>
            <a:prstGeom prst="rightArrow">
              <a:avLst>
                <a:gd name="adj1" fmla="val 50000"/>
                <a:gd name="adj2" fmla="val 939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5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cap="small" dirty="0" smtClean="0"/>
              <a:t>Un exemple simple</a:t>
            </a:r>
            <a:endParaRPr lang="fr-FR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BD5E-DFF3-4F3E-9AC3-AC54EE38C18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81796" y="1124744"/>
            <a:ext cx="8964489" cy="540060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1200" kern="0" dirty="0" smtClean="0">
              <a:latin typeface="+mn-lt"/>
              <a:cs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r-FR" sz="2600" kern="0" dirty="0" smtClean="0">
                <a:cs typeface="Arial" pitchFamily="34" charset="0"/>
              </a:rPr>
              <a:t>Nous calculons le rappel d’étiquetage (FR), la précision d’étiquetage (FP) et la F-mesure d’étiquetage (FF) pour chaque classe et chaque variable.</a:t>
            </a:r>
            <a:endParaRPr kumimoji="0" lang="fr-FR" sz="2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1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17423"/>
              </p:ext>
            </p:extLst>
          </p:nvPr>
        </p:nvGraphicFramePr>
        <p:xfrm>
          <a:off x="179512" y="2564904"/>
          <a:ext cx="4464496" cy="365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152128"/>
                <a:gridCol w="828092"/>
                <a:gridCol w="1116124"/>
              </a:tblGrid>
              <a:tr h="857200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 smtClean="0"/>
                        <a:t>Taille</a:t>
                      </a:r>
                      <a:r>
                        <a:rPr lang="fr-FR" sz="1800" u="sng" baseline="0" dirty="0" smtClean="0"/>
                        <a:t> pieds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sng" dirty="0" smtClean="0"/>
                        <a:t>Longueur cheveux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Taille  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Classe</a:t>
                      </a:r>
                      <a:endParaRPr lang="fr-FR" sz="1800" dirty="0"/>
                    </a:p>
                  </a:txBody>
                  <a:tcPr/>
                </a:tc>
              </a:tr>
              <a:tr h="51095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</a:t>
                      </a:r>
                      <a:endParaRPr lang="fr-FR" sz="2400" dirty="0"/>
                    </a:p>
                  </a:txBody>
                  <a:tcPr/>
                </a:tc>
              </a:tr>
              <a:tr h="40576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</a:t>
                      </a:r>
                      <a:endParaRPr lang="fr-FR" sz="2400" dirty="0"/>
                    </a:p>
                  </a:txBody>
                  <a:tcPr/>
                </a:tc>
              </a:tr>
              <a:tr h="40576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20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</a:t>
                      </a:r>
                      <a:endParaRPr lang="fr-FR" sz="2400" dirty="0"/>
                    </a:p>
                  </a:txBody>
                  <a:tcPr/>
                </a:tc>
              </a:tr>
              <a:tr h="40576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</a:t>
                      </a:r>
                      <a:endParaRPr lang="fr-FR" sz="2400" dirty="0"/>
                    </a:p>
                  </a:txBody>
                  <a:tcPr/>
                </a:tc>
              </a:tr>
              <a:tr h="40576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</a:t>
                      </a:r>
                      <a:endParaRPr lang="fr-FR" sz="2400" dirty="0"/>
                    </a:p>
                  </a:txBody>
                  <a:tcPr/>
                </a:tc>
              </a:tr>
              <a:tr h="40576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</a:t>
                      </a:r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054129" y="2636912"/>
            <a:ext cx="35548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FP(P,M) = </a:t>
            </a:r>
            <a:r>
              <a:rPr lang="fr-FR" sz="2600" dirty="0" smtClean="0">
                <a:solidFill>
                  <a:srgbClr val="FF0000"/>
                </a:solidFill>
              </a:rPr>
              <a:t>27</a:t>
            </a:r>
            <a:r>
              <a:rPr lang="fr-FR" sz="2600" dirty="0" smtClean="0"/>
              <a:t>/</a:t>
            </a:r>
            <a:r>
              <a:rPr lang="fr-FR" sz="2600" dirty="0" smtClean="0">
                <a:solidFill>
                  <a:srgbClr val="002060"/>
                </a:solidFill>
              </a:rPr>
              <a:t>43</a:t>
            </a:r>
            <a:r>
              <a:rPr lang="fr-FR" sz="2600" dirty="0" smtClean="0"/>
              <a:t> = 0.62</a:t>
            </a:r>
          </a:p>
          <a:p>
            <a:r>
              <a:rPr lang="fr-FR" sz="2600" dirty="0" smtClean="0">
                <a:solidFill>
                  <a:srgbClr val="008000"/>
                </a:solidFill>
              </a:rPr>
              <a:t>≡ P(M|P)</a:t>
            </a:r>
            <a:endParaRPr lang="fr-FR" sz="2600" dirty="0">
              <a:solidFill>
                <a:srgbClr val="008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54129" y="3789040"/>
            <a:ext cx="35725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 smtClean="0"/>
              <a:t>FR(P,M) = </a:t>
            </a:r>
            <a:r>
              <a:rPr lang="fr-FR" sz="2600" dirty="0" smtClean="0">
                <a:solidFill>
                  <a:srgbClr val="FF0000"/>
                </a:solidFill>
              </a:rPr>
              <a:t>27</a:t>
            </a:r>
            <a:r>
              <a:rPr lang="fr-FR" sz="2600" dirty="0" smtClean="0"/>
              <a:t>/</a:t>
            </a:r>
            <a:r>
              <a:rPr lang="fr-FR" sz="2600" dirty="0" smtClean="0">
                <a:solidFill>
                  <a:schemeClr val="accent6">
                    <a:lumMod val="75000"/>
                  </a:schemeClr>
                </a:solidFill>
              </a:rPr>
              <a:t>78</a:t>
            </a:r>
            <a:r>
              <a:rPr lang="fr-FR" sz="2600" dirty="0" smtClean="0"/>
              <a:t> = 0.35</a:t>
            </a:r>
          </a:p>
          <a:p>
            <a:r>
              <a:rPr lang="fr-FR" sz="2600" dirty="0">
                <a:solidFill>
                  <a:srgbClr val="008000"/>
                </a:solidFill>
              </a:rPr>
              <a:t>≡ </a:t>
            </a:r>
            <a:r>
              <a:rPr lang="fr-FR" sz="2600" dirty="0" smtClean="0">
                <a:solidFill>
                  <a:srgbClr val="008000"/>
                </a:solidFill>
              </a:rPr>
              <a:t>P(P|M)</a:t>
            </a:r>
            <a:endParaRPr lang="fr-FR" sz="2600" dirty="0">
              <a:solidFill>
                <a:srgbClr val="008000"/>
              </a:solidFill>
            </a:endParaRPr>
          </a:p>
          <a:p>
            <a:endParaRPr lang="fr-F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922865" y="5002805"/>
                <a:ext cx="3825599" cy="1090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600" dirty="0" smtClean="0"/>
                  <a:t>FF(P,M)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2(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𝐹𝑅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𝐹𝑃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𝐹𝑅</m:t>
                        </m:r>
                        <m:d>
                          <m:d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fr-FR" sz="2400" b="0" i="1" smtClean="0">
                            <a:latin typeface="Cambria Math"/>
                          </a:rPr>
                          <m:t>+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𝐹𝑃</m:t>
                        </m:r>
                        <m:r>
                          <a:rPr lang="fr-FR" sz="2400" b="0" i="1" smtClean="0">
                            <a:latin typeface="Cambria Math"/>
                          </a:rPr>
                          <m:t>(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fr-FR" sz="2400" b="0" i="1" smtClean="0">
                            <a:latin typeface="Cambria Math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𝑀</m:t>
                        </m:r>
                        <m:r>
                          <a:rPr lang="fr-FR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fr-FR" sz="2400" dirty="0" smtClean="0"/>
              </a:p>
              <a:p>
                <a:r>
                  <a:rPr lang="fr-FR" sz="2600" dirty="0" smtClean="0"/>
                  <a:t>               = 0.48</a:t>
                </a:r>
                <a:endParaRPr lang="fr-FR" sz="26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65" y="5002805"/>
                <a:ext cx="3825599" cy="1090491"/>
              </a:xfrm>
              <a:prstGeom prst="rect">
                <a:avLst/>
              </a:prstGeom>
              <a:blipFill rotWithShape="0">
                <a:blip r:embed="rId2"/>
                <a:stretch>
                  <a:fillRect l="-2871" b="-13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28519" y="3496276"/>
            <a:ext cx="1224136" cy="1260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2515" y="3458184"/>
            <a:ext cx="1296144" cy="28083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01969" y="3460830"/>
            <a:ext cx="3289911" cy="13363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6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5" grpId="0" animBg="1"/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cap="small" dirty="0" smtClean="0"/>
              <a:t>Un exemple simple</a:t>
            </a:r>
            <a:endParaRPr lang="fr-FR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BD5E-DFF3-4F3E-9AC3-AC54EE38C1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09184" y="908720"/>
            <a:ext cx="9034816" cy="58326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1200" kern="0" dirty="0" smtClean="0">
              <a:latin typeface="+mn-lt"/>
              <a:cs typeface="Arial" pitchFamily="34" charset="0"/>
            </a:endParaRP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fr-FR" sz="2400" kern="0" dirty="0">
                <a:cs typeface="Arial" pitchFamily="34" charset="0"/>
              </a:rPr>
              <a:t>Nous calculons les valeurs moyennes de F-mesure d’étiquetage pour chaque variable (local) et la F-mesure globale pour chaque classe et chaque variable de chaque classe.</a:t>
            </a:r>
            <a:endParaRPr lang="fr-FR" sz="2400" kern="0" dirty="0">
              <a:cs typeface="Arial" pitchFamily="34" charset="0"/>
              <a:sym typeface="Wingdings" pitchFamily="2" charset="2"/>
            </a:endParaRPr>
          </a:p>
          <a:p>
            <a:pPr marL="355600" marR="0" lvl="1" indent="101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796732"/>
                  </p:ext>
                </p:extLst>
              </p:nvPr>
            </p:nvGraphicFramePr>
            <p:xfrm>
              <a:off x="180351" y="2276872"/>
              <a:ext cx="4747373" cy="2808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9620"/>
                    <a:gridCol w="1065805"/>
                    <a:gridCol w="1185105"/>
                    <a:gridCol w="1186843"/>
                  </a:tblGrid>
                  <a:tr h="998178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F(</a:t>
                          </a:r>
                          <a:r>
                            <a:rPr lang="fr-FR" sz="2000" dirty="0" err="1" smtClean="0"/>
                            <a:t>x,M</a:t>
                          </a:r>
                          <a:r>
                            <a:rPr lang="fr-FR" sz="2000" dirty="0" smtClean="0"/>
                            <a:t>)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F(</a:t>
                          </a:r>
                          <a:r>
                            <a:rPr lang="fr-FR" sz="2000" dirty="0" err="1" smtClean="0"/>
                            <a:t>x,F</a:t>
                          </a:r>
                          <a:r>
                            <a:rPr lang="fr-FR" sz="2000" dirty="0" smtClean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2000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0" baseline="0" smtClean="0">
                                        <a:latin typeface="Cambria Math"/>
                                      </a:rPr>
                                      <m:t>𝐅</m:t>
                                    </m:r>
                                    <m:r>
                                      <a:rPr lang="fr-FR" sz="2000" b="1" i="0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fr-FR" sz="2000" b="1" i="0" baseline="0" smtClean="0"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a:rPr lang="fr-FR" sz="2000" b="1" i="0" baseline="0" smtClean="0">
                                        <a:latin typeface="Cambria Math"/>
                                      </a:rPr>
                                      <m:t>,.)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2000" i="0" baseline="0" dirty="0"/>
                        </a:p>
                      </a:txBody>
                      <a:tcPr anchor="ctr"/>
                    </a:tc>
                  </a:tr>
                  <a:tr h="745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Longueur cheveux</a:t>
                          </a:r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0.39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0.66</a:t>
                          </a:r>
                          <a:endParaRPr lang="fr-F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0.53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532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Taille pieds</a:t>
                          </a:r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0.48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0.22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0.35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532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Taille nez</a:t>
                          </a:r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0,3</a:t>
                          </a:r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0,24</a:t>
                          </a:r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0,27</a:t>
                          </a:r>
                          <a:endParaRPr lang="fr-F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796732"/>
                  </p:ext>
                </p:extLst>
              </p:nvPr>
            </p:nvGraphicFramePr>
            <p:xfrm>
              <a:off x="180351" y="2276872"/>
              <a:ext cx="4747373" cy="2808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9620"/>
                    <a:gridCol w="1065805"/>
                    <a:gridCol w="1185105"/>
                    <a:gridCol w="1186843"/>
                  </a:tblGrid>
                  <a:tr h="998178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 smtClean="0"/>
                            <a:t>F(</a:t>
                          </a:r>
                          <a:r>
                            <a:rPr lang="fr-FR" sz="2000" dirty="0" err="1" smtClean="0"/>
                            <a:t>x,M</a:t>
                          </a:r>
                          <a:r>
                            <a:rPr lang="fr-FR" sz="2000" dirty="0" smtClean="0"/>
                            <a:t>)</a:t>
                          </a:r>
                          <a:endParaRPr lang="fr-FR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 smtClean="0"/>
                            <a:t>F(</a:t>
                          </a:r>
                          <a:r>
                            <a:rPr lang="fr-FR" sz="2000" dirty="0" err="1" smtClean="0"/>
                            <a:t>x,F</a:t>
                          </a:r>
                          <a:r>
                            <a:rPr lang="fr-FR" sz="2000" dirty="0" smtClean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513" t="-610" r="-2051" b="-192073"/>
                          </a:stretch>
                        </a:blipFill>
                      </a:tcPr>
                    </a:tc>
                  </a:tr>
                  <a:tr h="7453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Longueur cheveux</a:t>
                          </a:r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0.39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0.66</a:t>
                          </a:r>
                          <a:endParaRPr lang="fr-FR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0.53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532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Taille </a:t>
                          </a:r>
                          <a:r>
                            <a:rPr lang="fr-FR" sz="1800" dirty="0" smtClean="0"/>
                            <a:t>pieds</a:t>
                          </a:r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0.48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0.22</a:t>
                          </a:r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0.35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5323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Taille nez</a:t>
                          </a:r>
                          <a:endParaRPr lang="fr-FR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0,3</a:t>
                          </a:r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0,24</a:t>
                          </a:r>
                          <a:endParaRPr lang="fr-F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0,27</a:t>
                          </a:r>
                          <a:endParaRPr lang="fr-F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ZoneTexte 10"/>
          <p:cNvSpPr txBox="1"/>
          <p:nvPr/>
        </p:nvSpPr>
        <p:spPr>
          <a:xfrm>
            <a:off x="5143749" y="2276872"/>
            <a:ext cx="37487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Les variables dont la F-mesure est inférieure à la</a:t>
            </a:r>
            <a:r>
              <a:rPr lang="fr-FR" dirty="0"/>
              <a:t> </a:t>
            </a:r>
            <a:r>
              <a:rPr lang="fr-FR" dirty="0" smtClean="0"/>
              <a:t>F-mesure globale sont retirées</a:t>
            </a:r>
            <a:endParaRPr lang="fr-FR" sz="600" dirty="0"/>
          </a:p>
          <a:p>
            <a:pPr marL="342900" indent="-342900">
              <a:buFont typeface="Symbol"/>
              <a:buChar char="Þ"/>
            </a:pPr>
            <a:r>
              <a:rPr lang="fr-FR" dirty="0">
                <a:solidFill>
                  <a:srgbClr val="FF0000"/>
                </a:solidFill>
              </a:rPr>
              <a:t>T</a:t>
            </a:r>
            <a:r>
              <a:rPr lang="fr-FR" sz="1800" dirty="0" smtClean="0">
                <a:solidFill>
                  <a:srgbClr val="FF0000"/>
                </a:solidFill>
              </a:rPr>
              <a:t>aille </a:t>
            </a:r>
            <a:r>
              <a:rPr lang="fr-FR" sz="1800" dirty="0" smtClean="0">
                <a:solidFill>
                  <a:srgbClr val="FF0000"/>
                </a:solidFill>
              </a:rPr>
              <a:t>du nez est retirée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5148064" y="3861048"/>
            <a:ext cx="3816424" cy="26776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Les variables restantes (sélectionnées) dont la F-mesure est supérieure à la moyenne marginale dans une classe sont considérées actives dans cette classe</a:t>
            </a:r>
          </a:p>
          <a:p>
            <a:endParaRPr lang="fr-FR" sz="600" dirty="0"/>
          </a:p>
          <a:p>
            <a:r>
              <a:rPr lang="fr-FR" sz="1800" b="1" dirty="0" smtClean="0">
                <a:solidFill>
                  <a:srgbClr val="0070C0"/>
                </a:solidFill>
              </a:rPr>
              <a:t>=&gt; Taille des </a:t>
            </a:r>
            <a:r>
              <a:rPr lang="fr-FR" b="1" dirty="0" smtClean="0">
                <a:solidFill>
                  <a:srgbClr val="0070C0"/>
                </a:solidFill>
              </a:rPr>
              <a:t>pieds</a:t>
            </a:r>
            <a:r>
              <a:rPr lang="fr-FR" sz="1800" b="1" dirty="0" smtClean="0">
                <a:solidFill>
                  <a:srgbClr val="0070C0"/>
                </a:solidFill>
              </a:rPr>
              <a:t> est active dans la classe Homme</a:t>
            </a:r>
          </a:p>
          <a:p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</a:rPr>
              <a:t>=&gt; Longueur des cheveux est active dans la classe Femme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49726" y="3284984"/>
            <a:ext cx="1230186" cy="504056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566404" y="4089559"/>
            <a:ext cx="1008112" cy="41956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3708" y="5138936"/>
              <a:ext cx="1044116" cy="13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</a:tblGrid>
                  <a:tr h="8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2000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000" b="1" i="0" baseline="0" smtClean="0">
                                        <a:latin typeface="Cambria Math"/>
                                      </a:rPr>
                                      <m:t>𝐅</m:t>
                                    </m:r>
                                    <m:r>
                                      <a:rPr lang="fr-FR" sz="2000" b="1" i="0" baseline="0" smtClean="0">
                                        <a:latin typeface="Cambria Math"/>
                                      </a:rPr>
                                      <m:t>(.,.)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2000" i="0" baseline="0" dirty="0"/>
                        </a:p>
                      </a:txBody>
                      <a:tcPr anchor="ctr"/>
                    </a:tc>
                  </a:tr>
                  <a:tr h="4057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FF0000"/>
                              </a:solidFill>
                            </a:rPr>
                            <a:t>0.38</a:t>
                          </a:r>
                          <a:endParaRPr lang="fr-FR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43708" y="5138936"/>
              <a:ext cx="1044116" cy="13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4116"/>
                  </a:tblGrid>
                  <a:tr h="8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8" t="-1418" r="-2312" b="-7021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>
                              <a:solidFill>
                                <a:srgbClr val="FF0000"/>
                              </a:solidFill>
                            </a:rPr>
                            <a:t>0.38</a:t>
                          </a:r>
                          <a:endParaRPr lang="fr-FR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Rectangle 19"/>
          <p:cNvSpPr/>
          <p:nvPr/>
        </p:nvSpPr>
        <p:spPr>
          <a:xfrm>
            <a:off x="1581705" y="3291443"/>
            <a:ext cx="2207097" cy="1800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572813" y="4678110"/>
            <a:ext cx="2207099" cy="1795842"/>
            <a:chOff x="1583668" y="4462086"/>
            <a:chExt cx="2196244" cy="1991250"/>
          </a:xfrm>
        </p:grpSpPr>
        <p:sp>
          <p:nvSpPr>
            <p:cNvPr id="3" name="Rectangle 2"/>
            <p:cNvSpPr/>
            <p:nvPr/>
          </p:nvSpPr>
          <p:spPr>
            <a:xfrm>
              <a:off x="1583668" y="4462086"/>
              <a:ext cx="972108" cy="479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55776" y="4462086"/>
              <a:ext cx="1224136" cy="4790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15716" y="6021288"/>
              <a:ext cx="900100" cy="432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04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5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cap="small" dirty="0" smtClean="0"/>
              <a:t>Un exemple simple</a:t>
            </a:r>
            <a:endParaRPr lang="fr-FR" cap="sm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BD5E-DFF3-4F3E-9AC3-AC54EE38C18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109184" y="1124744"/>
            <a:ext cx="8783296" cy="55446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lang="en-US" sz="1200" kern="0" dirty="0" smtClean="0">
              <a:latin typeface="+mn-lt"/>
              <a:cs typeface="Arial" pitchFamily="34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fr-FR" sz="2400" kern="0" dirty="0" smtClean="0">
                <a:cs typeface="Arial" pitchFamily="34" charset="0"/>
              </a:rPr>
              <a:t>Le facteur de contraste met en évidence le degré d’activité/passivité des variables sélectionnées par rapport à leur F-mesure moyenne marginale dans les différentes classes.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R="0" lvl="1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fontAlgn="t"/>
            <a:endParaRPr lang="fr-FR" dirty="0"/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w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339961"/>
                  </p:ext>
                </p:extLst>
              </p:nvPr>
            </p:nvGraphicFramePr>
            <p:xfrm>
              <a:off x="611560" y="2564904"/>
              <a:ext cx="3457224" cy="1854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792508"/>
                    <a:gridCol w="864306"/>
                    <a:gridCol w="864306"/>
                  </a:tblGrid>
                  <a:tr h="543180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F(</a:t>
                          </a:r>
                          <a:r>
                            <a:rPr lang="fr-FR" sz="1800" dirty="0" err="1" smtClean="0"/>
                            <a:t>x,M</a:t>
                          </a:r>
                          <a:r>
                            <a:rPr lang="fr-FR" sz="1800" dirty="0" smtClean="0"/>
                            <a:t>)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 smtClean="0"/>
                            <a:t>F(</a:t>
                          </a:r>
                          <a:r>
                            <a:rPr lang="fr-FR" sz="1800" dirty="0" err="1" smtClean="0"/>
                            <a:t>x,F</a:t>
                          </a:r>
                          <a:r>
                            <a:rPr lang="fr-FR" sz="1800" dirty="0" smtClean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fr-FR" sz="1800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800" b="1" i="0" baseline="0" smtClean="0">
                                        <a:latin typeface="Cambria Math"/>
                                      </a:rPr>
                                      <m:t>𝐅</m:t>
                                    </m:r>
                                    <m:r>
                                      <a:rPr lang="fr-FR" sz="1800" b="1" i="0" baseline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fr-FR" sz="1800" b="1" i="0" baseline="0" smtClean="0"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a:rPr lang="fr-FR" sz="1800" b="1" i="0" baseline="0" smtClean="0">
                                        <a:latin typeface="Cambria Math"/>
                                      </a:rPr>
                                      <m:t>,.)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1800" i="0" baseline="0" dirty="0"/>
                        </a:p>
                      </a:txBody>
                      <a:tcPr anchor="ctr"/>
                    </a:tc>
                  </a:tr>
                  <a:tr h="602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/>
                            <a:t>Long. cheveux</a:t>
                          </a:r>
                          <a:endParaRPr lang="fr-F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0.39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</a:rPr>
                            <a:t>0.66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0.53</a:t>
                          </a:r>
                          <a:endParaRPr lang="fr-FR" sz="1800" dirty="0"/>
                        </a:p>
                      </a:txBody>
                      <a:tcPr anchor="ctr"/>
                    </a:tc>
                  </a:tr>
                  <a:tr h="708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/>
                            <a:t>Taille pieds</a:t>
                          </a:r>
                          <a:endParaRPr lang="fr-F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0.48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0.22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0.35</a:t>
                          </a:r>
                          <a:endParaRPr lang="fr-FR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2339961"/>
                  </p:ext>
                </p:extLst>
              </p:nvPr>
            </p:nvGraphicFramePr>
            <p:xfrm>
              <a:off x="611560" y="2564904"/>
              <a:ext cx="3457224" cy="18540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6104"/>
                    <a:gridCol w="792508"/>
                    <a:gridCol w="864306"/>
                    <a:gridCol w="864306"/>
                  </a:tblGrid>
                  <a:tr h="543180">
                    <a:tc>
                      <a:txBody>
                        <a:bodyPr/>
                        <a:lstStyle/>
                        <a:p>
                          <a:pPr algn="ctr"/>
                          <a:endParaRPr lang="fr-F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F(</a:t>
                          </a:r>
                          <a:r>
                            <a:rPr lang="fr-FR" sz="1800" dirty="0" err="1" smtClean="0"/>
                            <a:t>x,M</a:t>
                          </a:r>
                          <a:r>
                            <a:rPr lang="fr-FR" sz="1800" dirty="0" smtClean="0"/>
                            <a:t>)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800" dirty="0" smtClean="0"/>
                            <a:t>F(</a:t>
                          </a:r>
                          <a:r>
                            <a:rPr lang="fr-FR" sz="1800" dirty="0" err="1" smtClean="0"/>
                            <a:t>x,F</a:t>
                          </a:r>
                          <a:r>
                            <a:rPr lang="fr-FR" sz="1800" dirty="0" smtClean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704" t="-1124" r="-2817" b="-244944"/>
                          </a:stretch>
                        </a:blipFill>
                      </a:tcPr>
                    </a:tc>
                  </a:tr>
                  <a:tr h="6024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/>
                            <a:t>Long. cheveux</a:t>
                          </a:r>
                          <a:endParaRPr lang="fr-F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0.39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>
                              <a:solidFill>
                                <a:schemeClr val="tx1"/>
                              </a:solidFill>
                            </a:rPr>
                            <a:t>0.66</a:t>
                          </a:r>
                          <a:endParaRPr lang="fr-FR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0.53</a:t>
                          </a:r>
                          <a:endParaRPr lang="fr-FR" sz="1800" dirty="0"/>
                        </a:p>
                      </a:txBody>
                      <a:tcPr anchor="ctr"/>
                    </a:tc>
                  </a:tr>
                  <a:tr h="708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600" dirty="0" smtClean="0"/>
                            <a:t>Taille </a:t>
                          </a:r>
                          <a:r>
                            <a:rPr lang="fr-FR" sz="1600" dirty="0" smtClean="0"/>
                            <a:t>pieds</a:t>
                          </a:r>
                          <a:endParaRPr lang="fr-FR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0.48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0.22</a:t>
                          </a:r>
                          <a:endParaRPr lang="fr-FR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dirty="0" smtClean="0"/>
                            <a:t>0.35</a:t>
                          </a:r>
                          <a:endParaRPr lang="fr-FR" sz="18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21092"/>
              </p:ext>
            </p:extLst>
          </p:nvPr>
        </p:nvGraphicFramePr>
        <p:xfrm>
          <a:off x="5076056" y="2564904"/>
          <a:ext cx="3528392" cy="188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224136"/>
                <a:gridCol w="1224136"/>
              </a:tblGrid>
              <a:tr h="6000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C(</a:t>
                      </a:r>
                      <a:r>
                        <a:rPr lang="fr-FR" sz="1800" dirty="0" err="1" smtClean="0"/>
                        <a:t>x,M</a:t>
                      </a:r>
                      <a:r>
                        <a:rPr lang="fr-FR" sz="180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C(</a:t>
                      </a:r>
                      <a:r>
                        <a:rPr lang="fr-FR" sz="1800" dirty="0" err="1" smtClean="0"/>
                        <a:t>x,F</a:t>
                      </a:r>
                      <a:r>
                        <a:rPr lang="fr-FR" sz="180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Long. cheveux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0.39/0.53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0.66/0.53</a:t>
                      </a:r>
                    </a:p>
                  </a:txBody>
                  <a:tcPr anchor="ctr"/>
                </a:tc>
              </a:tr>
              <a:tr h="600067">
                <a:tc>
                  <a:txBody>
                    <a:bodyPr/>
                    <a:lstStyle/>
                    <a:p>
                      <a:r>
                        <a:rPr lang="fr-FR" dirty="0" smtClean="0"/>
                        <a:t>Taille pieds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0.48/0.35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0.22/0.35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60717"/>
              </p:ext>
            </p:extLst>
          </p:nvPr>
        </p:nvGraphicFramePr>
        <p:xfrm>
          <a:off x="5089665" y="4725144"/>
          <a:ext cx="3456384" cy="1846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</a:tblGrid>
              <a:tr h="5659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C(</a:t>
                      </a:r>
                      <a:r>
                        <a:rPr lang="fr-FR" sz="1800" dirty="0" err="1" smtClean="0"/>
                        <a:t>x,M</a:t>
                      </a:r>
                      <a:r>
                        <a:rPr lang="fr-FR" sz="180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C(</a:t>
                      </a:r>
                      <a:r>
                        <a:rPr lang="fr-FR" sz="1800" dirty="0" err="1" smtClean="0"/>
                        <a:t>x,F</a:t>
                      </a:r>
                      <a:r>
                        <a:rPr lang="fr-FR" sz="1800" dirty="0" smtClean="0"/>
                        <a:t>)</a:t>
                      </a:r>
                      <a:endParaRPr lang="fr-FR" dirty="0"/>
                    </a:p>
                  </a:txBody>
                  <a:tcPr/>
                </a:tc>
              </a:tr>
              <a:tr h="63420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Long. cheveux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0.74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1.25</a:t>
                      </a:r>
                    </a:p>
                  </a:txBody>
                  <a:tcPr anchor="ctr"/>
                </a:tc>
              </a:tr>
              <a:tr h="634202">
                <a:tc>
                  <a:txBody>
                    <a:bodyPr/>
                    <a:lstStyle/>
                    <a:p>
                      <a:r>
                        <a:rPr lang="fr-FR" dirty="0" smtClean="0"/>
                        <a:t>Taille pieds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0.63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80352" y="4535958"/>
            <a:ext cx="4320480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500" dirty="0" smtClean="0"/>
              <a:t>Le contraste peut-être considéré comme une fonction qui aura tendance à: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500" dirty="0" smtClean="0">
                <a:solidFill>
                  <a:srgbClr val="FF0000"/>
                </a:solidFill>
              </a:rPr>
              <a:t>Augmenter la longueur des cheveux des femmes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500" dirty="0" smtClean="0">
                <a:solidFill>
                  <a:srgbClr val="660066"/>
                </a:solidFill>
              </a:rPr>
              <a:t>Augmenter la taille des pieds des hommes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500" dirty="0" smtClean="0">
                <a:solidFill>
                  <a:srgbClr val="008000"/>
                </a:solidFill>
              </a:rPr>
              <a:t>Diminuer la longueur des cheveux des hommes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500" dirty="0" smtClean="0">
                <a:solidFill>
                  <a:srgbClr val="0070C0"/>
                </a:solidFill>
              </a:rPr>
              <a:t>Diminuer la taille des pieds des femmes</a:t>
            </a:r>
            <a:endParaRPr lang="fr-FR" sz="15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24328" y="5418512"/>
            <a:ext cx="864096" cy="373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372200" y="5418575"/>
            <a:ext cx="864096" cy="373107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524328" y="6080229"/>
            <a:ext cx="864096" cy="3731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85809" y="6085540"/>
            <a:ext cx="864096" cy="373107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619672" y="3212976"/>
            <a:ext cx="5733628" cy="473794"/>
            <a:chOff x="1619672" y="3356993"/>
            <a:chExt cx="5733628" cy="473794"/>
          </a:xfrm>
        </p:grpSpPr>
        <p:sp>
          <p:nvSpPr>
            <p:cNvPr id="25" name="Rectangle 24"/>
            <p:cNvSpPr/>
            <p:nvPr/>
          </p:nvSpPr>
          <p:spPr>
            <a:xfrm>
              <a:off x="1619672" y="3356993"/>
              <a:ext cx="720080" cy="432048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75856" y="3378432"/>
              <a:ext cx="720080" cy="410609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8184" y="3420178"/>
              <a:ext cx="1125116" cy="410609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182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68760"/>
            <a:ext cx="8686800" cy="4525963"/>
          </a:xfrm>
        </p:spPr>
        <p:txBody>
          <a:bodyPr>
            <a:normAutofit/>
          </a:bodyPr>
          <a:lstStyle/>
          <a:p>
            <a:pPr marL="457200" lvl="0" indent="-457200" fontAlgn="base">
              <a:lnSpc>
                <a:spcPct val="80000"/>
              </a:lnSpc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fr-FR" sz="2400" kern="0" dirty="0">
                <a:solidFill>
                  <a:schemeClr val="tx1"/>
                </a:solidFill>
                <a:cs typeface="Arial" pitchFamily="34" charset="0"/>
              </a:rPr>
              <a:t>Une fois les données contrastées la séparation entre les classes devient possible, alors qu’elle ne l’était pas sur les données originales (</a:t>
            </a:r>
            <a:r>
              <a:rPr lang="fr-FR" sz="2400" kern="0" dirty="0" err="1">
                <a:solidFill>
                  <a:schemeClr val="tx1"/>
                </a:solidFill>
                <a:cs typeface="Arial" pitchFamily="34" charset="0"/>
              </a:rPr>
              <a:t>équiv</a:t>
            </a:r>
            <a:r>
              <a:rPr lang="fr-FR" sz="2400" kern="0" dirty="0">
                <a:solidFill>
                  <a:schemeClr val="tx1"/>
                </a:solidFill>
                <a:cs typeface="Arial" pitchFamily="34" charset="0"/>
              </a:rPr>
              <a:t>. transformation non linéaire sur les données).</a:t>
            </a:r>
            <a:endParaRPr lang="fr-FR" sz="2400" kern="0" dirty="0">
              <a:solidFill>
                <a:schemeClr val="tx1"/>
              </a:solidFill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fr-FR" cap="small" dirty="0" smtClean="0"/>
              <a:t>Un exemple simple</a:t>
            </a:r>
            <a:endParaRPr lang="fr-FR" cap="small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67028"/>
              </p:ext>
            </p:extLst>
          </p:nvPr>
        </p:nvGraphicFramePr>
        <p:xfrm>
          <a:off x="4716016" y="2963524"/>
          <a:ext cx="4104456" cy="294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</a:tblGrid>
              <a:tr h="750050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 smtClean="0"/>
                        <a:t>Taille</a:t>
                      </a:r>
                    </a:p>
                    <a:p>
                      <a:pPr algn="ctr"/>
                      <a:r>
                        <a:rPr lang="fr-FR" sz="1800" u="sng" dirty="0" smtClean="0"/>
                        <a:t>pieds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sng" dirty="0" smtClean="0"/>
                        <a:t>Longueur Cheveux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Classe</a:t>
                      </a:r>
                      <a:endParaRPr lang="fr-FR" sz="1800" dirty="0"/>
                    </a:p>
                  </a:txBody>
                  <a:tcPr anchor="ctr"/>
                </a:tc>
              </a:tr>
              <a:tr h="35504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/>
                </a:tc>
              </a:tr>
              <a:tr h="35504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7.4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/>
                </a:tc>
              </a:tr>
              <a:tr h="35504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/>
                </a:tc>
              </a:tr>
              <a:tr h="35504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18.75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F</a:t>
                      </a:r>
                      <a:endParaRPr lang="fr-FR" sz="1800" dirty="0"/>
                    </a:p>
                  </a:txBody>
                  <a:tcPr/>
                </a:tc>
              </a:tr>
              <a:tr h="35504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3,78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31.25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F</a:t>
                      </a:r>
                      <a:endParaRPr lang="fr-FR" sz="1800" dirty="0"/>
                    </a:p>
                  </a:txBody>
                  <a:tcPr/>
                </a:tc>
              </a:tr>
              <a:tr h="35504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31.25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F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4464496" y="4797238"/>
            <a:ext cx="4499992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724128" y="6084004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Données contrastées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6074712"/>
            <a:ext cx="404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Données originales (variables retenues)</a:t>
            </a:r>
            <a:endParaRPr lang="fr-FR" b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98378"/>
              </p:ext>
            </p:extLst>
          </p:nvPr>
        </p:nvGraphicFramePr>
        <p:xfrm>
          <a:off x="304800" y="2987660"/>
          <a:ext cx="3835152" cy="284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928"/>
                <a:gridCol w="1215097"/>
                <a:gridCol w="1177127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fr-FR" sz="1800" u="sng" dirty="0" smtClean="0"/>
                        <a:t>Taille</a:t>
                      </a:r>
                    </a:p>
                    <a:p>
                      <a:pPr algn="ctr"/>
                      <a:r>
                        <a:rPr lang="fr-FR" sz="1800" u="sng" dirty="0" smtClean="0"/>
                        <a:t>pieds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sng" dirty="0" smtClean="0"/>
                        <a:t>Longueur cheveux</a:t>
                      </a:r>
                      <a:endParaRPr lang="fr-F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Classe</a:t>
                      </a:r>
                      <a:endParaRPr lang="fr-FR" sz="18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10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9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20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15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F</a:t>
                      </a:r>
                      <a:endParaRPr lang="fr-FR" sz="18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6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F</a:t>
                      </a:r>
                      <a:endParaRPr lang="fr-FR" sz="18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25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F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691680" y="4437112"/>
            <a:ext cx="386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691680" y="4293096"/>
            <a:ext cx="1368152" cy="79652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027"/>
          <p:cNvSpPr txBox="1">
            <a:spLocks noChangeArrowheads="1"/>
          </p:cNvSpPr>
          <p:nvPr/>
        </p:nvSpPr>
        <p:spPr>
          <a:xfrm>
            <a:off x="109184" y="1124744"/>
            <a:ext cx="8783296" cy="55446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R="0" lvl="1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fr-FR" sz="2400" kern="0" dirty="0">
              <a:cs typeface="Arial" pitchFamily="34" charset="0"/>
            </a:endParaRPr>
          </a:p>
          <a:p>
            <a:pPr marL="45720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sz="24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2214</TotalTime>
  <Words>1804</Words>
  <Application>Microsoft Office PowerPoint</Application>
  <PresentationFormat>Affichage à l'écran (4:3)</PresentationFormat>
  <Paragraphs>618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SimSun</vt:lpstr>
      <vt:lpstr>Arial</vt:lpstr>
      <vt:lpstr>Berlin Sans FB Demi</vt:lpstr>
      <vt:lpstr>Calibri</vt:lpstr>
      <vt:lpstr>Cambria Math</vt:lpstr>
      <vt:lpstr>Franklin Gothic Book</vt:lpstr>
      <vt:lpstr>Franklin Gothic Medium</vt:lpstr>
      <vt:lpstr>Symbol</vt:lpstr>
      <vt:lpstr>Times New Roman</vt:lpstr>
      <vt:lpstr>Wingdings</vt:lpstr>
      <vt:lpstr>Wingdings 2</vt:lpstr>
      <vt:lpstr>Promenade</vt:lpstr>
      <vt:lpstr>Conception personnalisée</vt:lpstr>
      <vt:lpstr> Nouvelles méthodes statistiques pour la traitement des données textuelles volumineuses et changeantes</vt:lpstr>
      <vt:lpstr>Présentation PowerPoint</vt:lpstr>
      <vt:lpstr>Présentation PowerPoint</vt:lpstr>
      <vt:lpstr>Présentation PowerPoint</vt:lpstr>
      <vt:lpstr>Présentation PowerPoint</vt:lpstr>
      <vt:lpstr>Un exemple simple</vt:lpstr>
      <vt:lpstr>Un exemple simple</vt:lpstr>
      <vt:lpstr>Un exemple simple</vt:lpstr>
      <vt:lpstr>Un exemple simple</vt:lpstr>
      <vt:lpstr>Applications à succès</vt:lpstr>
      <vt:lpstr>Analyse du discours  (CORPUS DEFT 2005)</vt:lpstr>
      <vt:lpstr>Analyse du discours  (CORPUS DEFT 2005)</vt:lpstr>
      <vt:lpstr>Analyse DE CONTENU – multi-classes   (20 GROUPES DE DISCUSSION - Extrait)</vt:lpstr>
      <vt:lpstr>Analyse DU DISCOURS (COMPARAISON Dickens - COLLINS)</vt:lpstr>
      <vt:lpstr>Analyse Du discours   (COMPARAISON DIcKENS - COLLINS)</vt:lpstr>
      <vt:lpstr>Présentation PowerPoint</vt:lpstr>
      <vt:lpstr>Présentation PowerPoint</vt:lpstr>
      <vt:lpstr>Présentation PowerPoint</vt:lpstr>
      <vt:lpstr>Présentation PowerPoint</vt:lpstr>
      <vt:lpstr>Conclusion</vt:lpstr>
      <vt:lpstr>Perspectives (Réseaux sociaux)</vt:lpstr>
      <vt:lpstr>CHOUCRAN</vt:lpstr>
    </vt:vector>
  </TitlesOfParts>
  <Company>INIST - 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Supervised And Semi-supervised Approaches For Affiliations Disambiguation</dc:title>
  <dc:creator>CUXAC, Pascal</dc:creator>
  <cp:lastModifiedBy>Jean-Charles Lamirel</cp:lastModifiedBy>
  <cp:revision>166</cp:revision>
  <dcterms:created xsi:type="dcterms:W3CDTF">2012-10-17T12:01:00Z</dcterms:created>
  <dcterms:modified xsi:type="dcterms:W3CDTF">2013-11-29T18:18:04Z</dcterms:modified>
</cp:coreProperties>
</file>