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D18EE-2D25-4DB3-973F-C13AEFD4E651}" type="datetimeFigureOut">
              <a:rPr lang="fr-FR" smtClean="0"/>
              <a:pPr/>
              <a:t>28/11/2013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DDEF6-FC7E-4D6D-8253-240F7D40A60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E747C08E-B4DB-44FD-9D96-B3B3A8137182}" type="datetimeFigureOut">
              <a:rPr lang="fr-FR" smtClean="0"/>
              <a:pPr/>
              <a:t>28/11/2013</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E59702D-48A4-46BF-8BC8-A8301537BAE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747C08E-B4DB-44FD-9D96-B3B3A8137182}" type="datetimeFigureOut">
              <a:rPr lang="fr-FR" smtClean="0"/>
              <a:pPr/>
              <a:t>28/11/2013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9702D-48A4-46BF-8BC8-A8301537BA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747C08E-B4DB-44FD-9D96-B3B3A8137182}" type="datetimeFigureOut">
              <a:rPr lang="fr-FR" smtClean="0"/>
              <a:pPr/>
              <a:t>28/11/2013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9702D-48A4-46BF-8BC8-A8301537BA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747C08E-B4DB-44FD-9D96-B3B3A8137182}" type="datetimeFigureOut">
              <a:rPr lang="fr-FR" smtClean="0"/>
              <a:pPr/>
              <a:t>28/11/2013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9702D-48A4-46BF-8BC8-A8301537BA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747C08E-B4DB-44FD-9D96-B3B3A8137182}" type="datetimeFigureOut">
              <a:rPr lang="fr-FR" smtClean="0"/>
              <a:pPr/>
              <a:t>28/11/2013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9702D-48A4-46BF-8BC8-A8301537BA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747C08E-B4DB-44FD-9D96-B3B3A8137182}" type="datetimeFigureOut">
              <a:rPr lang="fr-FR" smtClean="0"/>
              <a:pPr/>
              <a:t>28/11/2013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59702D-48A4-46BF-8BC8-A8301537BA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E747C08E-B4DB-44FD-9D96-B3B3A8137182}" type="datetimeFigureOut">
              <a:rPr lang="fr-FR" smtClean="0"/>
              <a:pPr/>
              <a:t>28/11/2013</a:t>
            </a:fld>
            <a:endParaRPr lang="fr-FR"/>
          </a:p>
        </p:txBody>
      </p:sp>
      <p:sp>
        <p:nvSpPr>
          <p:cNvPr id="27" name="Espace réservé du numéro de diapositive 26"/>
          <p:cNvSpPr>
            <a:spLocks noGrp="1"/>
          </p:cNvSpPr>
          <p:nvPr>
            <p:ph type="sldNum" sz="quarter" idx="11"/>
          </p:nvPr>
        </p:nvSpPr>
        <p:spPr/>
        <p:txBody>
          <a:bodyPr rtlCol="0"/>
          <a:lstStyle/>
          <a:p>
            <a:fld id="{FE59702D-48A4-46BF-8BC8-A8301537BAE1}" type="slidenum">
              <a:rPr lang="fr-FR" smtClean="0"/>
              <a:pPr/>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E747C08E-B4DB-44FD-9D96-B3B3A8137182}" type="datetimeFigureOut">
              <a:rPr lang="fr-FR" smtClean="0"/>
              <a:pPr/>
              <a:t>28/11/2013</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FE59702D-48A4-46BF-8BC8-A8301537BA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47C08E-B4DB-44FD-9D96-B3B3A8137182}" type="datetimeFigureOut">
              <a:rPr lang="fr-FR" smtClean="0"/>
              <a:pPr/>
              <a:t>28/11/2013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59702D-48A4-46BF-8BC8-A8301537BA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747C08E-B4DB-44FD-9D96-B3B3A8137182}" type="datetimeFigureOut">
              <a:rPr lang="fr-FR" smtClean="0"/>
              <a:pPr/>
              <a:t>28/11/2013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59702D-48A4-46BF-8BC8-A8301537BA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747C08E-B4DB-44FD-9D96-B3B3A8137182}" type="datetimeFigureOut">
              <a:rPr lang="fr-FR" smtClean="0"/>
              <a:pPr/>
              <a:t>28/11/2013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59702D-48A4-46BF-8BC8-A8301537BA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747C08E-B4DB-44FD-9D96-B3B3A8137182}" type="datetimeFigureOut">
              <a:rPr lang="fr-FR" smtClean="0"/>
              <a:pPr/>
              <a:t>28/11/2013</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E59702D-48A4-46BF-8BC8-A8301537BA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785794"/>
            <a:ext cx="8458200" cy="2571768"/>
          </a:xfrm>
        </p:spPr>
        <p:txBody>
          <a:bodyPr>
            <a:noAutofit/>
          </a:bodyPr>
          <a:lstStyle/>
          <a:p>
            <a:pPr algn="ctr"/>
            <a:r>
              <a:rPr lang="fr-FR" sz="2400" b="1" dirty="0" smtClean="0">
                <a:latin typeface="Garamond" pitchFamily="18" charset="0"/>
              </a:rPr>
              <a:t/>
            </a:r>
            <a:br>
              <a:rPr lang="fr-FR" sz="2400" b="1" dirty="0" smtClean="0">
                <a:latin typeface="Garamond" pitchFamily="18" charset="0"/>
              </a:rPr>
            </a:br>
            <a:r>
              <a:rPr lang="fr-FR" sz="2400" b="1" dirty="0" smtClean="0">
                <a:latin typeface="Garamond" pitchFamily="18" charset="0"/>
              </a:rPr>
              <a:t/>
            </a:r>
            <a:br>
              <a:rPr lang="fr-FR" sz="2400" b="1" dirty="0" smtClean="0">
                <a:latin typeface="Garamond" pitchFamily="18" charset="0"/>
              </a:rPr>
            </a:br>
            <a:r>
              <a:rPr lang="fr-FR" sz="2400" b="1" dirty="0" smtClean="0">
                <a:latin typeface="Garamond" pitchFamily="18" charset="0"/>
              </a:rPr>
              <a:t/>
            </a:r>
            <a:br>
              <a:rPr lang="fr-FR" sz="2400" b="1" dirty="0" smtClean="0">
                <a:latin typeface="Garamond" pitchFamily="18" charset="0"/>
              </a:rPr>
            </a:br>
            <a:r>
              <a:rPr lang="fr-FR" sz="2400" b="1" dirty="0" smtClean="0">
                <a:latin typeface="Garamond" pitchFamily="18" charset="0"/>
              </a:rPr>
              <a:t/>
            </a:r>
            <a:br>
              <a:rPr lang="fr-FR" sz="2400" b="1" dirty="0" smtClean="0">
                <a:latin typeface="Garamond" pitchFamily="18" charset="0"/>
              </a:rPr>
            </a:br>
            <a:r>
              <a:rPr lang="fr-FR" sz="2400" b="1" dirty="0" smtClean="0">
                <a:latin typeface="Garamond" pitchFamily="18" charset="0"/>
              </a:rPr>
              <a:t/>
            </a:r>
            <a:br>
              <a:rPr lang="fr-FR" sz="2400" b="1" dirty="0" smtClean="0">
                <a:latin typeface="Garamond" pitchFamily="18" charset="0"/>
              </a:rPr>
            </a:br>
            <a:r>
              <a:rPr lang="fr-FR" sz="2400" b="1" dirty="0" smtClean="0">
                <a:latin typeface="Garamond" pitchFamily="18" charset="0"/>
              </a:rPr>
              <a:t/>
            </a:r>
            <a:br>
              <a:rPr lang="fr-FR" sz="2400" b="1" dirty="0" smtClean="0">
                <a:latin typeface="Garamond" pitchFamily="18" charset="0"/>
              </a:rPr>
            </a:br>
            <a:r>
              <a:rPr lang="fr-FR" sz="2400" b="1" dirty="0" smtClean="0">
                <a:latin typeface="Garamond" pitchFamily="18" charset="0"/>
              </a:rPr>
              <a:t/>
            </a:r>
            <a:br>
              <a:rPr lang="fr-FR" sz="2400" b="1" dirty="0" smtClean="0">
                <a:latin typeface="Garamond" pitchFamily="18" charset="0"/>
              </a:rPr>
            </a:br>
            <a:r>
              <a:rPr lang="fr-FR" sz="2400" b="1" dirty="0" smtClean="0">
                <a:latin typeface="Garamond" pitchFamily="18" charset="0"/>
              </a:rPr>
              <a:t/>
            </a:r>
            <a:br>
              <a:rPr lang="fr-FR" sz="2400" b="1" dirty="0" smtClean="0">
                <a:latin typeface="Garamond" pitchFamily="18" charset="0"/>
              </a:rPr>
            </a:br>
            <a:r>
              <a:rPr lang="fr-FR" sz="2400" b="1" dirty="0" smtClean="0">
                <a:latin typeface="Garamond" pitchFamily="18" charset="0"/>
              </a:rPr>
              <a:t> </a:t>
            </a:r>
            <a:br>
              <a:rPr lang="fr-FR" sz="2400" b="1" dirty="0" smtClean="0">
                <a:latin typeface="Garamond" pitchFamily="18" charset="0"/>
              </a:rPr>
            </a:br>
            <a:r>
              <a:rPr lang="fr-FR" sz="3200" b="1" dirty="0" smtClean="0">
                <a:latin typeface="Garamond" pitchFamily="18" charset="0"/>
              </a:rPr>
              <a:t/>
            </a:r>
            <a:br>
              <a:rPr lang="fr-FR" sz="3200" b="1" dirty="0" smtClean="0">
                <a:latin typeface="Garamond" pitchFamily="18" charset="0"/>
              </a:rPr>
            </a:br>
            <a:r>
              <a:rPr lang="fr-FR" sz="3200" b="1" dirty="0" smtClean="0">
                <a:latin typeface="Garamond" pitchFamily="18" charset="0"/>
              </a:rPr>
              <a:t/>
            </a:r>
            <a:br>
              <a:rPr lang="fr-FR" sz="3200" b="1" dirty="0" smtClean="0">
                <a:latin typeface="Garamond" pitchFamily="18" charset="0"/>
              </a:rPr>
            </a:br>
            <a:r>
              <a:rPr lang="fr-FR" sz="2800" b="1" dirty="0" smtClean="0">
                <a:latin typeface="Garamond" pitchFamily="18" charset="0"/>
              </a:rPr>
              <a:t/>
            </a:r>
            <a:br>
              <a:rPr lang="fr-FR" sz="2800" b="1" dirty="0" smtClean="0">
                <a:latin typeface="Garamond" pitchFamily="18" charset="0"/>
              </a:rPr>
            </a:br>
            <a:r>
              <a:rPr lang="fr-FR" sz="1600" dirty="0" smtClean="0"/>
              <a:t/>
            </a:r>
            <a:br>
              <a:rPr lang="fr-FR" sz="1600" dirty="0" smtClean="0"/>
            </a:br>
            <a:r>
              <a:rPr lang="fr-FR" sz="2000" b="1" dirty="0" smtClean="0">
                <a:latin typeface="Garamond" pitchFamily="18" charset="0"/>
              </a:rPr>
              <a:t> </a:t>
            </a:r>
            <a:r>
              <a:rPr lang="fr-FR" sz="3200" b="1" dirty="0" smtClean="0">
                <a:latin typeface="Garamond" pitchFamily="18" charset="0"/>
              </a:rPr>
              <a:t>L’unité des sciences du langage en arabe entre création terminologique et déformation  lexicale </a:t>
            </a:r>
            <a:r>
              <a:rPr lang="fr-FR" sz="2000" dirty="0" smtClean="0"/>
              <a:t/>
            </a:r>
            <a:br>
              <a:rPr lang="fr-FR" sz="2000" dirty="0" smtClean="0"/>
            </a:br>
            <a:r>
              <a:rPr lang="fr-FR" sz="2000" dirty="0" smtClean="0">
                <a:latin typeface="Garamond" pitchFamily="18" charset="0"/>
              </a:rPr>
              <a:t>Zina SIBACHIR</a:t>
            </a:r>
            <a:r>
              <a:rPr lang="fr-FR" sz="1600" dirty="0" smtClean="0">
                <a:latin typeface="Garamond" pitchFamily="18" charset="0"/>
              </a:rPr>
              <a:t/>
            </a:r>
            <a:br>
              <a:rPr lang="fr-FR" sz="1600" dirty="0" smtClean="0">
                <a:latin typeface="Garamond" pitchFamily="18" charset="0"/>
              </a:rPr>
            </a:br>
            <a:r>
              <a:rPr lang="fr-FR" sz="1600" dirty="0" smtClean="0">
                <a:latin typeface="Garamond" pitchFamily="18" charset="0"/>
              </a:rPr>
              <a:t>Université d’Alger</a:t>
            </a:r>
            <a:br>
              <a:rPr lang="fr-FR" sz="1600" dirty="0" smtClean="0">
                <a:latin typeface="Garamond" pitchFamily="18" charset="0"/>
              </a:rPr>
            </a:br>
            <a:r>
              <a:rPr lang="fr-FR" sz="1600" dirty="0" smtClean="0">
                <a:latin typeface="Garamond" pitchFamily="18" charset="0"/>
              </a:rPr>
              <a:t>zsibachir@gmail.com</a:t>
            </a:r>
            <a:endParaRPr lang="fr-FR" sz="3200" dirty="0">
              <a:latin typeface="+mn-lt"/>
            </a:endParaRPr>
          </a:p>
        </p:txBody>
      </p:sp>
      <p:graphicFrame>
        <p:nvGraphicFramePr>
          <p:cNvPr id="7" name="Tableau 6"/>
          <p:cNvGraphicFramePr>
            <a:graphicFrameLocks noGrp="1"/>
          </p:cNvGraphicFramePr>
          <p:nvPr/>
        </p:nvGraphicFramePr>
        <p:xfrm>
          <a:off x="714348" y="4857760"/>
          <a:ext cx="7929618" cy="1234440"/>
        </p:xfrm>
        <a:graphic>
          <a:graphicData uri="http://schemas.openxmlformats.org/drawingml/2006/table">
            <a:tbl>
              <a:tblPr firstRow="1" bandRow="1">
                <a:tableStyleId>{5C22544A-7EE6-4342-B048-85BDC9FD1C3A}</a:tableStyleId>
              </a:tblPr>
              <a:tblGrid>
                <a:gridCol w="7929618"/>
              </a:tblGrid>
              <a:tr h="193924">
                <a:tc>
                  <a:txBody>
                    <a:bodyPr/>
                    <a:lstStyle/>
                    <a:p>
                      <a:pPr algn="ctr"/>
                      <a:r>
                        <a:rPr kumimoji="0" lang="fr-FR" sz="1600" b="1" i="1" kern="1200" dirty="0" smtClean="0">
                          <a:solidFill>
                            <a:schemeClr val="tx1"/>
                          </a:solidFill>
                          <a:latin typeface="+mn-lt"/>
                          <a:ea typeface="+mn-ea"/>
                          <a:cs typeface="+mn-cs"/>
                        </a:rPr>
                        <a:t>La Néologie, les corpus informatisés et les processus d’élaboration des langues de moindre diffusion</a:t>
                      </a:r>
                    </a:p>
                    <a:p>
                      <a:pPr algn="ctr"/>
                      <a:endParaRPr kumimoji="0" lang="fr-FR" sz="1600" b="1" i="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100" b="1" kern="1200" dirty="0" smtClean="0">
                          <a:solidFill>
                            <a:schemeClr val="tx1"/>
                          </a:solidFill>
                          <a:latin typeface="+mn-lt"/>
                          <a:ea typeface="+mn-ea"/>
                          <a:cs typeface="+mn-cs"/>
                        </a:rPr>
                        <a:t>Colloque annuel CNPLET/Laboratoire Paragraphe (Université Paris 8 et Université Cergy-Pontoise)</a:t>
                      </a:r>
                    </a:p>
                    <a:p>
                      <a:pPr algn="ctr"/>
                      <a:endParaRPr kumimoji="0" lang="fr-FR" sz="1600" b="1" kern="1200" dirty="0" smtClean="0">
                        <a:solidFill>
                          <a:schemeClr val="lt1"/>
                        </a:solidFill>
                        <a:latin typeface="+mn-lt"/>
                        <a:ea typeface="+mn-ea"/>
                        <a:cs typeface="+mn-cs"/>
                      </a:endParaRPr>
                    </a:p>
                  </a:txBody>
                  <a:tcPr>
                    <a:solidFill>
                      <a:schemeClr val="bg1"/>
                    </a:solidFill>
                  </a:tcPr>
                </a:tc>
              </a:tr>
            </a:tbl>
          </a:graphicData>
        </a:graphic>
      </p:graphicFrame>
      <p:graphicFrame>
        <p:nvGraphicFramePr>
          <p:cNvPr id="9" name="Tableau 8"/>
          <p:cNvGraphicFramePr>
            <a:graphicFrameLocks noGrp="1"/>
          </p:cNvGraphicFramePr>
          <p:nvPr/>
        </p:nvGraphicFramePr>
        <p:xfrm>
          <a:off x="857224" y="6143644"/>
          <a:ext cx="8001056" cy="370840"/>
        </p:xfrm>
        <a:graphic>
          <a:graphicData uri="http://schemas.openxmlformats.org/drawingml/2006/table">
            <a:tbl>
              <a:tblPr firstRow="1" bandRow="1">
                <a:tableStyleId>{5C22544A-7EE6-4342-B048-85BDC9FD1C3A}</a:tableStyleId>
              </a:tblPr>
              <a:tblGrid>
                <a:gridCol w="8001056"/>
              </a:tblGrid>
              <a:tr h="370840">
                <a:tc>
                  <a:txBody>
                    <a:bodyPr/>
                    <a:lstStyle/>
                    <a:p>
                      <a:endParaRPr lang="fr-FR" dirty="0"/>
                    </a:p>
                  </a:txBody>
                  <a:tcP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574428"/>
          </a:xfrm>
        </p:spPr>
        <p:txBody>
          <a:bodyPr>
            <a:normAutofit lnSpcReduction="10000"/>
          </a:bodyPr>
          <a:lstStyle/>
          <a:p>
            <a:pPr algn="just">
              <a:buNone/>
            </a:pPr>
            <a:r>
              <a:rPr lang="fr-FR" dirty="0" smtClean="0"/>
              <a:t>Néologisme</a:t>
            </a:r>
            <a:r>
              <a:rPr lang="ar-SA" b="1" dirty="0" err="1" smtClean="0"/>
              <a:t>بينلسان</a:t>
            </a:r>
            <a:r>
              <a:rPr lang="ar-SA" b="1" dirty="0" smtClean="0"/>
              <a:t> </a:t>
            </a:r>
            <a:r>
              <a:rPr lang="fr-FR" b="1" dirty="0" smtClean="0"/>
              <a:t> </a:t>
            </a:r>
            <a:r>
              <a:rPr lang="fr-FR" dirty="0" err="1" smtClean="0"/>
              <a:t>bajnaliѕa</a:t>
            </a:r>
            <a:r>
              <a:rPr lang="fr-FR" dirty="0" smtClean="0"/>
              <a:t>ːn (</a:t>
            </a:r>
            <a:r>
              <a:rPr lang="fr-FR" dirty="0" err="1" smtClean="0"/>
              <a:t>Mhiri</a:t>
            </a:r>
            <a:r>
              <a:rPr lang="fr-FR" dirty="0" smtClean="0"/>
              <a:t> 2008): construction morphologique étrange à la langue arabe.  A l’origine, l’unité lexicale était un syntagme  </a:t>
            </a:r>
            <a:r>
              <a:rPr lang="ar-DZ" b="1" dirty="0" smtClean="0"/>
              <a:t>بين لسان</a:t>
            </a:r>
            <a:r>
              <a:rPr lang="ar-DZ" dirty="0" smtClean="0"/>
              <a:t>   </a:t>
            </a:r>
            <a:r>
              <a:rPr lang="fr-FR" dirty="0" err="1" smtClean="0"/>
              <a:t>bajna</a:t>
            </a:r>
            <a:r>
              <a:rPr lang="fr-FR" dirty="0" smtClean="0"/>
              <a:t> </a:t>
            </a:r>
            <a:r>
              <a:rPr lang="fr-FR" dirty="0" err="1" smtClean="0"/>
              <a:t>liѕa</a:t>
            </a:r>
            <a:r>
              <a:rPr lang="fr-FR" dirty="0" smtClean="0"/>
              <a:t>ːn (Litt. Entre langue).  Elle est constituée de deux éléments de nomination, soit   </a:t>
            </a:r>
            <a:r>
              <a:rPr lang="ar-DZ" dirty="0" smtClean="0"/>
              <a:t>بين</a:t>
            </a:r>
            <a:r>
              <a:rPr lang="fr-FR" dirty="0" smtClean="0"/>
              <a:t>  </a:t>
            </a:r>
            <a:r>
              <a:rPr lang="fr-FR" dirty="0" err="1" smtClean="0"/>
              <a:t>bajna</a:t>
            </a:r>
            <a:r>
              <a:rPr lang="fr-FR" dirty="0" smtClean="0"/>
              <a:t> (Litt. Entre) et le substantif </a:t>
            </a:r>
            <a:r>
              <a:rPr lang="ar-DZ" dirty="0" smtClean="0"/>
              <a:t>لسان</a:t>
            </a:r>
            <a:r>
              <a:rPr lang="fr-FR" dirty="0" smtClean="0"/>
              <a:t>  </a:t>
            </a:r>
            <a:r>
              <a:rPr lang="fr-FR" dirty="0" err="1" smtClean="0"/>
              <a:t>liѕa</a:t>
            </a:r>
            <a:r>
              <a:rPr lang="fr-FR" dirty="0" smtClean="0"/>
              <a:t>ːn (Litt. Langue). </a:t>
            </a:r>
          </a:p>
          <a:p>
            <a:pPr algn="just">
              <a:buNone/>
            </a:pPr>
            <a:r>
              <a:rPr lang="fr-FR" dirty="0" smtClean="0"/>
              <a:t>  Le traducteur a formé, par agglutination, une seule unité lexicale à partir de ses deux éléments: une unité hybride qui garde le sens véhiculé de l’unité d’origine sans répondre, aux procédés linguistiques classiques de la langue arabe. </a:t>
            </a:r>
          </a:p>
          <a:p>
            <a:pPr algn="just">
              <a:buNone/>
            </a:pPr>
            <a:r>
              <a:rPr lang="fr-FR" dirty="0" smtClean="0"/>
              <a:t>Cette unité relève de la néologie de forme.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574428"/>
          </a:xfrm>
        </p:spPr>
        <p:txBody>
          <a:bodyPr>
            <a:normAutofit fontScale="77500" lnSpcReduction="20000"/>
          </a:bodyPr>
          <a:lstStyle/>
          <a:p>
            <a:pPr algn="just">
              <a:buFont typeface="Arial" pitchFamily="34" charset="0"/>
              <a:buChar char="•"/>
            </a:pPr>
            <a:r>
              <a:rPr lang="fr-FR" dirty="0" smtClean="0"/>
              <a:t>  L’attrait qu’à exercé le signifiant de la langue source dans la traduction de cette unité car </a:t>
            </a:r>
            <a:r>
              <a:rPr lang="ar-DZ" b="1" dirty="0" smtClean="0"/>
              <a:t>بين لسان</a:t>
            </a:r>
            <a:r>
              <a:rPr lang="ar-DZ" dirty="0" smtClean="0"/>
              <a:t> </a:t>
            </a:r>
            <a:r>
              <a:rPr lang="fr-FR" dirty="0" smtClean="0"/>
              <a:t>  </a:t>
            </a:r>
            <a:r>
              <a:rPr lang="fr-FR" dirty="0" err="1" smtClean="0"/>
              <a:t>bajna</a:t>
            </a:r>
            <a:r>
              <a:rPr lang="fr-FR" dirty="0" smtClean="0"/>
              <a:t> </a:t>
            </a:r>
            <a:r>
              <a:rPr lang="fr-FR" dirty="0" err="1" smtClean="0"/>
              <a:t>liѕa</a:t>
            </a:r>
            <a:r>
              <a:rPr lang="fr-FR" dirty="0" smtClean="0"/>
              <a:t>ːn (Litt. Entre langue) est une forme de calque du signifiant terminologique de l’unité </a:t>
            </a:r>
            <a:r>
              <a:rPr lang="fr-FR" b="1" dirty="0" err="1" smtClean="0"/>
              <a:t>interlangue</a:t>
            </a:r>
            <a:r>
              <a:rPr lang="fr-FR" dirty="0" smtClean="0"/>
              <a:t>. Le sens prédictible du signifiant terminologique de la forme </a:t>
            </a:r>
            <a:r>
              <a:rPr lang="ar-SA" b="1" dirty="0" err="1" smtClean="0"/>
              <a:t>بينلسان</a:t>
            </a:r>
            <a:r>
              <a:rPr lang="ar-SA" b="1" dirty="0" smtClean="0"/>
              <a:t> </a:t>
            </a:r>
            <a:r>
              <a:rPr lang="ar-SA" dirty="0" smtClean="0"/>
              <a:t> </a:t>
            </a:r>
            <a:r>
              <a:rPr lang="fr-FR" dirty="0" err="1" smtClean="0"/>
              <a:t>bajnliѕa</a:t>
            </a:r>
            <a:r>
              <a:rPr lang="fr-FR" dirty="0" smtClean="0"/>
              <a:t>ːn véhicule l’information </a:t>
            </a:r>
            <a:r>
              <a:rPr lang="fr-FR" i="1" dirty="0" smtClean="0"/>
              <a:t>entre langue. </a:t>
            </a:r>
            <a:r>
              <a:rPr lang="fr-FR" dirty="0" smtClean="0"/>
              <a:t>La structure morphosémantique n’est pas opaque et garde le sens du syntagme de l’origine</a:t>
            </a:r>
            <a:r>
              <a:rPr lang="fr-FR" i="1" dirty="0" smtClean="0"/>
              <a:t>. </a:t>
            </a:r>
          </a:p>
          <a:p>
            <a:pPr algn="just">
              <a:buNone/>
            </a:pPr>
            <a:r>
              <a:rPr lang="fr-FR" dirty="0" smtClean="0"/>
              <a:t> </a:t>
            </a:r>
          </a:p>
          <a:p>
            <a:pPr algn="just">
              <a:buNone/>
            </a:pPr>
            <a:r>
              <a:rPr lang="fr-FR" dirty="0" smtClean="0"/>
              <a:t>En  comparant ce néologisme au syntagme </a:t>
            </a:r>
            <a:r>
              <a:rPr lang="ar-DZ" b="1" dirty="0" smtClean="0"/>
              <a:t>بين لسان</a:t>
            </a:r>
            <a:r>
              <a:rPr lang="ar-DZ" dirty="0" smtClean="0"/>
              <a:t>  </a:t>
            </a:r>
            <a:r>
              <a:rPr lang="fr-FR" dirty="0" err="1" smtClean="0"/>
              <a:t>bajna</a:t>
            </a:r>
            <a:r>
              <a:rPr lang="fr-FR" dirty="0" smtClean="0"/>
              <a:t> </a:t>
            </a:r>
            <a:r>
              <a:rPr lang="fr-FR" dirty="0" err="1" smtClean="0"/>
              <a:t>liѕa</a:t>
            </a:r>
            <a:r>
              <a:rPr lang="fr-FR" dirty="0" smtClean="0"/>
              <a:t>ːn (Litt. Entre langue), nous nous rendons compte que sa structure morphosémantique composée d’un seul élément hybride peut lui permettre d’avoir un statut terminologique.   Construction est productive et permet, selon le même modèle, la création d’unités terminologiques brèves  (construites d’un seul élément de nomination) qui donnent à lire un caractère du sens référentiel: par exemple </a:t>
            </a:r>
            <a:r>
              <a:rPr lang="fr-FR" b="1" dirty="0" err="1" smtClean="0"/>
              <a:t>interdiscours</a:t>
            </a:r>
            <a:r>
              <a:rPr lang="fr-FR" b="1" dirty="0" smtClean="0"/>
              <a:t> </a:t>
            </a:r>
            <a:r>
              <a:rPr lang="fr-FR" dirty="0" smtClean="0"/>
              <a:t>: </a:t>
            </a:r>
            <a:r>
              <a:rPr lang="ar-DZ" b="1" dirty="0" err="1" smtClean="0"/>
              <a:t>بينخطاب</a:t>
            </a:r>
            <a:r>
              <a:rPr lang="ar-DZ" dirty="0" smtClean="0"/>
              <a:t> </a:t>
            </a:r>
            <a:r>
              <a:rPr lang="fr-FR" dirty="0" smtClean="0"/>
              <a:t>  </a:t>
            </a:r>
            <a:r>
              <a:rPr lang="fr-FR" dirty="0" err="1" smtClean="0"/>
              <a:t>bajnϰiṯ</a:t>
            </a:r>
            <a:r>
              <a:rPr lang="fr-FR" dirty="0" smtClean="0"/>
              <a:t> </a:t>
            </a:r>
            <a:r>
              <a:rPr lang="fr-FR" dirty="0" err="1" smtClean="0"/>
              <a:t>aːb</a:t>
            </a:r>
            <a:r>
              <a:rPr lang="fr-FR" dirty="0" smtClean="0"/>
              <a:t> (Litt. Entre discours) et </a:t>
            </a:r>
            <a:r>
              <a:rPr lang="fr-FR" b="1" dirty="0" smtClean="0"/>
              <a:t>interpersonnel </a:t>
            </a:r>
            <a:r>
              <a:rPr lang="fr-FR" dirty="0" smtClean="0"/>
              <a:t>: </a:t>
            </a:r>
            <a:r>
              <a:rPr lang="ar-DZ" b="1" dirty="0" err="1" smtClean="0"/>
              <a:t>بينشخصي</a:t>
            </a:r>
            <a:r>
              <a:rPr lang="ar-DZ" b="1" dirty="0" smtClean="0"/>
              <a:t> </a:t>
            </a:r>
            <a:r>
              <a:rPr lang="fr-FR" dirty="0" err="1" smtClean="0"/>
              <a:t>bajnʃaϰ</a:t>
            </a:r>
            <a:r>
              <a:rPr lang="fr-FR" u="sng" dirty="0" err="1" smtClean="0"/>
              <a:t>s</a:t>
            </a:r>
            <a:r>
              <a:rPr lang="fr-FR" dirty="0" err="1" smtClean="0"/>
              <a:t>i</a:t>
            </a:r>
            <a:r>
              <a:rPr lang="fr-FR" dirty="0" smtClean="0"/>
              <a:t>ː(Litt. Entre personnel) etc. (</a:t>
            </a:r>
            <a:r>
              <a:rPr lang="fr-FR" dirty="0" err="1" smtClean="0"/>
              <a:t>Mhiri</a:t>
            </a:r>
            <a:r>
              <a:rPr lang="fr-FR" dirty="0" smtClean="0"/>
              <a:t> 2008)</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645866"/>
          </a:xfrm>
        </p:spPr>
        <p:txBody>
          <a:bodyPr>
            <a:normAutofit fontScale="85000" lnSpcReduction="20000"/>
          </a:bodyPr>
          <a:lstStyle/>
          <a:p>
            <a:pPr algn="just">
              <a:buNone/>
            </a:pPr>
            <a:r>
              <a:rPr lang="fr-FR" dirty="0" smtClean="0"/>
              <a:t>Le néologisme </a:t>
            </a:r>
            <a:r>
              <a:rPr lang="ar-DZ" b="1" dirty="0" err="1" smtClean="0"/>
              <a:t>بيلغة</a:t>
            </a:r>
            <a:r>
              <a:rPr lang="fr-FR" b="1" dirty="0" smtClean="0"/>
              <a:t>  </a:t>
            </a:r>
            <a:r>
              <a:rPr lang="fr-FR" dirty="0" err="1" smtClean="0"/>
              <a:t>bajluɤa</a:t>
            </a:r>
            <a:r>
              <a:rPr lang="fr-FR" dirty="0" smtClean="0"/>
              <a:t> (Fehri 2009) est un néologisme construit selon le procédé appelé  </a:t>
            </a:r>
            <a:r>
              <a:rPr lang="ar-DZ" dirty="0" smtClean="0"/>
              <a:t>النحت</a:t>
            </a:r>
            <a:r>
              <a:rPr lang="fr-FR" dirty="0" smtClean="0"/>
              <a:t>    </a:t>
            </a:r>
            <a:r>
              <a:rPr lang="fr-FR" dirty="0" err="1" smtClean="0"/>
              <a:t>alnaht</a:t>
            </a:r>
            <a:r>
              <a:rPr lang="fr-FR" dirty="0" smtClean="0"/>
              <a:t> (Litt. Le taillage). </a:t>
            </a:r>
            <a:r>
              <a:rPr lang="fr-FR" dirty="0" err="1" smtClean="0"/>
              <a:t>Alϰali</a:t>
            </a:r>
            <a:r>
              <a:rPr lang="fr-FR" dirty="0" smtClean="0"/>
              <a:t>ːl l’</a:t>
            </a:r>
            <a:r>
              <a:rPr lang="fr-FR" dirty="0" err="1" smtClean="0"/>
              <a:t>appèle</a:t>
            </a:r>
            <a:r>
              <a:rPr lang="fr-FR" dirty="0" smtClean="0"/>
              <a:t> </a:t>
            </a:r>
            <a:r>
              <a:rPr lang="ar-DZ" dirty="0" smtClean="0"/>
              <a:t>التركيب</a:t>
            </a:r>
            <a:r>
              <a:rPr lang="fr-FR" dirty="0" smtClean="0"/>
              <a:t>  </a:t>
            </a:r>
            <a:r>
              <a:rPr lang="fr-FR" dirty="0" err="1" smtClean="0"/>
              <a:t>altaгki</a:t>
            </a:r>
            <a:r>
              <a:rPr lang="fr-FR" dirty="0" smtClean="0"/>
              <a:t>ːb (Litt. La composition) et certains traditionnalistes  lui donnaient le nom de</a:t>
            </a:r>
            <a:r>
              <a:rPr lang="ar-DZ" dirty="0" smtClean="0"/>
              <a:t> الاختزال   </a:t>
            </a:r>
            <a:r>
              <a:rPr lang="ar-DZ" dirty="0" err="1" smtClean="0"/>
              <a:t>و</a:t>
            </a:r>
            <a:r>
              <a:rPr lang="ar-DZ" dirty="0" smtClean="0"/>
              <a:t> التركيب</a:t>
            </a:r>
            <a:r>
              <a:rPr lang="fr-FR" dirty="0" smtClean="0"/>
              <a:t>  </a:t>
            </a:r>
            <a:r>
              <a:rPr lang="fr-FR" dirty="0" err="1" smtClean="0"/>
              <a:t>altaгki</a:t>
            </a:r>
            <a:r>
              <a:rPr lang="fr-FR" dirty="0" smtClean="0"/>
              <a:t>ːb </a:t>
            </a:r>
            <a:r>
              <a:rPr lang="fr-FR" dirty="0" err="1" smtClean="0"/>
              <a:t>ωa</a:t>
            </a:r>
            <a:r>
              <a:rPr lang="fr-FR" dirty="0" smtClean="0"/>
              <a:t> </a:t>
            </a:r>
            <a:r>
              <a:rPr lang="fr-FR" dirty="0" err="1" smtClean="0"/>
              <a:t>aliϰtiza</a:t>
            </a:r>
            <a:r>
              <a:rPr lang="fr-FR" dirty="0" smtClean="0"/>
              <a:t>ːl (Litt. La composition et la réduction). Ibn faː</a:t>
            </a:r>
            <a:r>
              <a:rPr lang="fr-FR" dirty="0" err="1" smtClean="0"/>
              <a:t>гiѕ</a:t>
            </a:r>
            <a:r>
              <a:rPr lang="fr-FR" dirty="0" smtClean="0"/>
              <a:t>  dit en parlant du </a:t>
            </a:r>
            <a:r>
              <a:rPr lang="fr-FR" dirty="0" err="1" smtClean="0"/>
              <a:t>alnaht</a:t>
            </a:r>
            <a:r>
              <a:rPr lang="fr-FR" dirty="0" smtClean="0"/>
              <a:t> « Prend deux mots (ou plus) et modèles en un nouveau à partir de ces derniers, il contiendra une part de chacun d’eux. » </a:t>
            </a:r>
            <a:r>
              <a:rPr lang="fr-FR" dirty="0" err="1" smtClean="0"/>
              <a:t>Aѕa</a:t>
            </a:r>
            <a:r>
              <a:rPr lang="fr-FR" dirty="0" smtClean="0"/>
              <a:t>ː</a:t>
            </a:r>
            <a:r>
              <a:rPr lang="fr-FR" dirty="0" err="1" smtClean="0"/>
              <a:t>lih</a:t>
            </a:r>
            <a:r>
              <a:rPr lang="fr-FR" dirty="0" smtClean="0"/>
              <a:t> </a:t>
            </a:r>
            <a:r>
              <a:rPr lang="fr-FR" dirty="0" err="1" smtClean="0"/>
              <a:t>ѕubhi</a:t>
            </a:r>
            <a:r>
              <a:rPr lang="fr-FR" dirty="0" smtClean="0"/>
              <a:t> (1997 :244). Par exemple, la phrase </a:t>
            </a:r>
            <a:r>
              <a:rPr lang="ar-DZ" dirty="0" smtClean="0"/>
              <a:t>لا حول </a:t>
            </a:r>
            <a:r>
              <a:rPr lang="ar-DZ" dirty="0" err="1" smtClean="0"/>
              <a:t>و</a:t>
            </a:r>
            <a:r>
              <a:rPr lang="ar-DZ" dirty="0" smtClean="0"/>
              <a:t> لا قوة إلا بالله </a:t>
            </a:r>
            <a:r>
              <a:rPr lang="fr-FR" dirty="0" smtClean="0"/>
              <a:t>  laː </a:t>
            </a:r>
            <a:r>
              <a:rPr lang="fr-FR" dirty="0" err="1" smtClean="0"/>
              <a:t>ẖaωla</a:t>
            </a:r>
            <a:r>
              <a:rPr lang="fr-FR" dirty="0" smtClean="0"/>
              <a:t> </a:t>
            </a:r>
            <a:r>
              <a:rPr lang="fr-FR" dirty="0" err="1" smtClean="0"/>
              <a:t>ωa</a:t>
            </a:r>
            <a:r>
              <a:rPr lang="fr-FR" dirty="0" smtClean="0"/>
              <a:t> laː </a:t>
            </a:r>
            <a:r>
              <a:rPr lang="fr-FR" dirty="0" err="1" smtClean="0"/>
              <a:t>quωata</a:t>
            </a:r>
            <a:r>
              <a:rPr lang="fr-FR" dirty="0" smtClean="0"/>
              <a:t>  </a:t>
            </a:r>
            <a:r>
              <a:rPr lang="fr-FR" dirty="0" err="1" smtClean="0"/>
              <a:t>ila</a:t>
            </a:r>
            <a:r>
              <a:rPr lang="fr-FR" dirty="0" smtClean="0"/>
              <a:t>ː bila ːh (Litt. Il n’ya ni force ni capacité qui ne vienne d’Allah), est </a:t>
            </a:r>
            <a:r>
              <a:rPr lang="fr-FR" dirty="0" err="1" smtClean="0"/>
              <a:t>centaurisée</a:t>
            </a:r>
            <a:r>
              <a:rPr lang="fr-FR" dirty="0" smtClean="0"/>
              <a:t> et devient </a:t>
            </a:r>
            <a:r>
              <a:rPr lang="ar-DZ" dirty="0" smtClean="0"/>
              <a:t>حوقلة </a:t>
            </a:r>
            <a:r>
              <a:rPr lang="fr-FR" dirty="0" err="1" smtClean="0"/>
              <a:t>ẖaωqala</a:t>
            </a:r>
            <a:r>
              <a:rPr lang="fr-FR" dirty="0" smtClean="0"/>
              <a:t>.</a:t>
            </a:r>
          </a:p>
          <a:p>
            <a:pPr algn="just">
              <a:buNone/>
            </a:pPr>
            <a:r>
              <a:rPr lang="fr-FR" dirty="0" smtClean="0"/>
              <a:t>ce procédé qui « résulte de la formation d’un syntagme sémantique correspondant au regroupement de certains morphèmes de mots composant une certaine phrase…n’obéit à aucune règle paradigmatique, mais elle suit la stylistique de la langue arabe. » J. Baudouin (2006 :146).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645866"/>
          </a:xfrm>
        </p:spPr>
        <p:txBody>
          <a:bodyPr>
            <a:normAutofit fontScale="92500" lnSpcReduction="20000"/>
          </a:bodyPr>
          <a:lstStyle/>
          <a:p>
            <a:pPr algn="just"/>
            <a:r>
              <a:rPr lang="fr-FR" dirty="0" smtClean="0"/>
              <a:t>Le traducteur a supprimé une lettre du nom circonstant</a:t>
            </a:r>
            <a:r>
              <a:rPr lang="ar-DZ" b="1" dirty="0" smtClean="0"/>
              <a:t>بين</a:t>
            </a:r>
            <a:r>
              <a:rPr lang="ar-DZ" dirty="0" smtClean="0"/>
              <a:t> </a:t>
            </a:r>
            <a:r>
              <a:rPr lang="fr-FR" dirty="0" err="1" smtClean="0"/>
              <a:t>bajna</a:t>
            </a:r>
            <a:r>
              <a:rPr lang="fr-FR" dirty="0" smtClean="0"/>
              <a:t> (Litt. Entre) et il a regroupé le syntagme pour former une unité à un seul élément. </a:t>
            </a:r>
          </a:p>
          <a:p>
            <a:pPr algn="just"/>
            <a:r>
              <a:rPr lang="fr-FR" dirty="0" smtClean="0"/>
              <a:t>Le néologisme est valable sur le plan morphologique car il est formé selon un procédé de création lexicale de la langue arabe. </a:t>
            </a:r>
          </a:p>
          <a:p>
            <a:pPr algn="just"/>
            <a:r>
              <a:rPr lang="fr-FR" dirty="0" smtClean="0"/>
              <a:t>L’inconvénient de ce regroupement réside dans le fait qu’il a donné lieu à une unité lexicale opaque sur le plan sémantique.</a:t>
            </a:r>
          </a:p>
          <a:p>
            <a:pPr algn="just"/>
            <a:r>
              <a:rPr lang="fr-FR" dirty="0" smtClean="0"/>
              <a:t> L’opacité de la structure sémantique de ce néologisme  peut rendre sa condition de </a:t>
            </a:r>
            <a:r>
              <a:rPr lang="fr-FR" dirty="0" err="1" smtClean="0"/>
              <a:t>terminologisation</a:t>
            </a:r>
            <a:r>
              <a:rPr lang="fr-FR" dirty="0" smtClean="0"/>
              <a:t> contraignante. </a:t>
            </a:r>
          </a:p>
          <a:p>
            <a:pPr algn="just"/>
            <a:r>
              <a:rPr lang="fr-FR" dirty="0" smtClean="0"/>
              <a:t>Le signifiant terminologique de ce néologisme  manque de motivation qui est, en principe, une condition importante dans la création des unités terminologiques et de leur l’adoption.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La conciliation entre la forme et le contenu dans le domaine de la néologie  dénominative n’a pas été une tâche facile. </a:t>
            </a:r>
          </a:p>
          <a:p>
            <a:pPr algn="just"/>
            <a:r>
              <a:rPr lang="fr-FR" dirty="0" smtClean="0"/>
              <a:t>La difficulté réside, d’une part dans les contraintes et les restrictions que la langue arabe impose et d’autre part, dans le domaine de la métalangue qui est un de ceux où les unités terminologiques sont les moins stabilisées. </a:t>
            </a:r>
          </a:p>
          <a:p>
            <a:pPr algn="just"/>
            <a:r>
              <a:rPr lang="fr-FR" dirty="0" smtClean="0"/>
              <a:t>La caractéristique de restriction est propre à toute langue car «  la linguistique a démontré que les langues n’opèrent pas la même structuration de la réalité référentielle et cela se vérifie dans la langue commune. Les langues de spécialité sont, bien évidemment, assujetties à la même loi et l’univocité demeure un idéal. Ainsi, si la traduction était fondée sur une stricte analyse linguistique, il faudrait en conclure à l’impossibilité de traduire car seul un hasard ferait coïncider les termes d’une langue à une autre. » (Casas 2009:139)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645866"/>
          </a:xfrm>
        </p:spPr>
        <p:txBody>
          <a:bodyPr>
            <a:normAutofit/>
          </a:bodyPr>
          <a:lstStyle/>
          <a:p>
            <a:pPr algn="just"/>
            <a:r>
              <a:rPr lang="fr-FR" dirty="0" smtClean="0"/>
              <a:t>La motivation est une condition importante. Le lien qui peut exister entre le sens prédictible  et le sens référentiel d’un signifiant terminologique donne à une unité une valeur cognitive et facilite l’accès au sens terminologique. </a:t>
            </a:r>
          </a:p>
          <a:p>
            <a:pPr algn="just"/>
            <a:r>
              <a:rPr lang="fr-FR" dirty="0" smtClean="0"/>
              <a:t>Le rôle d’une terminologie est d’assurer la communication scientifique: vérification de la  légitimation. </a:t>
            </a:r>
          </a:p>
          <a:p>
            <a:pPr algn="just"/>
            <a:r>
              <a:rPr lang="fr-FR" dirty="0" smtClean="0"/>
              <a:t>Le recours au procédé du </a:t>
            </a:r>
            <a:r>
              <a:rPr lang="fr-FR" dirty="0" err="1" smtClean="0"/>
              <a:t>naht</a:t>
            </a:r>
            <a:r>
              <a:rPr lang="fr-FR" dirty="0" smtClean="0"/>
              <a:t> ne doit pas être au détriment de la condition de motivation.</a:t>
            </a:r>
          </a:p>
          <a:p>
            <a:pPr algn="just"/>
            <a:r>
              <a:rPr lang="fr-FR" dirty="0" smtClean="0"/>
              <a:t>Ne pas écarter totalement le procédé mais prendre en considération ses limites.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a:t>
            </a:r>
            <a:endParaRPr lang="fr-FR" dirty="0"/>
          </a:p>
        </p:txBody>
      </p:sp>
      <p:sp>
        <p:nvSpPr>
          <p:cNvPr id="3" name="Espace réservé du contenu 2"/>
          <p:cNvSpPr>
            <a:spLocks noGrp="1"/>
          </p:cNvSpPr>
          <p:nvPr>
            <p:ph idx="1"/>
          </p:nvPr>
        </p:nvSpPr>
        <p:spPr/>
        <p:txBody>
          <a:bodyPr/>
          <a:lstStyle/>
          <a:p>
            <a:r>
              <a:rPr lang="fr-FR" dirty="0" smtClean="0"/>
              <a:t>Introduction</a:t>
            </a:r>
          </a:p>
          <a:p>
            <a:pPr>
              <a:buNone/>
            </a:pPr>
            <a:endParaRPr lang="fr-FR" dirty="0" smtClean="0"/>
          </a:p>
          <a:p>
            <a:pPr marL="916686" lvl="1" indent="-514350">
              <a:buFont typeface="+mj-lt"/>
              <a:buAutoNum type="arabicPeriod"/>
            </a:pPr>
            <a:r>
              <a:rPr lang="fr-FR" sz="2800" dirty="0" smtClean="0">
                <a:solidFill>
                  <a:schemeClr val="tx1"/>
                </a:solidFill>
              </a:rPr>
              <a:t>Néologie traductive et qualité en terminologie : éléments définitoires</a:t>
            </a:r>
          </a:p>
          <a:p>
            <a:pPr marL="916686" lvl="1" indent="-514350">
              <a:buFont typeface="+mj-lt"/>
              <a:buAutoNum type="arabicPeriod"/>
            </a:pPr>
            <a:r>
              <a:rPr lang="fr-FR" sz="2800" dirty="0" smtClean="0">
                <a:solidFill>
                  <a:schemeClr val="tx1"/>
                </a:solidFill>
              </a:rPr>
              <a:t>Problématique</a:t>
            </a:r>
          </a:p>
          <a:p>
            <a:pPr marL="916686" lvl="1" indent="-514350">
              <a:buFont typeface="+mj-lt"/>
              <a:buAutoNum type="arabicPeriod"/>
            </a:pPr>
            <a:r>
              <a:rPr lang="fr-FR" sz="2800" dirty="0" smtClean="0">
                <a:solidFill>
                  <a:schemeClr val="tx1"/>
                </a:solidFill>
              </a:rPr>
              <a:t>Cadre théorique   </a:t>
            </a:r>
          </a:p>
          <a:p>
            <a:pPr marL="916686" lvl="1" indent="-514350">
              <a:buFont typeface="+mj-lt"/>
              <a:buAutoNum type="arabicPeriod"/>
            </a:pPr>
            <a:r>
              <a:rPr lang="fr-FR" sz="2800" dirty="0" smtClean="0">
                <a:solidFill>
                  <a:schemeClr val="tx1"/>
                </a:solidFill>
              </a:rPr>
              <a:t>Analyse lexicographique des unités cibles</a:t>
            </a:r>
          </a:p>
          <a:p>
            <a:pPr marL="916686" lvl="1" indent="-514350">
              <a:buNone/>
            </a:pPr>
            <a:r>
              <a:rPr lang="fr-FR" dirty="0" smtClean="0">
                <a:solidFill>
                  <a:schemeClr val="tx1"/>
                </a:solidFill>
              </a:rPr>
              <a:t> </a:t>
            </a:r>
          </a:p>
          <a:p>
            <a:r>
              <a:rPr lang="fr-FR" dirty="0" smtClean="0"/>
              <a:t>Conclusion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Cette étude s’inscrit dans le cadre de la terminologie traductive. </a:t>
            </a:r>
          </a:p>
          <a:p>
            <a:pPr algn="just"/>
            <a:r>
              <a:rPr lang="fr-FR" dirty="0" smtClean="0"/>
              <a:t>Les  unités terminologiques en arabe des sciences du langage, traduites à partir du français: les unités en français formées par préfixation  dont les équivalents en arabe  ont fait l’objet  de néologie traductive. </a:t>
            </a:r>
          </a:p>
          <a:p>
            <a:pPr algn="just"/>
            <a:r>
              <a:rPr lang="fr-FR" dirty="0" smtClean="0"/>
              <a:t>Critères de choix: néologie traductive et les fluctuations des signifiants terminologiques en langue arabe: Par exemple, l’unité source </a:t>
            </a:r>
            <a:r>
              <a:rPr lang="fr-FR" b="1" dirty="0" err="1" smtClean="0"/>
              <a:t>interlangue</a:t>
            </a:r>
            <a:r>
              <a:rPr lang="fr-FR" dirty="0" smtClean="0"/>
              <a:t>,  est traduite en langue arabe par trois néologismes, soit  </a:t>
            </a:r>
            <a:r>
              <a:rPr lang="ar-SA" b="1" dirty="0" err="1" smtClean="0"/>
              <a:t>بينلسان</a:t>
            </a:r>
            <a:r>
              <a:rPr lang="ar-SA" dirty="0" smtClean="0"/>
              <a:t>    </a:t>
            </a:r>
            <a:r>
              <a:rPr lang="fr-FR" dirty="0" err="1" smtClean="0"/>
              <a:t>bajnliѕa</a:t>
            </a:r>
            <a:r>
              <a:rPr lang="fr-FR" dirty="0" smtClean="0"/>
              <a:t>ːn </a:t>
            </a:r>
            <a:r>
              <a:rPr lang="ar-SA" b="1" dirty="0" err="1" smtClean="0"/>
              <a:t>بيلغة</a:t>
            </a:r>
            <a:r>
              <a:rPr lang="ar-SA" b="1" dirty="0" smtClean="0"/>
              <a:t>   </a:t>
            </a:r>
            <a:r>
              <a:rPr lang="fr-FR" dirty="0" err="1" smtClean="0"/>
              <a:t>bajluɤa</a:t>
            </a:r>
            <a:r>
              <a:rPr lang="fr-FR" dirty="0" smtClean="0"/>
              <a:t> </a:t>
            </a:r>
            <a:r>
              <a:rPr lang="ar-SA" b="1" dirty="0" smtClean="0"/>
              <a:t>  ،</a:t>
            </a:r>
            <a:r>
              <a:rPr lang="fr-FR" dirty="0" smtClean="0"/>
              <a:t>et</a:t>
            </a:r>
            <a:r>
              <a:rPr lang="fr-FR" b="1" dirty="0" smtClean="0"/>
              <a:t> </a:t>
            </a:r>
            <a:r>
              <a:rPr lang="ar-DZ" b="1" dirty="0" smtClean="0"/>
              <a:t>لغة بينية </a:t>
            </a:r>
            <a:r>
              <a:rPr lang="ar-SA" b="1" dirty="0" smtClean="0"/>
              <a:t>  </a:t>
            </a:r>
            <a:r>
              <a:rPr lang="ar-SA" dirty="0" smtClean="0"/>
              <a:t> </a:t>
            </a:r>
            <a:r>
              <a:rPr lang="fr-FR" dirty="0" err="1" smtClean="0"/>
              <a:t>luɤatun</a:t>
            </a:r>
            <a:r>
              <a:rPr lang="fr-FR" dirty="0" smtClean="0"/>
              <a:t> </a:t>
            </a:r>
            <a:r>
              <a:rPr lang="fr-FR" dirty="0" err="1" smtClean="0"/>
              <a:t>bajnijja</a:t>
            </a:r>
            <a:r>
              <a:rPr lang="fr-FR" dirty="0" smtClean="0"/>
              <a:t>. </a:t>
            </a:r>
          </a:p>
          <a:p>
            <a:pPr algn="just"/>
            <a:r>
              <a:rPr lang="fr-FR" dirty="0" smtClean="0"/>
              <a:t>Situation de variation terminologique dans laquelle une unité du français a plus d’un équivalent en arabe. Cette  variation soulève la question de la qualité ou de l’adéquation des unités terminologiques équivalentes. Il convient de préciser que dans notre communication, nous focaliserons sur la néologie terminologique comme moyen de traduction.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fr-FR" sz="2400" b="1" dirty="0" smtClean="0"/>
              <a:t>1. Néologie traductive et qualité en terminologie : éléments définitoires</a:t>
            </a:r>
            <a:endParaRPr lang="fr-FR" sz="2400" b="1" dirty="0"/>
          </a:p>
        </p:txBody>
      </p:sp>
      <p:sp>
        <p:nvSpPr>
          <p:cNvPr id="3" name="Espace réservé du contenu 2"/>
          <p:cNvSpPr>
            <a:spLocks noGrp="1"/>
          </p:cNvSpPr>
          <p:nvPr>
            <p:ph idx="1"/>
          </p:nvPr>
        </p:nvSpPr>
        <p:spPr/>
        <p:txBody>
          <a:bodyPr>
            <a:normAutofit fontScale="92500" lnSpcReduction="20000"/>
          </a:bodyPr>
          <a:lstStyle/>
          <a:p>
            <a:pPr algn="just">
              <a:buFont typeface="Arial" pitchFamily="34" charset="0"/>
              <a:buChar char="•"/>
            </a:pPr>
            <a:r>
              <a:rPr lang="fr-FR" dirty="0" smtClean="0"/>
              <a:t>Les terminologues (Dubuc 1985 :111 ; Rey 1995 :64 ; Rondeau 1984 :122 ; </a:t>
            </a:r>
            <a:r>
              <a:rPr lang="fr-FR" dirty="0" err="1" smtClean="0"/>
              <a:t>Sager</a:t>
            </a:r>
            <a:r>
              <a:rPr lang="fr-FR" dirty="0" smtClean="0"/>
              <a:t> 1990 :79), s’accordent sur un point selon lequel un  néologisme est  une unité lexicale qui a l’air innovateur dans la langue. </a:t>
            </a:r>
          </a:p>
          <a:p>
            <a:pPr algn="just">
              <a:buFont typeface="Arial" pitchFamily="34" charset="0"/>
              <a:buChar char="•"/>
            </a:pPr>
            <a:r>
              <a:rPr lang="fr-FR" dirty="0" smtClean="0"/>
              <a:t> La divergence des points de vue réside dans la nature spécifique de l’unité lexicale ou le genre particulier de la nouveauté: Rondeau (1984 :127) précise qu’il existe trois catégories de néologismes (néologismes de forme, néologismes de sens et emprunts), Rey (1995 :68-70) parle de trois différentes catégories, soit les néologismes formels (les emprunts), les néologismes sémantiques et les néologismes pragmatiques.</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645866"/>
          </a:xfrm>
        </p:spPr>
        <p:txBody>
          <a:bodyPr>
            <a:normAutofit/>
          </a:bodyPr>
          <a:lstStyle/>
          <a:p>
            <a:pPr algn="just"/>
            <a:r>
              <a:rPr lang="fr-FR" dirty="0" smtClean="0"/>
              <a:t>Deux types de néologie :</a:t>
            </a:r>
          </a:p>
          <a:p>
            <a:pPr marL="1161288" lvl="2" indent="-457200" algn="just">
              <a:buFont typeface="+mj-lt"/>
              <a:buAutoNum type="arabicPeriod"/>
            </a:pPr>
            <a:r>
              <a:rPr lang="fr-FR" b="1" dirty="0" smtClean="0">
                <a:solidFill>
                  <a:schemeClr val="tx1"/>
                </a:solidFill>
              </a:rPr>
              <a:t>La néologie primaire </a:t>
            </a:r>
            <a:r>
              <a:rPr lang="fr-FR" dirty="0" smtClean="0">
                <a:solidFill>
                  <a:schemeClr val="tx1"/>
                </a:solidFill>
              </a:rPr>
              <a:t>est « celle où la formation d’un nouveau terme, dans une langue précise, accompagne la formation d’un nouveau concept…La situation typique dans laquelle se déroule…est la situation de travail (le laboratoire de recherche, la fabrication de nouveaux produits etc.…) » (</a:t>
            </a:r>
            <a:r>
              <a:rPr lang="fr-FR" dirty="0" err="1" smtClean="0">
                <a:solidFill>
                  <a:schemeClr val="tx1"/>
                </a:solidFill>
              </a:rPr>
              <a:t>Andien</a:t>
            </a:r>
            <a:r>
              <a:rPr lang="fr-FR" dirty="0" smtClean="0">
                <a:solidFill>
                  <a:schemeClr val="tx1"/>
                </a:solidFill>
              </a:rPr>
              <a:t> Hermans et Andrée </a:t>
            </a:r>
            <a:r>
              <a:rPr lang="fr-FR" dirty="0" err="1" smtClean="0">
                <a:solidFill>
                  <a:schemeClr val="tx1"/>
                </a:solidFill>
              </a:rPr>
              <a:t>Vansteelandt</a:t>
            </a:r>
            <a:r>
              <a:rPr lang="fr-FR" dirty="0" smtClean="0">
                <a:solidFill>
                  <a:schemeClr val="tx1"/>
                </a:solidFill>
              </a:rPr>
              <a:t> (1999 : 37).</a:t>
            </a:r>
          </a:p>
          <a:p>
            <a:pPr marL="1181862" lvl="2" indent="-514350" algn="just">
              <a:buFont typeface="+mj-lt"/>
              <a:buAutoNum type="arabicPeriod"/>
            </a:pPr>
            <a:r>
              <a:rPr lang="fr-FR" b="1" dirty="0" smtClean="0">
                <a:solidFill>
                  <a:schemeClr val="tx1"/>
                </a:solidFill>
              </a:rPr>
              <a:t>La néologie traductive </a:t>
            </a:r>
            <a:r>
              <a:rPr lang="fr-FR" dirty="0" smtClean="0">
                <a:solidFill>
                  <a:schemeClr val="tx1"/>
                </a:solidFill>
              </a:rPr>
              <a:t>est « celle où le terme existe déjà dans une langue et où un nouveau terme est créé dans une autre langue…Le contexte classique de [celle-ci] est la traduction.. »</a:t>
            </a:r>
          </a:p>
          <a:p>
            <a:pPr algn="just"/>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645866"/>
          </a:xfrm>
        </p:spPr>
        <p:txBody>
          <a:bodyPr>
            <a:normAutofit fontScale="62500" lnSpcReduction="20000"/>
          </a:bodyPr>
          <a:lstStyle/>
          <a:p>
            <a:pPr algn="just">
              <a:buNone/>
            </a:pPr>
            <a:r>
              <a:rPr lang="fr-FR" sz="2400" dirty="0" smtClean="0"/>
              <a:t>			La néologie que nous abordons dans notre étude est la néologie dénominative. Selon notre approche, la notion de la néologie peut être décrite comme étant  la création d’un nouveau terme par un traducteur.  </a:t>
            </a:r>
          </a:p>
          <a:p>
            <a:pPr algn="just">
              <a:buNone/>
            </a:pPr>
            <a:r>
              <a:rPr lang="fr-FR" dirty="0" smtClean="0"/>
              <a:t> Notion de la </a:t>
            </a:r>
            <a:r>
              <a:rPr lang="fr-FR" i="1" dirty="0" smtClean="0"/>
              <a:t>qualité en terminologie</a:t>
            </a:r>
            <a:r>
              <a:rPr lang="fr-FR" dirty="0" smtClean="0"/>
              <a:t>  soulève, d’une part, la problématique de l’adéquation des unités terminologiques du français avec les unités équivalentes de l’arabe et d’autre part, la question de la formation adéquate des unités cibles. </a:t>
            </a:r>
          </a:p>
          <a:p>
            <a:pPr algn="just">
              <a:buNone/>
            </a:pPr>
            <a:endParaRPr lang="fr-FR" dirty="0" smtClean="0"/>
          </a:p>
          <a:p>
            <a:pPr algn="just">
              <a:buNone/>
            </a:pPr>
            <a:r>
              <a:rPr lang="fr-FR" sz="5700" i="1" dirty="0" smtClean="0"/>
              <a:t>2.</a:t>
            </a:r>
            <a:r>
              <a:rPr lang="fr-FR" i="1" dirty="0" smtClean="0"/>
              <a:t> </a:t>
            </a:r>
            <a:r>
              <a:rPr lang="fr-FR" dirty="0" smtClean="0"/>
              <a:t> </a:t>
            </a:r>
            <a:r>
              <a:rPr lang="fr-FR" b="1" dirty="0" smtClean="0"/>
              <a:t>Problématique</a:t>
            </a:r>
          </a:p>
          <a:p>
            <a:pPr algn="just">
              <a:buNone/>
            </a:pPr>
            <a:r>
              <a:rPr lang="fr-FR" dirty="0" smtClean="0"/>
              <a:t> La question consiste à savoir si les principes de création terminologiques  auxquels ont répondu les néologismes (équivalents) en arabe sont en faveur de l’adéquation entre les unités équivalentes ? Et jusqu’à quel point la terminologie équivalente permet-elle la communication des idées  et la transmission du savoir scientifique ?</a:t>
            </a:r>
          </a:p>
          <a:p>
            <a:pPr algn="just">
              <a:buNone/>
            </a:pPr>
            <a:r>
              <a:rPr lang="fr-FR" dirty="0" smtClean="0"/>
              <a:t>Rondeau (1984:64): le terme doit répondre à trois critères (biunivocité, monoréférentialité et l’appartenance à un domaine).</a:t>
            </a:r>
          </a:p>
          <a:p>
            <a:pPr algn="just">
              <a:buNone/>
            </a:pPr>
            <a:r>
              <a:rPr lang="fr-FR" dirty="0" err="1" smtClean="0"/>
              <a:t>Kocourek</a:t>
            </a:r>
            <a:r>
              <a:rPr lang="fr-FR" dirty="0" smtClean="0"/>
              <a:t> (1991:41): la précision sémantique, l’économie formelle et sémantique, l’univocité et la neutralité émotive.</a:t>
            </a:r>
          </a:p>
          <a:p>
            <a:pPr algn="just">
              <a:buNone/>
            </a:pPr>
            <a:r>
              <a:rPr lang="fr-FR" dirty="0" smtClean="0"/>
              <a:t>Fonction dénominative= « sans ambigüité » </a:t>
            </a:r>
          </a:p>
          <a:p>
            <a:pPr algn="just">
              <a:buNone/>
            </a:pPr>
            <a:r>
              <a:rPr lang="fr-FR" dirty="0" smtClean="0"/>
              <a:t> </a:t>
            </a:r>
            <a:endParaRPr lang="fr-FR" dirty="0"/>
          </a:p>
        </p:txBody>
      </p:sp>
      <p:sp>
        <p:nvSpPr>
          <p:cNvPr id="4" name="Flèche droite 3"/>
          <p:cNvSpPr/>
          <p:nvPr/>
        </p:nvSpPr>
        <p:spPr>
          <a:xfrm flipV="1">
            <a:off x="928662" y="1000108"/>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i="1" dirty="0" smtClean="0"/>
              <a:t>3. Cadre théorique  </a:t>
            </a:r>
            <a:r>
              <a:rPr lang="fr-FR" dirty="0" smtClean="0"/>
              <a:t> </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b="1" dirty="0" smtClean="0"/>
              <a:t>Hypothèse</a:t>
            </a:r>
            <a:r>
              <a:rPr lang="fr-FR" dirty="0" smtClean="0"/>
              <a:t>: existence d’une équivalence terminologique entre les unités des deux langues. L’école de Lyon (</a:t>
            </a:r>
            <a:r>
              <a:rPr lang="fr-FR" dirty="0" err="1" smtClean="0"/>
              <a:t>Béjoint</a:t>
            </a:r>
            <a:r>
              <a:rPr lang="fr-FR" dirty="0" smtClean="0"/>
              <a:t> et Boisson 1996, </a:t>
            </a:r>
            <a:r>
              <a:rPr lang="fr-FR" dirty="0" err="1" smtClean="0"/>
              <a:t>Thoiron</a:t>
            </a:r>
            <a:r>
              <a:rPr lang="fr-FR" dirty="0" smtClean="0"/>
              <a:t> et </a:t>
            </a:r>
            <a:r>
              <a:rPr lang="fr-FR" dirty="0" err="1" smtClean="0"/>
              <a:t>Béjoint</a:t>
            </a:r>
            <a:r>
              <a:rPr lang="fr-FR" dirty="0" smtClean="0"/>
              <a:t> 1998) pose l’hypothèse d’une corrélation nécessaire entre la structure du signifiant terminologique et celle du concept. La relation de biunivocité qui unit ces deux éléments favorise l’analyse du concept à partir d’une décomposition du signifiant.</a:t>
            </a:r>
          </a:p>
          <a:p>
            <a:pPr algn="just"/>
            <a:r>
              <a:rPr lang="fr-FR" dirty="0" smtClean="0"/>
              <a:t>Le terme=une dénomination (signifiant terminologique)</a:t>
            </a:r>
          </a:p>
          <a:p>
            <a:pPr algn="just"/>
            <a:r>
              <a:rPr lang="fr-FR" dirty="0" smtClean="0"/>
              <a:t> La structure morphologique du terme est constituée d’éléments de nomination. « Un concept peut être décrit comme étant constitué d’éléments plus petits (les traits conceptuels).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502990"/>
          </a:xfrm>
        </p:spPr>
        <p:txBody>
          <a:bodyPr>
            <a:normAutofit fontScale="92500" lnSpcReduction="10000"/>
          </a:bodyPr>
          <a:lstStyle/>
          <a:p>
            <a:pPr algn="just"/>
            <a:r>
              <a:rPr lang="fr-FR" dirty="0" smtClean="0"/>
              <a:t>De même qu’un concept est divisible en traits conceptuels, on peut considérer qu’un terme est constitué d’éléments de nomination, eux-mêmes composés de un ou plusieurs morphèmes de sorte qu’il existe une hiérarchie :</a:t>
            </a:r>
          </a:p>
          <a:p>
            <a:pPr algn="ctr">
              <a:buNone/>
            </a:pPr>
            <a:r>
              <a:rPr lang="fr-FR" sz="2400" i="1" dirty="0" smtClean="0"/>
              <a:t>Terme-éléments de nomination-morphème… » (</a:t>
            </a:r>
            <a:r>
              <a:rPr lang="fr-FR" sz="2400" i="1" dirty="0" err="1" smtClean="0"/>
              <a:t>Thoiron</a:t>
            </a:r>
            <a:r>
              <a:rPr lang="fr-FR" sz="2400" i="1" dirty="0" smtClean="0"/>
              <a:t>, </a:t>
            </a:r>
            <a:r>
              <a:rPr lang="fr-FR" sz="2400" i="1" dirty="0" err="1" smtClean="0"/>
              <a:t>Béjoint</a:t>
            </a:r>
            <a:r>
              <a:rPr lang="fr-FR" sz="2400" i="1" dirty="0" smtClean="0"/>
              <a:t> et Boisson 1996:513). </a:t>
            </a:r>
          </a:p>
          <a:p>
            <a:pPr algn="just">
              <a:buFont typeface="Arial" pitchFamily="34" charset="0"/>
              <a:buChar char="•"/>
            </a:pPr>
            <a:r>
              <a:rPr lang="fr-FR" sz="2400" b="1" dirty="0" smtClean="0"/>
              <a:t>Motivation terminologique</a:t>
            </a:r>
            <a:r>
              <a:rPr lang="fr-FR" sz="2400" dirty="0" smtClean="0"/>
              <a:t>: en morphologie dérivationnelle (Corbin, 1987), la possibilité de dériver le sens </a:t>
            </a:r>
            <a:r>
              <a:rPr lang="fr-FR" sz="2400" i="1" dirty="0" smtClean="0"/>
              <a:t>attesté</a:t>
            </a:r>
            <a:r>
              <a:rPr lang="fr-FR" sz="2400" dirty="0" smtClean="0"/>
              <a:t> à partir du sens </a:t>
            </a:r>
            <a:r>
              <a:rPr lang="fr-FR" sz="2400" i="1" dirty="0" smtClean="0"/>
              <a:t>prédictible</a:t>
            </a:r>
            <a:r>
              <a:rPr lang="fr-FR" sz="2400" dirty="0" smtClean="0"/>
              <a:t>.</a:t>
            </a:r>
          </a:p>
          <a:p>
            <a:pPr algn="just">
              <a:buFont typeface="Arial" pitchFamily="34" charset="0"/>
              <a:buChar char="•"/>
            </a:pPr>
            <a:r>
              <a:rPr lang="fr-FR" sz="2400" dirty="0" smtClean="0"/>
              <a:t>Ecart entre les deux sens= opacité</a:t>
            </a:r>
          </a:p>
          <a:p>
            <a:pPr algn="just">
              <a:buFont typeface="Arial" pitchFamily="34" charset="0"/>
              <a:buChar char="•"/>
            </a:pPr>
            <a:r>
              <a:rPr lang="fr-FR" sz="2400" dirty="0" smtClean="0"/>
              <a:t>Lien unissant le sens prédictible (signifiant terminologique) et valeur référentielle.  </a:t>
            </a:r>
          </a:p>
          <a:p>
            <a:pPr algn="just">
              <a:buFont typeface="Arial" pitchFamily="34" charset="0"/>
              <a:buChar char="•"/>
            </a:pPr>
            <a:r>
              <a:rPr lang="fr-FR" sz="2400" dirty="0" smtClean="0"/>
              <a:t>Petit (2003:236): « valeur référentielle est ce que les définitions de dictionnaires renseignent en décrivant le référent standard associé à l’unité. »</a:t>
            </a:r>
          </a:p>
          <a:p>
            <a:pPr algn="just"/>
            <a:endParaRPr lang="fr-FR" dirty="0" smtClean="0"/>
          </a:p>
          <a:p>
            <a:pPr algn="just"/>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i="1" dirty="0" smtClean="0"/>
              <a:t>3. Analyse lexicographique des unités cibles </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Stabilité du sens terminologique: approche lexicographique</a:t>
            </a:r>
          </a:p>
          <a:p>
            <a:pPr algn="just"/>
            <a:endParaRPr lang="fr-FR" dirty="0" smtClean="0"/>
          </a:p>
          <a:p>
            <a:pPr algn="just">
              <a:buNone/>
            </a:pPr>
            <a:r>
              <a:rPr lang="fr-FR" dirty="0" smtClean="0"/>
              <a:t>Le terme </a:t>
            </a:r>
            <a:r>
              <a:rPr lang="fr-FR" b="1" dirty="0" err="1" smtClean="0"/>
              <a:t>interlangue</a:t>
            </a:r>
            <a:r>
              <a:rPr lang="fr-FR" b="1" dirty="0" smtClean="0"/>
              <a:t>:</a:t>
            </a:r>
            <a:r>
              <a:rPr lang="fr-FR" dirty="0" smtClean="0"/>
              <a:t> « employée dans deux domaines très différents : la didactique des langues étrangères et l’analyse du discours » Dans le premier sens, elle renvoie à « la « langue » utilisée par des apprenants qui ne maitrisent pas encore une langue étrangère ; c’est une réalité provisoire et instable, entre deux langues, mais dont on postule qu’elle a une relative cohérence » Dans le deuxième sens, elle est liée à la notion du </a:t>
            </a:r>
            <a:r>
              <a:rPr lang="fr-FR" b="1" dirty="0" smtClean="0"/>
              <a:t>code langagier</a:t>
            </a:r>
            <a:r>
              <a:rPr lang="fr-FR" dirty="0" smtClean="0"/>
              <a:t>. Par conséquent, cette dernière « résulte d’une détermination de l’</a:t>
            </a:r>
            <a:r>
              <a:rPr lang="fr-FR" dirty="0" err="1" smtClean="0"/>
              <a:t>interlangue</a:t>
            </a:r>
            <a:r>
              <a:rPr lang="fr-FR" dirty="0" smtClean="0"/>
              <a:t>, c'est-à-dire de l’interaction des langues et des registres ou des variétés de langue accessibles…dans une conjoncture déterminée… » (</a:t>
            </a:r>
            <a:r>
              <a:rPr lang="fr-FR" dirty="0" err="1" smtClean="0"/>
              <a:t>Charaudeau</a:t>
            </a:r>
            <a:r>
              <a:rPr lang="fr-FR" dirty="0" smtClean="0"/>
              <a:t> et </a:t>
            </a:r>
            <a:r>
              <a:rPr lang="fr-FR" dirty="0" err="1" smtClean="0"/>
              <a:t>Maingueneau</a:t>
            </a:r>
            <a:r>
              <a:rPr lang="fr-FR" dirty="0" smtClean="0"/>
              <a:t> 2002)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Personnalisé 5">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FFFFFF"/>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873</TotalTime>
  <Words>758</Words>
  <Application>Microsoft Office PowerPoint</Application>
  <PresentationFormat>Affichage à l'écran (4:3)</PresentationFormat>
  <Paragraphs>68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Urbain</vt:lpstr>
      <vt:lpstr>               L’unité des sciences du langage en arabe entre création terminologique et déformation  lexicale  Zina SIBACHIR Université d’Alger zsibachir@gmail.com</vt:lpstr>
      <vt:lpstr>Plan </vt:lpstr>
      <vt:lpstr>Introduction </vt:lpstr>
      <vt:lpstr>1. Néologie traductive et qualité en terminologie : éléments définitoires</vt:lpstr>
      <vt:lpstr>Diapositive 5</vt:lpstr>
      <vt:lpstr>Diapositive 6</vt:lpstr>
      <vt:lpstr>3. Cadre théorique   </vt:lpstr>
      <vt:lpstr>Diapositive 8</vt:lpstr>
      <vt:lpstr>3. Analyse lexicographique des unités cibles </vt:lpstr>
      <vt:lpstr>Diapositive 10</vt:lpstr>
      <vt:lpstr>Diapositive 11</vt:lpstr>
      <vt:lpstr>Diapositive 12</vt:lpstr>
      <vt:lpstr>Diapositive 13</vt:lpstr>
      <vt:lpstr>Conclusion </vt:lpstr>
      <vt:lpstr>Diapositive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concept métalinguistique entre la spécificité et l’élargissement</dc:title>
  <dc:creator>re</dc:creator>
  <cp:lastModifiedBy>Client</cp:lastModifiedBy>
  <cp:revision>152</cp:revision>
  <dcterms:created xsi:type="dcterms:W3CDTF">2010-12-03T09:44:03Z</dcterms:created>
  <dcterms:modified xsi:type="dcterms:W3CDTF">2013-11-28T07:49:21Z</dcterms:modified>
</cp:coreProperties>
</file>