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12"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1" r:id="rId17"/>
    <p:sldId id="270"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02"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B9D453-600B-463F-B4CF-E8E10DCC5E2F}" type="datetimeFigureOut">
              <a:rPr lang="fr-FR" smtClean="0"/>
              <a:t>29/11/2018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AB5012-BC1D-4921-9328-90C9499878BD}" type="slidenum">
              <a:rPr lang="fr-FR" smtClean="0"/>
              <a:t>‹N°›</a:t>
            </a:fld>
            <a:endParaRPr lang="fr-FR"/>
          </a:p>
        </p:txBody>
      </p:sp>
    </p:spTree>
    <p:extLst>
      <p:ext uri="{BB962C8B-B14F-4D97-AF65-F5344CB8AC3E}">
        <p14:creationId xmlns:p14="http://schemas.microsoft.com/office/powerpoint/2010/main" val="1801044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EAB5012-BC1D-4921-9328-90C9499878BD}" type="slidenum">
              <a:rPr lang="fr-FR" smtClean="0"/>
              <a:t>1</a:t>
            </a:fld>
            <a:endParaRPr lang="fr-FR"/>
          </a:p>
        </p:txBody>
      </p:sp>
    </p:spTree>
    <p:extLst>
      <p:ext uri="{BB962C8B-B14F-4D97-AF65-F5344CB8AC3E}">
        <p14:creationId xmlns:p14="http://schemas.microsoft.com/office/powerpoint/2010/main" val="1574485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Modifiez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B272A32-1F54-4131-98DC-37663E32B8D5}" type="datetimeFigureOut">
              <a:rPr lang="fr-FR" smtClean="0"/>
              <a:t>29/11/2018</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8B6F56B4-0625-4C4D-AADF-87433C64FE32}"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B272A32-1F54-4131-98DC-37663E32B8D5}" type="datetimeFigureOut">
              <a:rPr lang="fr-FR" smtClean="0"/>
              <a:t>29/11/2018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6F56B4-0625-4C4D-AADF-87433C64FE3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7B272A32-1F54-4131-98DC-37663E32B8D5}" type="datetimeFigureOut">
              <a:rPr lang="fr-FR" smtClean="0"/>
              <a:t>29/11/2018</a:t>
            </a:fld>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8B6F56B4-0625-4C4D-AADF-87433C64FE32}"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7B272A32-1F54-4131-98DC-37663E32B8D5}" type="datetimeFigureOut">
              <a:rPr lang="fr-FR" smtClean="0"/>
              <a:t>29/11/2018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8B6F56B4-0625-4C4D-AADF-87433C64FE32}" type="slidenum">
              <a:rPr lang="fr-FR" smtClean="0"/>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Modifiez le style du titre</a:t>
            </a:r>
            <a:endParaRPr kumimoji="0" lang="en-US"/>
          </a:p>
        </p:txBody>
      </p:sp>
      <p:sp>
        <p:nvSpPr>
          <p:cNvPr id="12" name="Espace réservé de la date 11"/>
          <p:cNvSpPr>
            <a:spLocks noGrp="1"/>
          </p:cNvSpPr>
          <p:nvPr>
            <p:ph type="dt" sz="half" idx="10"/>
          </p:nvPr>
        </p:nvSpPr>
        <p:spPr/>
        <p:txBody>
          <a:bodyPr/>
          <a:lstStyle/>
          <a:p>
            <a:fld id="{7B272A32-1F54-4131-98DC-37663E32B8D5}" type="datetimeFigureOut">
              <a:rPr lang="fr-FR" smtClean="0"/>
              <a:t>29/11/2018</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B6F56B4-0625-4C4D-AADF-87433C64FE32}" type="slidenum">
              <a:rPr lang="fr-FR" smtClean="0"/>
              <a:t>‹N°›</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7B272A32-1F54-4131-98DC-37663E32B8D5}" type="datetimeFigureOut">
              <a:rPr lang="fr-FR" smtClean="0"/>
              <a:t>29/11/2018</a:t>
            </a:fld>
            <a:endParaRPr lang="fr-FR"/>
          </a:p>
        </p:txBody>
      </p:sp>
      <p:sp>
        <p:nvSpPr>
          <p:cNvPr id="10" name="Espace réservé du numéro de diapositive 9"/>
          <p:cNvSpPr>
            <a:spLocks noGrp="1"/>
          </p:cNvSpPr>
          <p:nvPr>
            <p:ph type="sldNum" sz="quarter" idx="16"/>
          </p:nvPr>
        </p:nvSpPr>
        <p:spPr/>
        <p:txBody>
          <a:bodyPr rtlCol="0"/>
          <a:lstStyle/>
          <a:p>
            <a:fld id="{8B6F56B4-0625-4C4D-AADF-87433C64FE32}" type="slidenum">
              <a:rPr lang="fr-FR" smtClean="0"/>
              <a:t>‹N°›</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Modifiez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7B272A32-1F54-4131-98DC-37663E32B8D5}" type="datetimeFigureOut">
              <a:rPr lang="fr-FR" smtClean="0"/>
              <a:t>29/11/2018</a:t>
            </a:fld>
            <a:endParaRPr lang="fr-FR"/>
          </a:p>
        </p:txBody>
      </p:sp>
      <p:sp>
        <p:nvSpPr>
          <p:cNvPr id="12" name="Espace réservé du numéro de diapositive 11"/>
          <p:cNvSpPr>
            <a:spLocks noGrp="1"/>
          </p:cNvSpPr>
          <p:nvPr>
            <p:ph type="sldNum" sz="quarter" idx="16"/>
          </p:nvPr>
        </p:nvSpPr>
        <p:spPr/>
        <p:txBody>
          <a:bodyPr rtlCol="0"/>
          <a:lstStyle/>
          <a:p>
            <a:fld id="{8B6F56B4-0625-4C4D-AADF-87433C64FE32}" type="slidenum">
              <a:rPr lang="fr-FR" smtClean="0"/>
              <a:t>‹N°›</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7B272A32-1F54-4131-98DC-37663E32B8D5}" type="datetimeFigureOut">
              <a:rPr lang="fr-FR" smtClean="0"/>
              <a:t>29/11/2018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8B6F56B4-0625-4C4D-AADF-87433C64FE3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B272A32-1F54-4131-98DC-37663E32B8D5}" type="datetimeFigureOut">
              <a:rPr lang="fr-FR" smtClean="0"/>
              <a:t>29/11/2018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8B6F56B4-0625-4C4D-AADF-87433C64FE3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7B272A32-1F54-4131-98DC-37663E32B8D5}" type="datetimeFigureOut">
              <a:rPr lang="fr-FR" smtClean="0"/>
              <a:t>29/11/2018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8B6F56B4-0625-4C4D-AADF-87433C64FE32}" type="slidenum">
              <a:rPr lang="fr-FR" smtClean="0"/>
              <a:t>‹N°›</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Modifiez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Modifiez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7B272A32-1F54-4131-98DC-37663E32B8D5}" type="datetimeFigureOut">
              <a:rPr lang="fr-FR" smtClean="0"/>
              <a:t>29/11/2018</a:t>
            </a:fld>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8B6F56B4-0625-4C4D-AADF-87433C64FE32}" type="slidenum">
              <a:rPr lang="fr-FR" smtClean="0"/>
              <a:t>‹N°›</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B272A32-1F54-4131-98DC-37663E32B8D5}" type="datetimeFigureOut">
              <a:rPr lang="fr-FR" smtClean="0"/>
              <a:t>29/11/2018</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B6F56B4-0625-4C4D-AADF-87433C64FE3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82760" y="4149080"/>
            <a:ext cx="7194503" cy="1728192"/>
          </a:xfrm>
          <a:solidFill>
            <a:schemeClr val="accent2"/>
          </a:solidFill>
          <a:ln w="76200">
            <a:solidFill>
              <a:schemeClr val="accent1"/>
            </a:solidFill>
          </a:ln>
        </p:spPr>
        <p:txBody>
          <a:bodyPr>
            <a:normAutofit fontScale="92500" lnSpcReduction="20000"/>
          </a:bodyPr>
          <a:lstStyle/>
          <a:p>
            <a:pPr algn="ctr"/>
            <a:endParaRPr lang="fr-FR" sz="1800" b="1" i="1" dirty="0" smtClean="0">
              <a:solidFill>
                <a:srgbClr val="002060"/>
              </a:solidFill>
              <a:latin typeface="Garamond" panose="02020404030301010803" pitchFamily="18" charset="0"/>
            </a:endParaRPr>
          </a:p>
          <a:p>
            <a:pPr algn="ctr"/>
            <a:r>
              <a:rPr lang="fr-FR" sz="2000" b="1" i="1" dirty="0" smtClean="0">
                <a:solidFill>
                  <a:srgbClr val="002060"/>
                </a:solidFill>
                <a:latin typeface="Garamond" panose="02020404030301010803" pitchFamily="18" charset="0"/>
              </a:rPr>
              <a:t>L’apport </a:t>
            </a:r>
            <a:r>
              <a:rPr lang="fr-FR" sz="2000" b="1" i="1" dirty="0">
                <a:solidFill>
                  <a:srgbClr val="002060"/>
                </a:solidFill>
                <a:latin typeface="Garamond" panose="02020404030301010803" pitchFamily="18" charset="0"/>
              </a:rPr>
              <a:t>des référents socio-culturels pour l’acquisition des compétences en langue maternelle minorée : le cas de tamazight en Algérie </a:t>
            </a:r>
            <a:r>
              <a:rPr lang="fr-FR" sz="2000" dirty="0" smtClean="0">
                <a:latin typeface="Garamond" panose="02020404030301010803" pitchFamily="18" charset="0"/>
              </a:rPr>
              <a:t> </a:t>
            </a:r>
          </a:p>
          <a:p>
            <a:pPr lvl="0" algn="ctr" fontAlgn="base">
              <a:spcBef>
                <a:spcPct val="20000"/>
              </a:spcBef>
              <a:spcAft>
                <a:spcPct val="0"/>
              </a:spcAft>
              <a:buClr>
                <a:srgbClr val="94C600"/>
              </a:buClr>
              <a:buSzPct val="76000"/>
              <a:defRPr/>
            </a:pPr>
            <a:r>
              <a:rPr lang="fr-FR" altLang="fr-FR" sz="1500" b="1" dirty="0">
                <a:solidFill>
                  <a:srgbClr val="002060"/>
                </a:solidFill>
                <a:latin typeface="Garamond" pitchFamily="18" charset="0"/>
              </a:rPr>
              <a:t>Présenté par AMARI Samira</a:t>
            </a:r>
          </a:p>
          <a:p>
            <a:pPr lvl="0" algn="ctr" fontAlgn="base">
              <a:spcBef>
                <a:spcPct val="20000"/>
              </a:spcBef>
              <a:spcAft>
                <a:spcPct val="0"/>
              </a:spcAft>
              <a:buClr>
                <a:srgbClr val="94C600"/>
              </a:buClr>
              <a:buSzPct val="76000"/>
              <a:defRPr/>
            </a:pPr>
            <a:r>
              <a:rPr lang="fr-FR" altLang="fr-FR" sz="1500" b="1" dirty="0">
                <a:solidFill>
                  <a:srgbClr val="002060"/>
                </a:solidFill>
                <a:latin typeface="Garamond" pitchFamily="18" charset="0"/>
              </a:rPr>
              <a:t>Département de Langue </a:t>
            </a:r>
            <a:r>
              <a:rPr lang="fr-FR" altLang="fr-FR" sz="1500" b="1" dirty="0" smtClean="0">
                <a:solidFill>
                  <a:srgbClr val="002060"/>
                </a:solidFill>
                <a:latin typeface="Garamond" pitchFamily="18" charset="0"/>
              </a:rPr>
              <a:t>et </a:t>
            </a:r>
            <a:r>
              <a:rPr lang="fr-FR" altLang="fr-FR" sz="1500" b="1" dirty="0">
                <a:solidFill>
                  <a:srgbClr val="002060"/>
                </a:solidFill>
                <a:latin typeface="Garamond" pitchFamily="18" charset="0"/>
              </a:rPr>
              <a:t>Culture Amazighes</a:t>
            </a:r>
          </a:p>
          <a:p>
            <a:pPr lvl="0" algn="ctr" fontAlgn="base">
              <a:spcBef>
                <a:spcPct val="20000"/>
              </a:spcBef>
              <a:spcAft>
                <a:spcPct val="0"/>
              </a:spcAft>
              <a:buClr>
                <a:srgbClr val="94C600"/>
              </a:buClr>
              <a:buSzPct val="76000"/>
              <a:defRPr/>
            </a:pPr>
            <a:r>
              <a:rPr lang="fr-FR" altLang="fr-FR" sz="1500" b="1" dirty="0">
                <a:solidFill>
                  <a:srgbClr val="002060"/>
                </a:solidFill>
                <a:latin typeface="Garamond" pitchFamily="18" charset="0"/>
              </a:rPr>
              <a:t>Université A. Mira de Bejaia - Algérie</a:t>
            </a:r>
            <a:endParaRPr lang="en-US" altLang="fr-FR" sz="1500" dirty="0">
              <a:solidFill>
                <a:srgbClr val="002060"/>
              </a:solidFill>
              <a:latin typeface="Garamond" pitchFamily="18" charset="0"/>
            </a:endParaRPr>
          </a:p>
          <a:p>
            <a:endParaRPr lang="fr-FR" dirty="0"/>
          </a:p>
        </p:txBody>
      </p:sp>
      <p:sp>
        <p:nvSpPr>
          <p:cNvPr id="2" name="Titre 1"/>
          <p:cNvSpPr>
            <a:spLocks noGrp="1"/>
          </p:cNvSpPr>
          <p:nvPr>
            <p:ph type="ctrTitle"/>
          </p:nvPr>
        </p:nvSpPr>
        <p:spPr>
          <a:xfrm>
            <a:off x="494402" y="370312"/>
            <a:ext cx="8227204" cy="1546519"/>
          </a:xfrm>
          <a:solidFill>
            <a:schemeClr val="accent2"/>
          </a:solidFill>
          <a:ln w="76200">
            <a:solidFill>
              <a:schemeClr val="accent1"/>
            </a:solidFill>
          </a:ln>
        </p:spPr>
        <p:txBody>
          <a:bodyPr>
            <a:noAutofit/>
          </a:bodyPr>
          <a:lstStyle/>
          <a:p>
            <a:pPr algn="ctr"/>
            <a:r>
              <a:rPr lang="fr-FR" sz="1200" b="1" i="1" dirty="0" smtClean="0">
                <a:solidFill>
                  <a:srgbClr val="002060"/>
                </a:solidFill>
                <a:latin typeface="Garamond" panose="02020404030301010803" pitchFamily="18" charset="0"/>
              </a:rPr>
              <a:t/>
            </a:r>
            <a:br>
              <a:rPr lang="fr-FR" sz="1200" b="1" i="1" dirty="0" smtClean="0">
                <a:solidFill>
                  <a:srgbClr val="002060"/>
                </a:solidFill>
                <a:latin typeface="Garamond" panose="02020404030301010803" pitchFamily="18" charset="0"/>
              </a:rPr>
            </a:br>
            <a:r>
              <a:rPr lang="fr-FR" sz="1000" b="1" i="1" dirty="0" smtClean="0">
                <a:solidFill>
                  <a:srgbClr val="002060"/>
                </a:solidFill>
                <a:latin typeface="Garamond" panose="02020404030301010803" pitchFamily="18" charset="0"/>
              </a:rPr>
              <a:t>Centre </a:t>
            </a:r>
            <a:r>
              <a:rPr lang="fr-FR" sz="1000" b="1" i="1" dirty="0">
                <a:solidFill>
                  <a:srgbClr val="002060"/>
                </a:solidFill>
                <a:latin typeface="Garamond" panose="02020404030301010803" pitchFamily="18" charset="0"/>
              </a:rPr>
              <a:t>Nationale Pédagogique et Linguistique pour l’Enseignement de Tamazight </a:t>
            </a:r>
            <a:r>
              <a:rPr lang="fr-FR" sz="1000" b="1" i="1" dirty="0" smtClean="0">
                <a:solidFill>
                  <a:srgbClr val="002060"/>
                </a:solidFill>
                <a:latin typeface="Garamond" panose="02020404030301010803" pitchFamily="18" charset="0"/>
              </a:rPr>
              <a:t/>
            </a:r>
            <a:br>
              <a:rPr lang="fr-FR" sz="1000" b="1" i="1" dirty="0" smtClean="0">
                <a:solidFill>
                  <a:srgbClr val="002060"/>
                </a:solidFill>
                <a:latin typeface="Garamond" panose="02020404030301010803" pitchFamily="18" charset="0"/>
              </a:rPr>
            </a:br>
            <a:r>
              <a:rPr lang="fr-FR" sz="1000" b="1" i="1" dirty="0" smtClean="0">
                <a:solidFill>
                  <a:srgbClr val="002060"/>
                </a:solidFill>
                <a:latin typeface="Garamond" panose="02020404030301010803" pitchFamily="18" charset="0"/>
              </a:rPr>
              <a:t>(CNPLET</a:t>
            </a:r>
            <a:r>
              <a:rPr lang="fr-FR" sz="1000" b="1" i="1" dirty="0">
                <a:solidFill>
                  <a:srgbClr val="002060"/>
                </a:solidFill>
                <a:latin typeface="Garamond" panose="02020404030301010803" pitchFamily="18" charset="0"/>
              </a:rPr>
              <a:t>) </a:t>
            </a:r>
            <a:r>
              <a:rPr lang="fr-FR" sz="1000" b="1" i="1" dirty="0" smtClean="0">
                <a:solidFill>
                  <a:srgbClr val="002060"/>
                </a:solidFill>
                <a:latin typeface="Garamond" panose="02020404030301010803" pitchFamily="18" charset="0"/>
              </a:rPr>
              <a:t/>
            </a:r>
            <a:br>
              <a:rPr lang="fr-FR" sz="1000" b="1" i="1" dirty="0" smtClean="0">
                <a:solidFill>
                  <a:srgbClr val="002060"/>
                </a:solidFill>
                <a:latin typeface="Garamond" panose="02020404030301010803" pitchFamily="18" charset="0"/>
              </a:rPr>
            </a:br>
            <a:r>
              <a:rPr lang="fr-FR" sz="1000" b="1" i="1" dirty="0" smtClean="0">
                <a:solidFill>
                  <a:srgbClr val="002060"/>
                </a:solidFill>
                <a:latin typeface="Garamond" panose="02020404030301010803" pitchFamily="18" charset="0"/>
              </a:rPr>
              <a:t>en PARTENARIAT avec</a:t>
            </a:r>
            <a:br>
              <a:rPr lang="fr-FR" sz="1000" b="1" i="1" dirty="0" smtClean="0">
                <a:solidFill>
                  <a:srgbClr val="002060"/>
                </a:solidFill>
                <a:latin typeface="Garamond" panose="02020404030301010803" pitchFamily="18" charset="0"/>
              </a:rPr>
            </a:br>
            <a:r>
              <a:rPr lang="fr-FR" sz="1000" b="1" i="1" dirty="0" smtClean="0">
                <a:solidFill>
                  <a:srgbClr val="002060"/>
                </a:solidFill>
                <a:latin typeface="Garamond" panose="02020404030301010803" pitchFamily="18" charset="0"/>
              </a:rPr>
              <a:t> </a:t>
            </a:r>
            <a:r>
              <a:rPr lang="fr-FR" sz="1000" b="1" i="1" dirty="0">
                <a:solidFill>
                  <a:srgbClr val="002060"/>
                </a:solidFill>
                <a:latin typeface="Garamond" panose="02020404030301010803" pitchFamily="18" charset="0"/>
              </a:rPr>
              <a:t>le Laboratoire Paragraphe </a:t>
            </a:r>
            <a:r>
              <a:rPr lang="fr-FR" sz="1000" b="1" i="1" dirty="0" smtClean="0">
                <a:solidFill>
                  <a:srgbClr val="002060"/>
                </a:solidFill>
                <a:latin typeface="Garamond" panose="02020404030301010803" pitchFamily="18" charset="0"/>
              </a:rPr>
              <a:t>(Université </a:t>
            </a:r>
            <a:r>
              <a:rPr lang="fr-FR" sz="1000" b="1" i="1" dirty="0">
                <a:solidFill>
                  <a:srgbClr val="002060"/>
                </a:solidFill>
                <a:latin typeface="Garamond" panose="02020404030301010803" pitchFamily="18" charset="0"/>
              </a:rPr>
              <a:t>Paris 8 et </a:t>
            </a:r>
            <a:r>
              <a:rPr lang="fr-FR" sz="1000" b="1" i="1" dirty="0" smtClean="0">
                <a:solidFill>
                  <a:srgbClr val="002060"/>
                </a:solidFill>
                <a:latin typeface="Garamond" panose="02020404030301010803" pitchFamily="18" charset="0"/>
              </a:rPr>
              <a:t>Cergy-Pontoise)</a:t>
            </a:r>
            <a:br>
              <a:rPr lang="fr-FR" sz="1000" b="1" i="1" dirty="0" smtClean="0">
                <a:solidFill>
                  <a:srgbClr val="002060"/>
                </a:solidFill>
                <a:latin typeface="Garamond" panose="02020404030301010803" pitchFamily="18" charset="0"/>
              </a:rPr>
            </a:br>
            <a:r>
              <a:rPr lang="fr-FR" sz="1000" b="1" i="1" dirty="0" smtClean="0">
                <a:solidFill>
                  <a:srgbClr val="002060"/>
                </a:solidFill>
                <a:latin typeface="Garamond" panose="02020404030301010803" pitchFamily="18" charset="0"/>
              </a:rPr>
              <a:t>ET </a:t>
            </a:r>
            <a:br>
              <a:rPr lang="fr-FR" sz="1000" b="1" i="1" dirty="0" smtClean="0">
                <a:solidFill>
                  <a:srgbClr val="002060"/>
                </a:solidFill>
                <a:latin typeface="Garamond" panose="02020404030301010803" pitchFamily="18" charset="0"/>
              </a:rPr>
            </a:br>
            <a:r>
              <a:rPr lang="fr-FR" sz="1000" b="1" i="1" dirty="0" smtClean="0">
                <a:solidFill>
                  <a:srgbClr val="002060"/>
                </a:solidFill>
                <a:latin typeface="Garamond" panose="02020404030301010803" pitchFamily="18" charset="0"/>
              </a:rPr>
              <a:t> </a:t>
            </a:r>
            <a:r>
              <a:rPr lang="fr-FR" sz="1000" b="1" i="1" dirty="0">
                <a:solidFill>
                  <a:srgbClr val="002060"/>
                </a:solidFill>
                <a:latin typeface="Garamond" panose="02020404030301010803" pitchFamily="18" charset="0"/>
              </a:rPr>
              <a:t>L’Université Mouloud MAMMERI de </a:t>
            </a:r>
            <a:r>
              <a:rPr lang="fr-FR" sz="1000" b="1" i="1" dirty="0" smtClean="0">
                <a:solidFill>
                  <a:srgbClr val="002060"/>
                </a:solidFill>
                <a:latin typeface="Garamond" panose="02020404030301010803" pitchFamily="18" charset="0"/>
              </a:rPr>
              <a:t>Tizi-Ouzou -  Algérie</a:t>
            </a:r>
            <a:br>
              <a:rPr lang="fr-FR" sz="1000" b="1" i="1" dirty="0" smtClean="0">
                <a:solidFill>
                  <a:srgbClr val="002060"/>
                </a:solidFill>
                <a:latin typeface="Garamond" panose="02020404030301010803" pitchFamily="18" charset="0"/>
              </a:rPr>
            </a:br>
            <a:r>
              <a:rPr lang="fr-FR" sz="1200" b="1" i="1" dirty="0" smtClean="0">
                <a:solidFill>
                  <a:srgbClr val="002060"/>
                </a:solidFill>
                <a:latin typeface="Garamond" panose="02020404030301010803" pitchFamily="18" charset="0"/>
              </a:rPr>
              <a:t/>
            </a:r>
            <a:br>
              <a:rPr lang="fr-FR" sz="1200" b="1" i="1" dirty="0" smtClean="0">
                <a:solidFill>
                  <a:srgbClr val="002060"/>
                </a:solidFill>
                <a:latin typeface="Garamond" panose="02020404030301010803" pitchFamily="18" charset="0"/>
              </a:rPr>
            </a:br>
            <a:endParaRPr lang="fr-FR" sz="1200" b="1" i="1" dirty="0">
              <a:solidFill>
                <a:srgbClr val="002060"/>
              </a:solidFill>
              <a:latin typeface="Garamond" panose="02020404030301010803"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2239" y="454570"/>
            <a:ext cx="842193" cy="43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749172"/>
            <a:ext cx="1059879" cy="4320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39126" y="1412776"/>
            <a:ext cx="676275" cy="428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11239" y="965196"/>
            <a:ext cx="762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5002" y="1346196"/>
            <a:ext cx="581025" cy="4356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41859" y="2276872"/>
            <a:ext cx="8406605" cy="1477328"/>
          </a:xfrm>
          <a:prstGeom prst="rect">
            <a:avLst/>
          </a:prstGeom>
          <a:solidFill>
            <a:schemeClr val="accent1"/>
          </a:solidFill>
          <a:ln w="76200">
            <a:solidFill>
              <a:schemeClr val="accent2"/>
            </a:solidFill>
          </a:ln>
        </p:spPr>
        <p:txBody>
          <a:bodyPr wrap="square">
            <a:spAutoFit/>
          </a:bodyPr>
          <a:lstStyle/>
          <a:p>
            <a:pPr algn="ctr"/>
            <a:r>
              <a:rPr lang="fr-FR" b="1" dirty="0" smtClean="0">
                <a:solidFill>
                  <a:srgbClr val="002060"/>
                </a:solidFill>
                <a:latin typeface="Garamond" panose="02020404030301010803" pitchFamily="18" charset="0"/>
              </a:rPr>
              <a:t>Colloque </a:t>
            </a:r>
            <a:r>
              <a:rPr lang="fr-FR" b="1" dirty="0">
                <a:solidFill>
                  <a:srgbClr val="002060"/>
                </a:solidFill>
                <a:latin typeface="Garamond" panose="02020404030301010803" pitchFamily="18" charset="0"/>
              </a:rPr>
              <a:t>international </a:t>
            </a:r>
            <a:endParaRPr lang="fr-FR" b="1" dirty="0" smtClean="0">
              <a:solidFill>
                <a:srgbClr val="002060"/>
              </a:solidFill>
              <a:latin typeface="Garamond" panose="02020404030301010803" pitchFamily="18" charset="0"/>
            </a:endParaRPr>
          </a:p>
          <a:p>
            <a:pPr algn="ctr"/>
            <a:r>
              <a:rPr lang="fr-FR" b="1" dirty="0" smtClean="0">
                <a:solidFill>
                  <a:srgbClr val="002060"/>
                </a:solidFill>
                <a:latin typeface="Garamond" panose="02020404030301010803" pitchFamily="18" charset="0"/>
              </a:rPr>
              <a:t>les 28 et 29 novembre 2018</a:t>
            </a:r>
          </a:p>
          <a:p>
            <a:pPr algn="ctr"/>
            <a:r>
              <a:rPr lang="fr-FR" b="1" i="1" dirty="0" smtClean="0">
                <a:solidFill>
                  <a:srgbClr val="002060"/>
                </a:solidFill>
                <a:latin typeface="Garamond" panose="02020404030301010803" pitchFamily="18" charset="0"/>
              </a:rPr>
              <a:t>Vers </a:t>
            </a:r>
            <a:r>
              <a:rPr lang="fr-FR" b="1" i="1" dirty="0">
                <a:solidFill>
                  <a:srgbClr val="002060"/>
                </a:solidFill>
                <a:latin typeface="Garamond" panose="02020404030301010803" pitchFamily="18" charset="0"/>
              </a:rPr>
              <a:t>une didactique des langues maternelles : quels impacts sur l’enseignement de tamazight et sa promotion ? Quel est le rôle du numérique pour favoriser sa diffusion ?</a:t>
            </a:r>
            <a:endParaRPr lang="fr-FR"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2060432291"/>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824136"/>
          </a:xfrm>
          <a:solidFill>
            <a:schemeClr val="accent2"/>
          </a:solidFill>
          <a:ln w="76200">
            <a:solidFill>
              <a:schemeClr val="accent1"/>
            </a:solidFill>
          </a:ln>
        </p:spPr>
        <p:txBody>
          <a:bodyPr>
            <a:normAutofit fontScale="90000"/>
          </a:bodyPr>
          <a:lstStyle/>
          <a:p>
            <a:pPr algn="ctr"/>
            <a:r>
              <a:rPr lang="fr-FR" sz="3600" b="1" dirty="0" smtClean="0">
                <a:solidFill>
                  <a:srgbClr val="C00000"/>
                </a:solidFill>
                <a:latin typeface="Garamond" panose="02020404030301010803" pitchFamily="18" charset="0"/>
              </a:rPr>
              <a:t/>
            </a:r>
            <a:br>
              <a:rPr lang="fr-FR" sz="3600" b="1" dirty="0" smtClean="0">
                <a:solidFill>
                  <a:srgbClr val="C00000"/>
                </a:solidFill>
                <a:latin typeface="Garamond" panose="02020404030301010803" pitchFamily="18" charset="0"/>
              </a:rPr>
            </a:br>
            <a:r>
              <a:rPr lang="fr-FR" sz="3600" b="1" dirty="0" smtClean="0">
                <a:solidFill>
                  <a:srgbClr val="002060"/>
                </a:solidFill>
                <a:latin typeface="Garamond" panose="02020404030301010803" pitchFamily="18" charset="0"/>
              </a:rPr>
              <a:t>La </a:t>
            </a:r>
            <a:r>
              <a:rPr lang="fr-FR" sz="3600" b="1" dirty="0" err="1">
                <a:solidFill>
                  <a:srgbClr val="002060"/>
                </a:solidFill>
                <a:latin typeface="Garamond" panose="02020404030301010803" pitchFamily="18" charset="0"/>
              </a:rPr>
              <a:t>didacticologie</a:t>
            </a:r>
            <a:r>
              <a:rPr lang="fr-FR" sz="3600" b="1" dirty="0">
                <a:solidFill>
                  <a:srgbClr val="C00000"/>
                </a:solidFill>
                <a:latin typeface="Garamond" panose="02020404030301010803" pitchFamily="18" charset="0"/>
              </a:rPr>
              <a:t> </a:t>
            </a:r>
            <a:r>
              <a:rPr lang="fr-FR" b="1" dirty="0">
                <a:solidFill>
                  <a:srgbClr val="C00000"/>
                </a:solidFill>
                <a:latin typeface="Garamond" panose="02020404030301010803" pitchFamily="18" charset="0"/>
              </a:rPr>
              <a:t/>
            </a:r>
            <a:br>
              <a:rPr lang="fr-FR" b="1" dirty="0">
                <a:solidFill>
                  <a:srgbClr val="C00000"/>
                </a:solidFill>
                <a:latin typeface="Garamond" panose="02020404030301010803" pitchFamily="18" charset="0"/>
              </a:rPr>
            </a:br>
            <a:endParaRPr lang="fr-FR" dirty="0"/>
          </a:p>
        </p:txBody>
      </p:sp>
      <p:sp>
        <p:nvSpPr>
          <p:cNvPr id="3" name="Espace réservé du contenu 2"/>
          <p:cNvSpPr>
            <a:spLocks noGrp="1"/>
          </p:cNvSpPr>
          <p:nvPr>
            <p:ph sz="quarter" idx="1"/>
          </p:nvPr>
        </p:nvSpPr>
        <p:spPr>
          <a:xfrm>
            <a:off x="539552" y="1772816"/>
            <a:ext cx="8153400" cy="4709120"/>
          </a:xfrm>
          <a:solidFill>
            <a:schemeClr val="accent1"/>
          </a:solidFill>
          <a:ln w="76200">
            <a:solidFill>
              <a:schemeClr val="accent2"/>
            </a:solidFill>
          </a:ln>
        </p:spPr>
        <p:txBody>
          <a:bodyPr>
            <a:normAutofit fontScale="77500" lnSpcReduction="20000"/>
          </a:bodyPr>
          <a:lstStyle/>
          <a:p>
            <a:pPr marL="177800" indent="-177800" algn="just"/>
            <a:r>
              <a:rPr lang="fr-FR" sz="2300" dirty="0" smtClean="0">
                <a:latin typeface="Garamond" panose="02020404030301010803" pitchFamily="18" charset="0"/>
              </a:rPr>
              <a:t>Dans le domaine de la DDL deux approches fondamentales prennent en compte cette relation entre langue, culture et identité en l’occurrence </a:t>
            </a:r>
            <a:r>
              <a:rPr lang="fr-FR" sz="2300" dirty="0">
                <a:latin typeface="Garamond" panose="02020404030301010803" pitchFamily="18" charset="0"/>
              </a:rPr>
              <a:t>la </a:t>
            </a:r>
            <a:r>
              <a:rPr lang="fr-FR" sz="2300" dirty="0" err="1">
                <a:latin typeface="Garamond" panose="02020404030301010803" pitchFamily="18" charset="0"/>
              </a:rPr>
              <a:t>didacticologie</a:t>
            </a:r>
            <a:r>
              <a:rPr lang="fr-FR" sz="2300" dirty="0">
                <a:latin typeface="Garamond" panose="02020404030301010803" pitchFamily="18" charset="0"/>
              </a:rPr>
              <a:t> </a:t>
            </a:r>
            <a:r>
              <a:rPr lang="fr-FR" sz="2300" dirty="0" smtClean="0">
                <a:latin typeface="Garamond" panose="02020404030301010803" pitchFamily="18" charset="0"/>
              </a:rPr>
              <a:t>et </a:t>
            </a:r>
            <a:r>
              <a:rPr lang="fr-FR" sz="2300" dirty="0">
                <a:latin typeface="Garamond" panose="02020404030301010803" pitchFamily="18" charset="0"/>
              </a:rPr>
              <a:t>la </a:t>
            </a:r>
            <a:r>
              <a:rPr lang="fr-FR" sz="2300" dirty="0" err="1" smtClean="0">
                <a:latin typeface="Garamond" panose="02020404030301010803" pitchFamily="18" charset="0"/>
              </a:rPr>
              <a:t>sociodidactique</a:t>
            </a:r>
            <a:r>
              <a:rPr lang="fr-FR" sz="2300" dirty="0" smtClean="0">
                <a:latin typeface="Garamond" panose="02020404030301010803" pitchFamily="18" charset="0"/>
              </a:rPr>
              <a:t>.</a:t>
            </a:r>
          </a:p>
          <a:p>
            <a:pPr marL="0" indent="0" algn="just">
              <a:buNone/>
            </a:pPr>
            <a:r>
              <a:rPr lang="fr-FR" sz="2600" b="1" dirty="0" smtClean="0">
                <a:solidFill>
                  <a:srgbClr val="C00000"/>
                </a:solidFill>
                <a:latin typeface="Garamond" panose="02020404030301010803" pitchFamily="18" charset="0"/>
              </a:rPr>
              <a:t>La </a:t>
            </a:r>
            <a:r>
              <a:rPr lang="fr-FR" sz="2600" b="1" dirty="0" err="1" smtClean="0">
                <a:solidFill>
                  <a:srgbClr val="C00000"/>
                </a:solidFill>
                <a:latin typeface="Garamond" panose="02020404030301010803" pitchFamily="18" charset="0"/>
              </a:rPr>
              <a:t>didacticologie</a:t>
            </a:r>
            <a:r>
              <a:rPr lang="fr-FR" sz="2600" b="1" dirty="0" smtClean="0">
                <a:solidFill>
                  <a:srgbClr val="C00000"/>
                </a:solidFill>
                <a:latin typeface="Garamond" panose="02020404030301010803" pitchFamily="18" charset="0"/>
              </a:rPr>
              <a:t> / Didactique de langue-culture</a:t>
            </a:r>
          </a:p>
          <a:p>
            <a:pPr algn="just"/>
            <a:r>
              <a:rPr lang="fr-FR" sz="2300" dirty="0">
                <a:latin typeface="Garamond" panose="02020404030301010803" pitchFamily="18" charset="0"/>
              </a:rPr>
              <a:t>Robert GALISSON est le premier à avoir réuni langue-culture en un seul concept, par là il veut démontrer cette relation étroite entre les deux, et surtout faire reconnaître langue-culture en tant qu’unité indissociable. Vouloir séparer l’une de l’autre </a:t>
            </a:r>
            <a:r>
              <a:rPr lang="fr-FR" sz="2300" dirty="0" smtClean="0">
                <a:latin typeface="Garamond" panose="02020404030301010803" pitchFamily="18" charset="0"/>
              </a:rPr>
              <a:t>en situation d’enseignement-apprentissage relève </a:t>
            </a:r>
            <a:r>
              <a:rPr lang="fr-FR" sz="2300" dirty="0">
                <a:latin typeface="Garamond" panose="02020404030301010803" pitchFamily="18" charset="0"/>
              </a:rPr>
              <a:t>de l’impossible et mènera à ce qu’il nomme </a:t>
            </a:r>
            <a:r>
              <a:rPr lang="fr-FR" sz="2300" i="1" dirty="0">
                <a:latin typeface="Garamond" panose="02020404030301010803" pitchFamily="18" charset="0"/>
              </a:rPr>
              <a:t>« le choc des cultures »</a:t>
            </a:r>
            <a:r>
              <a:rPr lang="fr-FR" sz="2300" dirty="0">
                <a:latin typeface="Garamond" panose="02020404030301010803" pitchFamily="18" charset="0"/>
              </a:rPr>
              <a:t> et c’est exactement ce choc -ne pas connaitre la culture de l’autre- qui est à l’origine même de la réflexion sur la nécessité de lier les deux concepts langue et culture en </a:t>
            </a:r>
            <a:r>
              <a:rPr lang="fr-FR" sz="2300" i="1" dirty="0">
                <a:latin typeface="Garamond" panose="02020404030301010803" pitchFamily="18" charset="0"/>
              </a:rPr>
              <a:t>langue-culture</a:t>
            </a:r>
            <a:r>
              <a:rPr lang="fr-FR" sz="2300" dirty="0">
                <a:latin typeface="Garamond" panose="02020404030301010803" pitchFamily="18" charset="0"/>
              </a:rPr>
              <a:t>, où </a:t>
            </a:r>
            <a:r>
              <a:rPr lang="fr-FR" sz="2300" b="1" dirty="0">
                <a:latin typeface="Garamond" panose="02020404030301010803" pitchFamily="18" charset="0"/>
              </a:rPr>
              <a:t>«</a:t>
            </a:r>
            <a:r>
              <a:rPr lang="fr-FR" sz="2300" dirty="0">
                <a:latin typeface="Garamond" panose="02020404030301010803" pitchFamily="18" charset="0"/>
              </a:rPr>
              <a:t> </a:t>
            </a:r>
            <a:r>
              <a:rPr lang="fr-FR" sz="2300" i="1" dirty="0">
                <a:latin typeface="Garamond" panose="02020404030301010803" pitchFamily="18" charset="0"/>
              </a:rPr>
              <a:t>le trait d´union </a:t>
            </a:r>
            <a:r>
              <a:rPr lang="fr-FR" sz="2300" dirty="0">
                <a:latin typeface="Garamond" panose="02020404030301010803" pitchFamily="18" charset="0"/>
              </a:rPr>
              <a:t>…</a:t>
            </a:r>
            <a:r>
              <a:rPr lang="fr-FR" sz="2300" i="1" dirty="0">
                <a:latin typeface="Garamond" panose="02020404030301010803" pitchFamily="18" charset="0"/>
              </a:rPr>
              <a:t>indique que l´une est dans l´autre et</a:t>
            </a:r>
            <a:r>
              <a:rPr lang="fr-FR" sz="2300" dirty="0">
                <a:latin typeface="Garamond" panose="02020404030301010803" pitchFamily="18" charset="0"/>
              </a:rPr>
              <a:t> </a:t>
            </a:r>
            <a:r>
              <a:rPr lang="fr-FR" sz="2300" i="1" dirty="0">
                <a:latin typeface="Garamond" panose="02020404030301010803" pitchFamily="18" charset="0"/>
              </a:rPr>
              <a:t>l´autre dans l´une. </a:t>
            </a:r>
            <a:r>
              <a:rPr lang="fr-FR" sz="2300" i="1" dirty="0" smtClean="0">
                <a:latin typeface="Garamond" panose="02020404030301010803" pitchFamily="18" charset="0"/>
              </a:rPr>
              <a:t>»</a:t>
            </a:r>
            <a:r>
              <a:rPr lang="fr-FR" sz="2300" dirty="0">
                <a:latin typeface="Garamond" panose="02020404030301010803" pitchFamily="18" charset="0"/>
              </a:rPr>
              <a:t> </a:t>
            </a:r>
            <a:r>
              <a:rPr lang="fr-FR" sz="1800" dirty="0" smtClean="0">
                <a:latin typeface="Garamond" panose="02020404030301010803" pitchFamily="18" charset="0"/>
              </a:rPr>
              <a:t>GALISSON </a:t>
            </a:r>
            <a:r>
              <a:rPr lang="fr-FR" sz="1800" dirty="0">
                <a:latin typeface="Garamond" panose="02020404030301010803" pitchFamily="18" charset="0"/>
              </a:rPr>
              <a:t>R., 1994, «D´hier à demain, l´interculturel à l´école», </a:t>
            </a:r>
            <a:r>
              <a:rPr lang="fr-FR" sz="1800" i="1" dirty="0">
                <a:latin typeface="Garamond" panose="02020404030301010803" pitchFamily="18" charset="0"/>
              </a:rPr>
              <a:t>Études de Linguistique Appliquée. Revue de </a:t>
            </a:r>
            <a:r>
              <a:rPr lang="fr-FR" sz="1800" i="1" dirty="0" err="1">
                <a:latin typeface="Garamond" panose="02020404030301010803" pitchFamily="18" charset="0"/>
              </a:rPr>
              <a:t>Didactologie</a:t>
            </a:r>
            <a:r>
              <a:rPr lang="fr-FR" sz="1800" i="1" dirty="0">
                <a:latin typeface="Garamond" panose="02020404030301010803" pitchFamily="18" charset="0"/>
              </a:rPr>
              <a:t> des langues-cultures</a:t>
            </a:r>
            <a:r>
              <a:rPr lang="fr-FR" sz="1800" dirty="0">
                <a:latin typeface="Garamond" panose="02020404030301010803" pitchFamily="18" charset="0"/>
              </a:rPr>
              <a:t> n° 94, pp. 15-26</a:t>
            </a:r>
            <a:r>
              <a:rPr lang="fr-FR" sz="1800" dirty="0" smtClean="0">
                <a:latin typeface="Garamond" panose="02020404030301010803" pitchFamily="18" charset="0"/>
              </a:rPr>
              <a:t>.</a:t>
            </a:r>
            <a:endParaRPr lang="fr-FR" sz="2100" i="1" dirty="0" smtClean="0">
              <a:latin typeface="Garamond" panose="02020404030301010803" pitchFamily="18" charset="0"/>
            </a:endParaRPr>
          </a:p>
          <a:p>
            <a:pPr algn="just"/>
            <a:r>
              <a:rPr lang="fr-FR" sz="2300" i="1" dirty="0" smtClean="0">
                <a:latin typeface="Garamond" panose="02020404030301010803" pitchFamily="18" charset="0"/>
              </a:rPr>
              <a:t>« </a:t>
            </a:r>
            <a:r>
              <a:rPr lang="fr-FR" sz="2300" i="1" dirty="0">
                <a:latin typeface="Garamond" panose="02020404030301010803" pitchFamily="18" charset="0"/>
              </a:rPr>
              <a:t>Contrairement au linguiste, le chercheur en DDLC ne peut s'isoler et traiter des langues hors des usages et des pratiques des apprenants ou des relations de celles-ci avec les sociétés qui les véhiculent. Il vit les tensions idéologiques et sociétales des langues et des cultures. La DDLC est un creuset formidable de regards sur les actions, les dispositifs, les individus apprenants, les situations complexes » </a:t>
            </a:r>
            <a:r>
              <a:rPr lang="fr-FR" sz="2300" dirty="0">
                <a:latin typeface="Garamond" panose="02020404030301010803" pitchFamily="18" charset="0"/>
              </a:rPr>
              <a:t> </a:t>
            </a:r>
            <a:r>
              <a:rPr lang="fr-FR" sz="1800" dirty="0" smtClean="0">
                <a:latin typeface="Garamond" panose="02020404030301010803" pitchFamily="18" charset="0"/>
              </a:rPr>
              <a:t>MACAIRE </a:t>
            </a:r>
            <a:r>
              <a:rPr lang="fr-FR" sz="1800" dirty="0">
                <a:latin typeface="Garamond" panose="02020404030301010803" pitchFamily="18" charset="0"/>
              </a:rPr>
              <a:t>D., 2010, Monisme ou pluralisme ? Vers une conception compréhensive de la recherche-action en didactique des langues et des cultures, Recherches et Applications</a:t>
            </a:r>
            <a:r>
              <a:rPr lang="fr-FR" sz="1800" i="1" dirty="0">
                <a:latin typeface="Garamond" panose="02020404030301010803" pitchFamily="18" charset="0"/>
              </a:rPr>
              <a:t>, Le français dans le monde, n° 48</a:t>
            </a:r>
            <a:r>
              <a:rPr lang="fr-FR" sz="1800" dirty="0">
                <a:latin typeface="Garamond" panose="02020404030301010803" pitchFamily="18" charset="0"/>
              </a:rPr>
              <a:t>, pp. 66-75.</a:t>
            </a:r>
            <a:endParaRPr lang="fr-FR" sz="1800"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231761593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896144"/>
          </a:xfrm>
          <a:solidFill>
            <a:schemeClr val="accent2"/>
          </a:solidFill>
          <a:ln w="76200">
            <a:solidFill>
              <a:schemeClr val="accent1"/>
            </a:solidFill>
          </a:ln>
        </p:spPr>
        <p:txBody>
          <a:bodyPr>
            <a:normAutofit fontScale="90000"/>
          </a:bodyPr>
          <a:lstStyle/>
          <a:p>
            <a:pPr algn="ctr"/>
            <a:r>
              <a:rPr lang="fr-FR" sz="3600" b="1" dirty="0" smtClean="0">
                <a:solidFill>
                  <a:srgbClr val="002060"/>
                </a:solidFill>
                <a:latin typeface="Garamond" panose="02020404030301010803" pitchFamily="18" charset="0"/>
              </a:rPr>
              <a:t/>
            </a:r>
            <a:br>
              <a:rPr lang="fr-FR" sz="3600" b="1" dirty="0" smtClean="0">
                <a:solidFill>
                  <a:srgbClr val="002060"/>
                </a:solidFill>
                <a:latin typeface="Garamond" panose="02020404030301010803" pitchFamily="18" charset="0"/>
              </a:rPr>
            </a:br>
            <a:r>
              <a:rPr lang="fr-FR" sz="3600" b="1" dirty="0" smtClean="0">
                <a:solidFill>
                  <a:srgbClr val="002060"/>
                </a:solidFill>
                <a:latin typeface="Garamond" panose="02020404030301010803" pitchFamily="18" charset="0"/>
              </a:rPr>
              <a:t>La </a:t>
            </a:r>
            <a:r>
              <a:rPr lang="fr-FR" sz="3600" b="1" dirty="0" err="1">
                <a:solidFill>
                  <a:srgbClr val="002060"/>
                </a:solidFill>
                <a:latin typeface="Garamond" panose="02020404030301010803" pitchFamily="18" charset="0"/>
              </a:rPr>
              <a:t>sociodidactique</a:t>
            </a:r>
            <a:r>
              <a:rPr lang="fr-FR" dirty="0">
                <a:latin typeface="Garamond" panose="02020404030301010803" pitchFamily="18" charset="0"/>
              </a:rPr>
              <a:t/>
            </a:r>
            <a:br>
              <a:rPr lang="fr-FR" dirty="0">
                <a:latin typeface="Garamond" panose="02020404030301010803" pitchFamily="18" charset="0"/>
              </a:rPr>
            </a:br>
            <a:endParaRPr lang="fr-FR" dirty="0"/>
          </a:p>
        </p:txBody>
      </p:sp>
      <p:sp>
        <p:nvSpPr>
          <p:cNvPr id="3" name="Espace réservé du contenu 2"/>
          <p:cNvSpPr>
            <a:spLocks noGrp="1"/>
          </p:cNvSpPr>
          <p:nvPr>
            <p:ph sz="quarter" idx="1"/>
          </p:nvPr>
        </p:nvSpPr>
        <p:spPr>
          <a:xfrm>
            <a:off x="611560" y="1700808"/>
            <a:ext cx="8153400" cy="4495800"/>
          </a:xfrm>
          <a:solidFill>
            <a:schemeClr val="accent1"/>
          </a:solidFill>
          <a:ln w="76200">
            <a:solidFill>
              <a:schemeClr val="accent2"/>
            </a:solidFill>
          </a:ln>
        </p:spPr>
        <p:txBody>
          <a:bodyPr>
            <a:normAutofit fontScale="62500" lnSpcReduction="20000"/>
          </a:bodyPr>
          <a:lstStyle/>
          <a:p>
            <a:pPr marL="0" indent="0" algn="just">
              <a:buNone/>
            </a:pPr>
            <a:r>
              <a:rPr lang="fr-FR" sz="3200" b="1" dirty="0" smtClean="0">
                <a:solidFill>
                  <a:srgbClr val="C00000"/>
                </a:solidFill>
                <a:latin typeface="Garamond" panose="02020404030301010803" pitchFamily="18" charset="0"/>
              </a:rPr>
              <a:t>La </a:t>
            </a:r>
            <a:r>
              <a:rPr lang="fr-FR" sz="3200" b="1" dirty="0" err="1" smtClean="0">
                <a:solidFill>
                  <a:srgbClr val="C00000"/>
                </a:solidFill>
                <a:latin typeface="Garamond" panose="02020404030301010803" pitchFamily="18" charset="0"/>
              </a:rPr>
              <a:t>sociodidactique</a:t>
            </a:r>
            <a:endParaRPr lang="fr-FR" dirty="0" smtClean="0">
              <a:latin typeface="Garamond" panose="02020404030301010803" pitchFamily="18" charset="0"/>
            </a:endParaRPr>
          </a:p>
          <a:p>
            <a:pPr marL="177800" indent="-177800" algn="just"/>
            <a:r>
              <a:rPr lang="fr-FR" dirty="0">
                <a:latin typeface="Garamond" panose="02020404030301010803" pitchFamily="18" charset="0"/>
              </a:rPr>
              <a:t>M</a:t>
            </a:r>
            <a:r>
              <a:rPr lang="fr-FR" dirty="0" smtClean="0">
                <a:latin typeface="Garamond" panose="02020404030301010803" pitchFamily="18" charset="0"/>
              </a:rPr>
              <a:t>algré </a:t>
            </a:r>
            <a:r>
              <a:rPr lang="fr-FR" dirty="0">
                <a:latin typeface="Garamond" panose="02020404030301010803" pitchFamily="18" charset="0"/>
              </a:rPr>
              <a:t>sa naissance récente, la </a:t>
            </a:r>
            <a:r>
              <a:rPr lang="fr-FR" dirty="0" err="1">
                <a:latin typeface="Garamond" panose="02020404030301010803" pitchFamily="18" charset="0"/>
              </a:rPr>
              <a:t>sociodidactique</a:t>
            </a:r>
            <a:r>
              <a:rPr lang="fr-FR" dirty="0">
                <a:latin typeface="Garamond" panose="02020404030301010803" pitchFamily="18" charset="0"/>
              </a:rPr>
              <a:t> commence à s’imposer dans le champ de la didactique des langues en raison de la complexité et de la multiplicité des situations d’enseignement-apprentissage qu’elle tente de décrire et auxquelles elle tente de donner des solutions en se référant le plus possible à la réalité sociale de l’apprenant. Ce dernier qui est concerné directement par l’apprentissage de la langue doit être considéré d’abord comme un enfant qui, avant de regagner les bancs de l’école, possède une identité propre à lui, une identité spécifique de par ses habitudes langagières, ses représentations, son passé socioculturel, ses relations à l’autre…et c’est exactement cette identité qu’il ne faut plus négliger dans le processus d’enseignement-apprentissage et que le didacticien de la langue doit prendre comme matière première pour élaborer et moduler des savoirs.</a:t>
            </a:r>
            <a:endParaRPr lang="fr-FR" dirty="0" smtClean="0">
              <a:latin typeface="Garamond" panose="02020404030301010803" pitchFamily="18" charset="0"/>
            </a:endParaRPr>
          </a:p>
          <a:p>
            <a:pPr marL="177800" indent="-177800" algn="just"/>
            <a:r>
              <a:rPr lang="fr-FR" dirty="0" smtClean="0">
                <a:latin typeface="Garamond" panose="02020404030301010803" pitchFamily="18" charset="0"/>
              </a:rPr>
              <a:t>Pour la </a:t>
            </a:r>
            <a:r>
              <a:rPr lang="fr-FR" dirty="0" err="1" smtClean="0">
                <a:latin typeface="Garamond" panose="02020404030301010803" pitchFamily="18" charset="0"/>
              </a:rPr>
              <a:t>sociodidactique</a:t>
            </a:r>
            <a:r>
              <a:rPr lang="fr-FR" dirty="0" smtClean="0">
                <a:latin typeface="Garamond" panose="02020404030301010803" pitchFamily="18" charset="0"/>
              </a:rPr>
              <a:t>, qui se veut une discipline</a:t>
            </a:r>
            <a:r>
              <a:rPr lang="fr-FR" i="1" dirty="0">
                <a:latin typeface="Garamond" panose="02020404030301010803" pitchFamily="18" charset="0"/>
              </a:rPr>
              <a:t> </a:t>
            </a:r>
            <a:r>
              <a:rPr lang="fr-FR" i="1" dirty="0" smtClean="0">
                <a:latin typeface="Garamond" panose="02020404030301010803" pitchFamily="18" charset="0"/>
              </a:rPr>
              <a:t>en «</a:t>
            </a:r>
            <a:r>
              <a:rPr lang="fr-FR" i="1" dirty="0">
                <a:latin typeface="Garamond" panose="02020404030301010803" pitchFamily="18" charset="0"/>
              </a:rPr>
              <a:t> contexte »</a:t>
            </a:r>
            <a:r>
              <a:rPr lang="fr-FR" dirty="0">
                <a:latin typeface="Garamond" panose="02020404030301010803" pitchFamily="18" charset="0"/>
              </a:rPr>
              <a:t> ou </a:t>
            </a:r>
            <a:r>
              <a:rPr lang="fr-FR" i="1" dirty="0">
                <a:latin typeface="Garamond" panose="02020404030301010803" pitchFamily="18" charset="0"/>
              </a:rPr>
              <a:t>« contextualisée »</a:t>
            </a:r>
            <a:r>
              <a:rPr lang="fr-FR" dirty="0">
                <a:latin typeface="Garamond" panose="02020404030301010803" pitchFamily="18" charset="0"/>
              </a:rPr>
              <a:t>,</a:t>
            </a:r>
            <a:r>
              <a:rPr lang="fr-FR" dirty="0" smtClean="0">
                <a:latin typeface="Garamond" panose="02020404030301010803" pitchFamily="18" charset="0"/>
              </a:rPr>
              <a:t> la non-séparation </a:t>
            </a:r>
            <a:r>
              <a:rPr lang="fr-FR" dirty="0">
                <a:latin typeface="Garamond" panose="02020404030301010803" pitchFamily="18" charset="0"/>
              </a:rPr>
              <a:t>entre les deux mondes de l’élève, monde extra et intra scolaire, ne pourra qu’accroitre la confiance de l’élève en ses pré-acquis et lui permettre d’aborder l’acquisition d’une nouvelle langue voire de nouvelles langues comme une continuité et comme une progression intellectuelle et non pas comme un rejet de ce qui est déjà-là parce qu’il est sans utilité aux yeux de l’institution qui est l’école.</a:t>
            </a:r>
          </a:p>
        </p:txBody>
      </p:sp>
    </p:spTree>
    <p:extLst>
      <p:ext uri="{BB962C8B-B14F-4D97-AF65-F5344CB8AC3E}">
        <p14:creationId xmlns:p14="http://schemas.microsoft.com/office/powerpoint/2010/main" val="2106500738"/>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5064" y="188640"/>
            <a:ext cx="8153400" cy="936104"/>
          </a:xfrm>
          <a:solidFill>
            <a:schemeClr val="accent2"/>
          </a:solidFill>
          <a:ln w="76200">
            <a:solidFill>
              <a:schemeClr val="accent1"/>
            </a:solidFill>
          </a:ln>
        </p:spPr>
        <p:txBody>
          <a:bodyPr>
            <a:normAutofit fontScale="90000"/>
          </a:bodyPr>
          <a:lstStyle/>
          <a:p>
            <a:pPr algn="ctr"/>
            <a:r>
              <a:rPr lang="fr-FR" sz="3100" b="1" dirty="0" smtClean="0">
                <a:latin typeface="Garamond" panose="02020404030301010803" pitchFamily="18" charset="0"/>
              </a:rPr>
              <a:t/>
            </a:r>
            <a:br>
              <a:rPr lang="fr-FR" sz="3100" b="1" dirty="0" smtClean="0">
                <a:latin typeface="Garamond" panose="02020404030301010803" pitchFamily="18" charset="0"/>
              </a:rPr>
            </a:br>
            <a:r>
              <a:rPr lang="fr-FR" sz="3100" b="1" dirty="0" smtClean="0">
                <a:solidFill>
                  <a:srgbClr val="002060"/>
                </a:solidFill>
                <a:latin typeface="Garamond" panose="02020404030301010803" pitchFamily="18" charset="0"/>
              </a:rPr>
              <a:t>Les </a:t>
            </a:r>
            <a:r>
              <a:rPr lang="fr-FR" sz="3100" b="1" dirty="0">
                <a:solidFill>
                  <a:srgbClr val="002060"/>
                </a:solidFill>
                <a:latin typeface="Garamond" panose="02020404030301010803" pitchFamily="18" charset="0"/>
              </a:rPr>
              <a:t>référents socio-culturels et identitaires amazighs dans les documents pédagogiques</a:t>
            </a:r>
            <a:r>
              <a:rPr lang="fr-FR" dirty="0"/>
              <a:t/>
            </a:r>
            <a:br>
              <a:rPr lang="fr-FR" dirty="0"/>
            </a:br>
            <a:endParaRPr lang="fr-FR" dirty="0"/>
          </a:p>
        </p:txBody>
      </p:sp>
      <p:sp>
        <p:nvSpPr>
          <p:cNvPr id="3" name="Espace réservé du contenu 2"/>
          <p:cNvSpPr>
            <a:spLocks noGrp="1"/>
          </p:cNvSpPr>
          <p:nvPr>
            <p:ph sz="quarter" idx="1"/>
          </p:nvPr>
        </p:nvSpPr>
        <p:spPr>
          <a:xfrm>
            <a:off x="395536" y="1700808"/>
            <a:ext cx="8424936" cy="4464496"/>
          </a:xfrm>
          <a:solidFill>
            <a:schemeClr val="accent1"/>
          </a:solidFill>
          <a:ln w="76200">
            <a:solidFill>
              <a:schemeClr val="accent2"/>
            </a:solidFill>
          </a:ln>
        </p:spPr>
        <p:txBody>
          <a:bodyPr>
            <a:normAutofit fontScale="85000" lnSpcReduction="10000"/>
          </a:bodyPr>
          <a:lstStyle/>
          <a:p>
            <a:pPr marL="177800" indent="-177800" algn="just"/>
            <a:r>
              <a:rPr lang="fr-FR" sz="2600" dirty="0">
                <a:latin typeface="Garamond" panose="02020404030301010803" pitchFamily="18" charset="0"/>
              </a:rPr>
              <a:t>Les finalités majeures de l’enseignement de la langue amazighe en Algérie sont la promotion, le développement et la réhabilitation de la langue et de la culture amazighe, donc son enseignement doit traduire ces </a:t>
            </a:r>
            <a:r>
              <a:rPr lang="fr-FR" sz="2600" dirty="0" smtClean="0">
                <a:latin typeface="Garamond" panose="02020404030301010803" pitchFamily="18" charset="0"/>
              </a:rPr>
              <a:t>finalités.</a:t>
            </a:r>
          </a:p>
          <a:p>
            <a:pPr marL="177800" indent="-177800" algn="just"/>
            <a:r>
              <a:rPr lang="fr-FR" sz="2600" dirty="0" smtClean="0">
                <a:latin typeface="Garamond" panose="02020404030301010803" pitchFamily="18" charset="0"/>
              </a:rPr>
              <a:t>En </a:t>
            </a:r>
            <a:r>
              <a:rPr lang="fr-FR" sz="2600" dirty="0">
                <a:latin typeface="Garamond" panose="02020404030301010803" pitchFamily="18" charset="0"/>
              </a:rPr>
              <a:t>se penchant sur les programmes des différents cycles, on constate qu’il y a une référence nette à la culture, à l’identité et au vécu social dont est issu l’élève </a:t>
            </a:r>
            <a:r>
              <a:rPr lang="fr-FR" sz="2600" dirty="0" err="1">
                <a:latin typeface="Garamond" panose="02020404030301010803" pitchFamily="18" charset="0"/>
              </a:rPr>
              <a:t>amazighophone</a:t>
            </a:r>
            <a:r>
              <a:rPr lang="fr-FR" sz="2600" dirty="0">
                <a:latin typeface="Garamond" panose="02020404030301010803" pitchFamily="18" charset="0"/>
              </a:rPr>
              <a:t>. Les  directives mettent l’action sur la nécessité de puiser de la vie de l’élève pour élaborer des contenus, afin que celui-ci lui confère un sens qui lui permettra d’appréhender sa culture et les autres cultures, nationales et universelles. En voilà quelques </a:t>
            </a:r>
            <a:r>
              <a:rPr lang="fr-FR" sz="2600" dirty="0" smtClean="0">
                <a:latin typeface="Garamond" panose="02020404030301010803" pitchFamily="18" charset="0"/>
              </a:rPr>
              <a:t>directives tirés </a:t>
            </a:r>
            <a:r>
              <a:rPr lang="fr-FR" sz="2600" dirty="0">
                <a:latin typeface="Garamond" panose="02020404030301010803" pitchFamily="18" charset="0"/>
              </a:rPr>
              <a:t>de différents programmes : </a:t>
            </a:r>
            <a:endParaRPr lang="fr-FR" sz="2600" dirty="0" smtClean="0">
              <a:latin typeface="Garamond" panose="02020404030301010803" pitchFamily="18" charset="0"/>
            </a:endParaRPr>
          </a:p>
          <a:p>
            <a:pPr marL="0" indent="0" algn="ctr">
              <a:buNone/>
            </a:pPr>
            <a:r>
              <a:rPr lang="fr-FR" sz="2600" i="1" dirty="0" smtClean="0">
                <a:latin typeface="Garamond" panose="02020404030301010803" pitchFamily="18" charset="0"/>
              </a:rPr>
              <a:t>«</a:t>
            </a:r>
            <a:r>
              <a:rPr lang="fr-FR" sz="2600" i="1" dirty="0">
                <a:latin typeface="Garamond" panose="02020404030301010803" pitchFamily="18" charset="0"/>
              </a:rPr>
              <a:t> En première année moyenne, les activités d'apprentissage doivent s'appuyer sur les habiletés en relation avec l'environnement immédiat que représentent la vie familiale, la vie sociale et la vie scolaire. »</a:t>
            </a:r>
            <a:r>
              <a:rPr lang="fr-FR" sz="2600" dirty="0">
                <a:latin typeface="Garamond" panose="02020404030301010803" pitchFamily="18" charset="0"/>
              </a:rPr>
              <a:t> (Programme de 1</a:t>
            </a:r>
            <a:r>
              <a:rPr lang="fr-FR" sz="2600" baseline="30000" dirty="0">
                <a:latin typeface="Garamond" panose="02020404030301010803" pitchFamily="18" charset="0"/>
              </a:rPr>
              <a:t>ère</a:t>
            </a:r>
            <a:r>
              <a:rPr lang="fr-FR" sz="2600" dirty="0">
                <a:latin typeface="Garamond" panose="02020404030301010803" pitchFamily="18" charset="0"/>
              </a:rPr>
              <a:t>AM, 2003 : p.6).</a:t>
            </a:r>
          </a:p>
          <a:p>
            <a:pPr marL="0" indent="0" algn="ctr">
              <a:buNone/>
            </a:pPr>
            <a:endParaRPr lang="fr-FR" dirty="0"/>
          </a:p>
        </p:txBody>
      </p:sp>
    </p:spTree>
    <p:extLst>
      <p:ext uri="{BB962C8B-B14F-4D97-AF65-F5344CB8AC3E}">
        <p14:creationId xmlns:p14="http://schemas.microsoft.com/office/powerpoint/2010/main" val="2993312706"/>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896144"/>
          </a:xfrm>
          <a:solidFill>
            <a:schemeClr val="accent2"/>
          </a:solidFill>
          <a:ln w="76200">
            <a:solidFill>
              <a:schemeClr val="accent1"/>
            </a:solidFill>
          </a:ln>
        </p:spPr>
        <p:txBody>
          <a:bodyPr>
            <a:normAutofit fontScale="90000"/>
          </a:bodyPr>
          <a:lstStyle/>
          <a:p>
            <a:pPr algn="ctr"/>
            <a:r>
              <a:rPr lang="fr-FR" sz="2800" b="1" dirty="0">
                <a:solidFill>
                  <a:srgbClr val="002060"/>
                </a:solidFill>
                <a:latin typeface="Garamond" panose="02020404030301010803" pitchFamily="18" charset="0"/>
              </a:rPr>
              <a:t>Les référents socio-culturels et identitaires amazighs dans les documents pédagogiques</a:t>
            </a:r>
            <a:endParaRPr lang="fr-FR" sz="2800" dirty="0"/>
          </a:p>
        </p:txBody>
      </p:sp>
      <p:sp>
        <p:nvSpPr>
          <p:cNvPr id="3" name="Espace réservé du contenu 2"/>
          <p:cNvSpPr>
            <a:spLocks noGrp="1"/>
          </p:cNvSpPr>
          <p:nvPr>
            <p:ph sz="quarter" idx="1"/>
          </p:nvPr>
        </p:nvSpPr>
        <p:spPr>
          <a:solidFill>
            <a:schemeClr val="accent1"/>
          </a:solidFill>
          <a:ln w="76200">
            <a:solidFill>
              <a:schemeClr val="accent2"/>
            </a:solidFill>
          </a:ln>
        </p:spPr>
        <p:txBody>
          <a:bodyPr>
            <a:normAutofit/>
          </a:bodyPr>
          <a:lstStyle/>
          <a:p>
            <a:pPr marL="177800" indent="-177800" algn="just"/>
            <a:r>
              <a:rPr lang="fr-FR" sz="1800" dirty="0">
                <a:latin typeface="Garamond" panose="02020404030301010803" pitchFamily="18" charset="0"/>
              </a:rPr>
              <a:t>En outre, les programmes font remarquer que le choix des textes doit être pertinent, car le texte est le support idéal qui peut réunir à la fois des éléments linguistiques essentiels à l’élaboration de la séquence et aussi et surtout il est porteur de schèmes socio-culturels propres aux apprenants. </a:t>
            </a:r>
            <a:endParaRPr lang="fr-FR" sz="1800" dirty="0" smtClean="0">
              <a:latin typeface="Garamond" panose="02020404030301010803" pitchFamily="18" charset="0"/>
            </a:endParaRPr>
          </a:p>
          <a:p>
            <a:pPr marL="0" indent="0" algn="ctr">
              <a:buNone/>
            </a:pPr>
            <a:r>
              <a:rPr lang="fr-FR" sz="1800" i="1" dirty="0" smtClean="0">
                <a:latin typeface="Garamond" panose="02020404030301010803" pitchFamily="18" charset="0"/>
              </a:rPr>
              <a:t>«</a:t>
            </a:r>
            <a:r>
              <a:rPr lang="fr-FR" sz="1800" i="1" dirty="0">
                <a:latin typeface="Garamond" panose="02020404030301010803" pitchFamily="18" charset="0"/>
              </a:rPr>
              <a:t> Les textes à lire : des textes fonctionnels, des textes porteurs de références culturelles nationales et universelles. »</a:t>
            </a:r>
            <a:r>
              <a:rPr lang="fr-FR" sz="1800" dirty="0">
                <a:latin typeface="Garamond" panose="02020404030301010803" pitchFamily="18" charset="0"/>
              </a:rPr>
              <a:t> (Programme de 2</a:t>
            </a:r>
            <a:r>
              <a:rPr lang="fr-FR" sz="1800" baseline="30000" dirty="0">
                <a:latin typeface="Garamond" panose="02020404030301010803" pitchFamily="18" charset="0"/>
              </a:rPr>
              <a:t>ème</a:t>
            </a:r>
            <a:r>
              <a:rPr lang="fr-FR" sz="1800" dirty="0">
                <a:latin typeface="Garamond" panose="02020404030301010803" pitchFamily="18" charset="0"/>
              </a:rPr>
              <a:t> AM, 2003 : 27</a:t>
            </a:r>
            <a:r>
              <a:rPr lang="fr-FR" sz="1800" dirty="0" smtClean="0">
                <a:latin typeface="Garamond" panose="02020404030301010803" pitchFamily="18" charset="0"/>
              </a:rPr>
              <a:t>).</a:t>
            </a:r>
            <a:endParaRPr lang="fr-FR" dirty="0"/>
          </a:p>
          <a:p>
            <a:pPr marL="177800" indent="-177800" algn="just"/>
            <a:r>
              <a:rPr lang="fr-FR" sz="1800" dirty="0">
                <a:latin typeface="Garamond" panose="02020404030301010803" pitchFamily="18" charset="0"/>
              </a:rPr>
              <a:t>Les programmes des différents cycles ont consigné aussi l’importance de la prise en compte de la culture amazighe, en effet élaborer des savoirs dans ce sens permettra au futur citoyen de témoigner de sa culture, d’en être fier et notamment de veiller à sa préservation et à sa </a:t>
            </a:r>
            <a:r>
              <a:rPr lang="fr-FR" sz="1800" dirty="0" smtClean="0">
                <a:latin typeface="Garamond" panose="02020404030301010803" pitchFamily="18" charset="0"/>
              </a:rPr>
              <a:t>transmission.</a:t>
            </a:r>
          </a:p>
          <a:p>
            <a:pPr marL="0" indent="0" algn="ctr">
              <a:buNone/>
            </a:pPr>
            <a:r>
              <a:rPr lang="fr-FR" sz="1800" i="1" dirty="0" smtClean="0">
                <a:latin typeface="Garamond" panose="02020404030301010803" pitchFamily="18" charset="0"/>
              </a:rPr>
              <a:t>C’est </a:t>
            </a:r>
            <a:r>
              <a:rPr lang="fr-FR" sz="1800" i="1" dirty="0">
                <a:latin typeface="Garamond" panose="02020404030301010803" pitchFamily="18" charset="0"/>
              </a:rPr>
              <a:t>en utilisant les ressources de la langue amazighe acquise dans les différentes activités et dans différentes situations de communication, que les élèves s’insèrent dans la culture du patrimoine amazigh en général et dans la culture littéraire en particulier. Cela aura pour effet de les rendre conscients de leur identité  personnelle et sociale, de les inspirer et de favoriser chez eux leur propre créativité. </a:t>
            </a:r>
            <a:r>
              <a:rPr lang="fr-FR" sz="1800" dirty="0">
                <a:latin typeface="Garamond" panose="02020404030301010803" pitchFamily="18" charset="0"/>
              </a:rPr>
              <a:t>(Programme de 3</a:t>
            </a:r>
            <a:r>
              <a:rPr lang="fr-FR" sz="1800" baseline="30000" dirty="0">
                <a:latin typeface="Garamond" panose="02020404030301010803" pitchFamily="18" charset="0"/>
              </a:rPr>
              <a:t>ème</a:t>
            </a:r>
            <a:r>
              <a:rPr lang="fr-FR" sz="1800" dirty="0">
                <a:latin typeface="Garamond" panose="02020404030301010803" pitchFamily="18" charset="0"/>
              </a:rPr>
              <a:t> AM, 2004 : 04).</a:t>
            </a:r>
          </a:p>
          <a:p>
            <a:endParaRPr lang="fr-FR" sz="1800" dirty="0">
              <a:latin typeface="Garamond" panose="02020404030301010803" pitchFamily="18" charset="0"/>
            </a:endParaRPr>
          </a:p>
        </p:txBody>
      </p:sp>
    </p:spTree>
    <p:extLst>
      <p:ext uri="{BB962C8B-B14F-4D97-AF65-F5344CB8AC3E}">
        <p14:creationId xmlns:p14="http://schemas.microsoft.com/office/powerpoint/2010/main" val="2689861949"/>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896144"/>
          </a:xfrm>
          <a:solidFill>
            <a:schemeClr val="accent2"/>
          </a:solidFill>
          <a:ln w="76200">
            <a:solidFill>
              <a:schemeClr val="accent1"/>
            </a:solidFill>
          </a:ln>
        </p:spPr>
        <p:txBody>
          <a:bodyPr>
            <a:noAutofit/>
          </a:bodyPr>
          <a:lstStyle/>
          <a:p>
            <a:pPr algn="ctr"/>
            <a:r>
              <a:rPr lang="fr-FR" sz="2800" b="1" dirty="0">
                <a:solidFill>
                  <a:srgbClr val="002060"/>
                </a:solidFill>
                <a:latin typeface="Garamond" panose="02020404030301010803" pitchFamily="18" charset="0"/>
              </a:rPr>
              <a:t>Les référents socio-culturels et identitaires amazighs dans les documents pédagogiques</a:t>
            </a:r>
            <a:endParaRPr lang="fr-FR" sz="2800" dirty="0"/>
          </a:p>
        </p:txBody>
      </p:sp>
      <p:sp>
        <p:nvSpPr>
          <p:cNvPr id="3" name="Espace réservé du contenu 2"/>
          <p:cNvSpPr>
            <a:spLocks noGrp="1"/>
          </p:cNvSpPr>
          <p:nvPr>
            <p:ph sz="quarter" idx="1"/>
          </p:nvPr>
        </p:nvSpPr>
        <p:spPr>
          <a:solidFill>
            <a:schemeClr val="accent1"/>
          </a:solidFill>
          <a:ln w="76200">
            <a:solidFill>
              <a:schemeClr val="accent2"/>
            </a:solidFill>
          </a:ln>
        </p:spPr>
        <p:txBody>
          <a:bodyPr>
            <a:normAutofit/>
          </a:bodyPr>
          <a:lstStyle/>
          <a:p>
            <a:pPr marL="177800" indent="-177800" algn="just"/>
            <a:r>
              <a:rPr lang="fr-FR" sz="1800" dirty="0">
                <a:latin typeface="Garamond" panose="02020404030301010803" pitchFamily="18" charset="0"/>
              </a:rPr>
              <a:t>Cette référence dans les programmes au patrimoine amazighe en insistant sur l’utilisation de différentes activités et </a:t>
            </a:r>
            <a:r>
              <a:rPr lang="fr-FR" sz="1800" dirty="0" smtClean="0">
                <a:latin typeface="Garamond" panose="02020404030301010803" pitchFamily="18" charset="0"/>
              </a:rPr>
              <a:t>de différents textes </a:t>
            </a:r>
            <a:r>
              <a:rPr lang="fr-FR" sz="1800" dirty="0">
                <a:latin typeface="Garamond" panose="02020404030301010803" pitchFamily="18" charset="0"/>
              </a:rPr>
              <a:t>littéraires </a:t>
            </a:r>
            <a:r>
              <a:rPr lang="fr-FR" sz="1800" dirty="0" smtClean="0">
                <a:latin typeface="Garamond" panose="02020404030301010803" pitchFamily="18" charset="0"/>
              </a:rPr>
              <a:t>tirés de la réalité socioculturelle de cette langue en </a:t>
            </a:r>
            <a:r>
              <a:rPr lang="fr-FR" sz="1800" dirty="0">
                <a:latin typeface="Garamond" panose="02020404030301010803" pitchFamily="18" charset="0"/>
              </a:rPr>
              <a:t>mettant l’élève face à </a:t>
            </a:r>
            <a:r>
              <a:rPr lang="fr-FR" sz="1800" dirty="0" smtClean="0">
                <a:latin typeface="Garamond" panose="02020404030301010803" pitchFamily="18" charset="0"/>
              </a:rPr>
              <a:t>des situations </a:t>
            </a:r>
            <a:r>
              <a:rPr lang="fr-FR" sz="1800" dirty="0">
                <a:latin typeface="Garamond" panose="02020404030301010803" pitchFamily="18" charset="0"/>
              </a:rPr>
              <a:t>le confrontant à lui-même et à sa société doit constituer une base théorique et une référence pour les </a:t>
            </a:r>
            <a:r>
              <a:rPr lang="fr-FR" sz="1800" dirty="0" smtClean="0">
                <a:latin typeface="Garamond" panose="02020404030301010803" pitchFamily="18" charset="0"/>
              </a:rPr>
              <a:t>enseignants et les </a:t>
            </a:r>
            <a:r>
              <a:rPr lang="fr-FR" sz="1800" dirty="0">
                <a:latin typeface="Garamond" panose="02020404030301010803" pitchFamily="18" charset="0"/>
              </a:rPr>
              <a:t>concepteurs des </a:t>
            </a:r>
            <a:r>
              <a:rPr lang="fr-FR" sz="1800" dirty="0" smtClean="0">
                <a:latin typeface="Garamond" panose="02020404030301010803" pitchFamily="18" charset="0"/>
              </a:rPr>
              <a:t>manuels.</a:t>
            </a:r>
            <a:r>
              <a:rPr lang="fr-FR" sz="1800" dirty="0">
                <a:latin typeface="Garamond" panose="02020404030301010803" pitchFamily="18" charset="0"/>
              </a:rPr>
              <a:t> </a:t>
            </a:r>
            <a:endParaRPr lang="fr-FR" sz="1800" dirty="0" smtClean="0">
              <a:latin typeface="Garamond" panose="02020404030301010803" pitchFamily="18" charset="0"/>
            </a:endParaRPr>
          </a:p>
          <a:p>
            <a:pPr marL="177800" indent="-177800" algn="just"/>
            <a:r>
              <a:rPr lang="fr-FR" sz="1800" dirty="0" smtClean="0">
                <a:latin typeface="Garamond" panose="02020404030301010803" pitchFamily="18" charset="0"/>
              </a:rPr>
              <a:t>Pour </a:t>
            </a:r>
            <a:r>
              <a:rPr lang="fr-FR" sz="1800" dirty="0">
                <a:latin typeface="Garamond" panose="02020404030301010803" pitchFamily="18" charset="0"/>
              </a:rPr>
              <a:t>les enseignants c’est un document qui peut les aider dans le choix des supports à utiliser et surtout pour l’élaboration d’une thématique diversifiée et riche pour amener leurs apprenants à réaliser des projets dans et pour la société. </a:t>
            </a:r>
          </a:p>
          <a:p>
            <a:pPr marL="177800" indent="-177800" algn="just"/>
            <a:r>
              <a:rPr lang="fr-FR" sz="1800" dirty="0" smtClean="0">
                <a:latin typeface="Garamond" panose="02020404030301010803" pitchFamily="18" charset="0"/>
              </a:rPr>
              <a:t> </a:t>
            </a:r>
            <a:r>
              <a:rPr lang="fr-FR" sz="1800" dirty="0">
                <a:latin typeface="Garamond" panose="02020404030301010803" pitchFamily="18" charset="0"/>
              </a:rPr>
              <a:t>Pour les concepteurs, il s’agit là de recommandations qu’il faut concrétiser à travers les </a:t>
            </a:r>
            <a:r>
              <a:rPr lang="fr-FR" sz="1800" dirty="0" smtClean="0">
                <a:latin typeface="Garamond" panose="02020404030301010803" pitchFamily="18" charset="0"/>
              </a:rPr>
              <a:t>manuels. </a:t>
            </a:r>
          </a:p>
          <a:p>
            <a:pPr marL="177800" indent="-177800" algn="just"/>
            <a:r>
              <a:rPr lang="fr-FR" sz="1800" dirty="0" smtClean="0">
                <a:latin typeface="Garamond" panose="02020404030301010803" pitchFamily="18" charset="0"/>
              </a:rPr>
              <a:t>Mais</a:t>
            </a:r>
            <a:r>
              <a:rPr lang="fr-FR" sz="1800" dirty="0">
                <a:latin typeface="Garamond" panose="02020404030301010803" pitchFamily="18" charset="0"/>
              </a:rPr>
              <a:t>, notre lecture des manuels nous a laissé déduire que ces directives sont restées uniquement des définitions théoriques car elles ne sont pas concrétisées dans les manuels scolaires. </a:t>
            </a:r>
            <a:r>
              <a:rPr lang="fr-FR" sz="1800" dirty="0" smtClean="0">
                <a:latin typeface="Garamond" panose="02020404030301010803" pitchFamily="18" charset="0"/>
              </a:rPr>
              <a:t>C’est ce que nous verrons dans ce qui suit.</a:t>
            </a:r>
            <a:endParaRPr lang="fr-FR" sz="1800" dirty="0">
              <a:latin typeface="Garamond" panose="02020404030301010803" pitchFamily="18" charset="0"/>
            </a:endParaRPr>
          </a:p>
        </p:txBody>
      </p:sp>
    </p:spTree>
    <p:extLst>
      <p:ext uri="{BB962C8B-B14F-4D97-AF65-F5344CB8AC3E}">
        <p14:creationId xmlns:p14="http://schemas.microsoft.com/office/powerpoint/2010/main" val="734189495"/>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896144"/>
          </a:xfrm>
          <a:solidFill>
            <a:schemeClr val="accent2"/>
          </a:solidFill>
          <a:ln w="76200">
            <a:solidFill>
              <a:schemeClr val="accent1"/>
            </a:solidFill>
          </a:ln>
        </p:spPr>
        <p:txBody>
          <a:bodyPr>
            <a:noAutofit/>
          </a:bodyPr>
          <a:lstStyle/>
          <a:p>
            <a:pPr algn="ctr"/>
            <a:r>
              <a:rPr lang="fr-FR" sz="2800" b="1" dirty="0">
                <a:solidFill>
                  <a:srgbClr val="002060"/>
                </a:solidFill>
                <a:latin typeface="Garamond" panose="02020404030301010803" pitchFamily="18" charset="0"/>
              </a:rPr>
              <a:t>Les référents socio-culturels et identitaires amazighs dans les documents pédagogiques</a:t>
            </a:r>
            <a:endParaRPr lang="fr-FR" sz="2800" dirty="0"/>
          </a:p>
        </p:txBody>
      </p:sp>
      <p:sp>
        <p:nvSpPr>
          <p:cNvPr id="3" name="Espace réservé du contenu 2"/>
          <p:cNvSpPr>
            <a:spLocks noGrp="1"/>
          </p:cNvSpPr>
          <p:nvPr>
            <p:ph sz="quarter" idx="1"/>
          </p:nvPr>
        </p:nvSpPr>
        <p:spPr>
          <a:xfrm>
            <a:off x="467544" y="1556792"/>
            <a:ext cx="8424936" cy="5112568"/>
          </a:xfrm>
          <a:solidFill>
            <a:schemeClr val="accent1"/>
          </a:solidFill>
          <a:ln w="76200">
            <a:solidFill>
              <a:schemeClr val="accent2"/>
            </a:solidFill>
          </a:ln>
        </p:spPr>
        <p:txBody>
          <a:bodyPr>
            <a:normAutofit fontScale="40000" lnSpcReduction="20000"/>
          </a:bodyPr>
          <a:lstStyle/>
          <a:p>
            <a:pPr marL="0" indent="0">
              <a:buNone/>
            </a:pPr>
            <a:endParaRPr lang="fr-FR" b="1" dirty="0" smtClean="0"/>
          </a:p>
          <a:p>
            <a:pPr marL="0" indent="0">
              <a:buNone/>
            </a:pPr>
            <a:endParaRPr lang="fr-FR" b="1" dirty="0"/>
          </a:p>
          <a:p>
            <a:pPr marL="0" indent="0" algn="ctr">
              <a:buNone/>
            </a:pPr>
            <a:endParaRPr lang="fr-FR" b="1" dirty="0"/>
          </a:p>
          <a:p>
            <a:pPr marL="0" indent="0" algn="ctr">
              <a:buNone/>
            </a:pPr>
            <a:endParaRPr lang="fr-FR" sz="1800" b="1" dirty="0" smtClean="0">
              <a:latin typeface="Garamond" panose="02020404030301010803" pitchFamily="18" charset="0"/>
            </a:endParaRPr>
          </a:p>
          <a:p>
            <a:pPr marL="0" indent="0" algn="ctr">
              <a:buNone/>
            </a:pPr>
            <a:endParaRPr lang="fr-FR" sz="1800" b="1" dirty="0" smtClean="0">
              <a:latin typeface="Garamond" panose="02020404030301010803" pitchFamily="18" charset="0"/>
            </a:endParaRPr>
          </a:p>
          <a:p>
            <a:pPr marL="0" indent="0" algn="ctr">
              <a:buNone/>
            </a:pPr>
            <a:endParaRPr lang="fr-FR" sz="2600" b="1" dirty="0" smtClean="0">
              <a:latin typeface="Garamond" panose="02020404030301010803" pitchFamily="18" charset="0"/>
            </a:endParaRPr>
          </a:p>
          <a:p>
            <a:pPr marL="0" indent="0" algn="ctr">
              <a:buNone/>
            </a:pPr>
            <a:r>
              <a:rPr lang="fr-FR" sz="4000" b="1" dirty="0" smtClean="0">
                <a:latin typeface="Garamond" panose="02020404030301010803" pitchFamily="18" charset="0"/>
              </a:rPr>
              <a:t>Tableau n°1 </a:t>
            </a:r>
            <a:r>
              <a:rPr lang="fr-FR" sz="4000" b="1" dirty="0">
                <a:latin typeface="Garamond" panose="02020404030301010803" pitchFamily="18" charset="0"/>
              </a:rPr>
              <a:t>: </a:t>
            </a:r>
            <a:r>
              <a:rPr lang="fr-FR" sz="4000" dirty="0">
                <a:latin typeface="Garamond" panose="02020404030301010803" pitchFamily="18" charset="0"/>
              </a:rPr>
              <a:t>Les différentes catégories de textes proposés au cycle </a:t>
            </a:r>
            <a:r>
              <a:rPr lang="fr-FR" sz="4000" dirty="0" smtClean="0">
                <a:latin typeface="Garamond" panose="02020404030301010803" pitchFamily="18" charset="0"/>
              </a:rPr>
              <a:t>moyen</a:t>
            </a:r>
          </a:p>
          <a:p>
            <a:pPr marL="177800" indent="-177800" algn="just"/>
            <a:r>
              <a:rPr lang="fr-FR" sz="4000" dirty="0">
                <a:latin typeface="Garamond" panose="02020404030301010803" pitchFamily="18" charset="0"/>
              </a:rPr>
              <a:t>Ce tableau montre que le nombre de textes traduits et crées dépasse le nombre de textes authentiques, </a:t>
            </a:r>
            <a:r>
              <a:rPr lang="fr-FR" sz="4000" b="1" dirty="0">
                <a:latin typeface="Garamond" panose="02020404030301010803" pitchFamily="18" charset="0"/>
              </a:rPr>
              <a:t>52</a:t>
            </a:r>
            <a:r>
              <a:rPr lang="fr-FR" sz="4000" dirty="0">
                <a:latin typeface="Garamond" panose="02020404030301010803" pitchFamily="18" charset="0"/>
              </a:rPr>
              <a:t> contre </a:t>
            </a:r>
            <a:r>
              <a:rPr lang="fr-FR" sz="4000" b="1" dirty="0">
                <a:latin typeface="Garamond" panose="02020404030301010803" pitchFamily="18" charset="0"/>
              </a:rPr>
              <a:t>49,</a:t>
            </a:r>
            <a:r>
              <a:rPr lang="fr-FR" sz="4000" dirty="0">
                <a:latin typeface="Garamond" panose="02020404030301010803" pitchFamily="18" charset="0"/>
              </a:rPr>
              <a:t> proposés à tout ce cycle, pourtant plusieurs études ont montré l’importance sur les plans pédagogique, linguistique et culturel du texte authentique, les programmes également n’ont pas omis de le rappeler. Un des avantages du texte authentique selon </a:t>
            </a:r>
            <a:r>
              <a:rPr lang="fr-FR" sz="4000" dirty="0" smtClean="0">
                <a:latin typeface="Garamond" panose="02020404030301010803" pitchFamily="18" charset="0"/>
              </a:rPr>
              <a:t>Bergeron </a:t>
            </a:r>
            <a:r>
              <a:rPr lang="fr-FR" sz="4000" dirty="0">
                <a:latin typeface="Garamond" panose="02020404030301010803" pitchFamily="18" charset="0"/>
              </a:rPr>
              <a:t>R. et DE Koninck G. </a:t>
            </a:r>
            <a:r>
              <a:rPr lang="fr-FR" sz="4000" dirty="0" smtClean="0">
                <a:latin typeface="Garamond" panose="02020404030301010803" pitchFamily="18" charset="0"/>
              </a:rPr>
              <a:t>:</a:t>
            </a:r>
            <a:endParaRPr lang="fr-FR" sz="4000" dirty="0">
              <a:latin typeface="Garamond" panose="02020404030301010803" pitchFamily="18" charset="0"/>
            </a:endParaRPr>
          </a:p>
          <a:p>
            <a:pPr marL="177800" lvl="0" indent="-177800" algn="just"/>
            <a:r>
              <a:rPr lang="fr-FR" sz="4000" i="1" dirty="0" smtClean="0">
                <a:latin typeface="Garamond" panose="02020404030301010803" pitchFamily="18" charset="0"/>
              </a:rPr>
              <a:t>« […] </a:t>
            </a:r>
            <a:r>
              <a:rPr lang="fr-FR" sz="4000" i="1" dirty="0">
                <a:latin typeface="Garamond" panose="02020404030301010803" pitchFamily="18" charset="0"/>
              </a:rPr>
              <a:t>est d'être porteur de culture, c'est- à-dire porteur d'un message voulant créer un nouveau rapport à la culture. Si la culture doit être au centre de nos préoccupations pédagogiques, le texte authentique deviendrait alors porteur d'un flambeau culturel, que ce soit à cause du sens qu'il transmet, de l'ouverture au monde qu'il provoque ou du simple plaisir qu'il apporte, sans oublier l'enrichissement linguistique qu'il entraîne.</a:t>
            </a:r>
            <a:r>
              <a:rPr lang="fr-FR" sz="4000" dirty="0">
                <a:latin typeface="Garamond" panose="02020404030301010803" pitchFamily="18" charset="0"/>
              </a:rPr>
              <a:t> </a:t>
            </a:r>
            <a:r>
              <a:rPr lang="fr-FR" sz="4000" dirty="0" smtClean="0">
                <a:latin typeface="Garamond" panose="02020404030301010803" pitchFamily="18" charset="0"/>
              </a:rPr>
              <a:t>»</a:t>
            </a:r>
            <a:r>
              <a:rPr lang="fr-FR" sz="3400" dirty="0">
                <a:latin typeface="Garamond" panose="02020404030301010803" pitchFamily="18" charset="0"/>
              </a:rPr>
              <a:t> </a:t>
            </a:r>
            <a:r>
              <a:rPr lang="fr-FR" dirty="0" smtClean="0">
                <a:latin typeface="Garamond" panose="02020404030301010803" pitchFamily="18" charset="0"/>
              </a:rPr>
              <a:t>BERGERON </a:t>
            </a:r>
            <a:r>
              <a:rPr lang="fr-FR" dirty="0">
                <a:latin typeface="Garamond" panose="02020404030301010803" pitchFamily="18" charset="0"/>
              </a:rPr>
              <a:t>R. et </a:t>
            </a:r>
            <a:r>
              <a:rPr lang="fr-FR" dirty="0" smtClean="0">
                <a:latin typeface="Garamond" panose="02020404030301010803" pitchFamily="18" charset="0"/>
              </a:rPr>
              <a:t>DE KONINCK G., 2001, </a:t>
            </a:r>
            <a:r>
              <a:rPr lang="fr-FR" dirty="0">
                <a:latin typeface="Garamond" panose="02020404030301010803" pitchFamily="18" charset="0"/>
              </a:rPr>
              <a:t>« Le texte authentique dans tous ses états », </a:t>
            </a:r>
            <a:r>
              <a:rPr lang="fr-FR" i="1" dirty="0">
                <a:latin typeface="Garamond" panose="02020404030301010803" pitchFamily="18" charset="0"/>
              </a:rPr>
              <a:t>Québec français, N° 121,</a:t>
            </a:r>
            <a:r>
              <a:rPr lang="fr-FR" dirty="0">
                <a:latin typeface="Garamond" panose="02020404030301010803" pitchFamily="18" charset="0"/>
              </a:rPr>
              <a:t> p. 45-50</a:t>
            </a:r>
            <a:r>
              <a:rPr lang="fr-FR" dirty="0" smtClean="0">
                <a:latin typeface="Garamond" panose="02020404030301010803" pitchFamily="18" charset="0"/>
              </a:rPr>
              <a:t>.</a:t>
            </a:r>
          </a:p>
          <a:p>
            <a:pPr marL="177800" indent="-177800" algn="just"/>
            <a:r>
              <a:rPr lang="fr-FR" sz="4000" dirty="0">
                <a:latin typeface="Garamond" panose="02020404030301010803" pitchFamily="18" charset="0"/>
              </a:rPr>
              <a:t>L</a:t>
            </a:r>
            <a:r>
              <a:rPr lang="fr-FR" sz="4000" dirty="0" smtClean="0">
                <a:latin typeface="Garamond" panose="02020404030301010803" pitchFamily="18" charset="0"/>
              </a:rPr>
              <a:t>es </a:t>
            </a:r>
            <a:r>
              <a:rPr lang="fr-FR" sz="4000" dirty="0">
                <a:latin typeface="Garamond" panose="02020404030301010803" pitchFamily="18" charset="0"/>
              </a:rPr>
              <a:t>concepteurs des manuels scolaires n’ont pas pris le soin de revaloriser la culture amazighe à travers les textes, les activités de production, les projets, etc. Effectivement, les 4 manuels du cycle moyen, si on reste uniquement au niveau des textes proposés, ne traduisent pas la réalité socio-culturelle amazighe telle qu’elle est stipulée dans les programmes. Sur les 101 textes, entre prose et poésie, seuls 50 portent des référents propres à la culture et à la société amazighe, en grande partie des contes. Ce choix de </a:t>
            </a:r>
            <a:r>
              <a:rPr lang="fr-FR" sz="4000" dirty="0" smtClean="0">
                <a:latin typeface="Garamond" panose="02020404030301010803" pitchFamily="18" charset="0"/>
              </a:rPr>
              <a:t>textes -non authentiques- est </a:t>
            </a:r>
            <a:r>
              <a:rPr lang="fr-FR" sz="4000" dirty="0">
                <a:latin typeface="Garamond" panose="02020404030301010803" pitchFamily="18" charset="0"/>
              </a:rPr>
              <a:t>probablement justifié par l’introduction de nouvelle formes de discours (l’argumentatif, l’explicatif, l’injonctif…), qui ne sont pas fortement présents dans les écrits amazighs comme c’est le cas du discours narratif. </a:t>
            </a:r>
          </a:p>
          <a:p>
            <a:pPr lvl="0" algn="just"/>
            <a:endParaRPr lang="fr-FR" sz="4000" dirty="0" smtClean="0">
              <a:latin typeface="Garamond" panose="02020404030301010803" pitchFamily="18" charset="0"/>
            </a:endParaRPr>
          </a:p>
          <a:p>
            <a:pPr lvl="0" algn="just"/>
            <a:endParaRPr lang="fr-FR" sz="1500" dirty="0" smtClean="0">
              <a:latin typeface="Garamond" panose="02020404030301010803" pitchFamily="18" charset="0"/>
            </a:endParaRPr>
          </a:p>
          <a:p>
            <a:pPr lvl="0" algn="just"/>
            <a:endParaRPr lang="fr-FR" sz="1500" dirty="0">
              <a:latin typeface="Garamond" panose="02020404030301010803" pitchFamily="18" charset="0"/>
            </a:endParaRPr>
          </a:p>
          <a:p>
            <a:pPr algn="just"/>
            <a:endParaRPr lang="fr-FR" sz="1900" dirty="0">
              <a:latin typeface="Garamond" panose="02020404030301010803" pitchFamily="18" charset="0"/>
            </a:endParaRPr>
          </a:p>
        </p:txBody>
      </p:sp>
      <p:graphicFrame>
        <p:nvGraphicFramePr>
          <p:cNvPr id="14" name="Tableau 13"/>
          <p:cNvGraphicFramePr>
            <a:graphicFrameLocks noGrp="1"/>
          </p:cNvGraphicFramePr>
          <p:nvPr>
            <p:extLst>
              <p:ext uri="{D42A27DB-BD31-4B8C-83A1-F6EECF244321}">
                <p14:modId xmlns:p14="http://schemas.microsoft.com/office/powerpoint/2010/main" val="2090591705"/>
              </p:ext>
            </p:extLst>
          </p:nvPr>
        </p:nvGraphicFramePr>
        <p:xfrm>
          <a:off x="1331640" y="1628800"/>
          <a:ext cx="6696744" cy="1079866"/>
        </p:xfrm>
        <a:graphic>
          <a:graphicData uri="http://schemas.openxmlformats.org/drawingml/2006/table">
            <a:tbl>
              <a:tblPr firstRow="1" firstCol="1" bandRow="1">
                <a:tableStyleId>{5C22544A-7EE6-4342-B048-85BDC9FD1C3A}</a:tableStyleId>
              </a:tblPr>
              <a:tblGrid>
                <a:gridCol w="1222113"/>
                <a:gridCol w="848629"/>
                <a:gridCol w="1108193"/>
                <a:gridCol w="1366314"/>
                <a:gridCol w="1321612"/>
                <a:gridCol w="829883"/>
              </a:tblGrid>
              <a:tr h="360039">
                <a:tc>
                  <a:txBody>
                    <a:bodyPr/>
                    <a:lstStyle/>
                    <a:p>
                      <a:pPr>
                        <a:lnSpc>
                          <a:spcPts val="1100"/>
                        </a:lnSpc>
                        <a:spcAft>
                          <a:spcPts val="0"/>
                        </a:spcAft>
                        <a:tabLst>
                          <a:tab pos="1002030" algn="l"/>
                        </a:tabLst>
                      </a:pPr>
                      <a:r>
                        <a:rPr lang="fr-FR" sz="1100" dirty="0">
                          <a:solidFill>
                            <a:srgbClr val="002060"/>
                          </a:solidFill>
                          <a:effectLst/>
                        </a:rPr>
                        <a:t> </a:t>
                      </a:r>
                      <a:endParaRPr lang="fr-FR" sz="1200" dirty="0">
                        <a:solidFill>
                          <a:srgbClr val="002060"/>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ts val="1100"/>
                        </a:lnSpc>
                        <a:spcAft>
                          <a:spcPts val="0"/>
                        </a:spcAft>
                        <a:tabLst>
                          <a:tab pos="1002030" algn="l"/>
                        </a:tabLst>
                      </a:pPr>
                      <a:r>
                        <a:rPr lang="fr-FR" sz="1100">
                          <a:solidFill>
                            <a:srgbClr val="002060"/>
                          </a:solidFill>
                          <a:effectLst/>
                        </a:rPr>
                        <a:t>Nombre de textes</a:t>
                      </a:r>
                      <a:endParaRPr lang="fr-FR" sz="1200">
                        <a:solidFill>
                          <a:srgbClr val="002060"/>
                        </a:solidFill>
                        <a:effectLst/>
                      </a:endParaRPr>
                    </a:p>
                    <a:p>
                      <a:pPr algn="ctr">
                        <a:lnSpc>
                          <a:spcPts val="1100"/>
                        </a:lnSpc>
                        <a:spcAft>
                          <a:spcPts val="0"/>
                        </a:spcAft>
                        <a:tabLst>
                          <a:tab pos="1002030" algn="l"/>
                        </a:tabLst>
                      </a:pPr>
                      <a:r>
                        <a:rPr lang="fr-FR" sz="1100">
                          <a:solidFill>
                            <a:srgbClr val="002060"/>
                          </a:solidFill>
                          <a:effectLst/>
                        </a:rPr>
                        <a:t> </a:t>
                      </a:r>
                      <a:endParaRPr lang="fr-FR" sz="1200">
                        <a:solidFill>
                          <a:srgbClr val="002060"/>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ts val="1100"/>
                        </a:lnSpc>
                        <a:spcAft>
                          <a:spcPts val="0"/>
                        </a:spcAft>
                        <a:tabLst>
                          <a:tab pos="1002030" algn="l"/>
                        </a:tabLst>
                      </a:pPr>
                      <a:r>
                        <a:rPr lang="fr-FR" sz="1100">
                          <a:solidFill>
                            <a:srgbClr val="002060"/>
                          </a:solidFill>
                          <a:effectLst/>
                        </a:rPr>
                        <a:t>Textes authentiques</a:t>
                      </a:r>
                      <a:endParaRPr lang="fr-FR" sz="1200">
                        <a:solidFill>
                          <a:srgbClr val="002060"/>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ts val="1100"/>
                        </a:lnSpc>
                        <a:spcAft>
                          <a:spcPts val="0"/>
                        </a:spcAft>
                        <a:tabLst>
                          <a:tab pos="1002030" algn="l"/>
                        </a:tabLst>
                      </a:pPr>
                      <a:r>
                        <a:rPr lang="fr-FR" sz="1100" dirty="0">
                          <a:solidFill>
                            <a:srgbClr val="002060"/>
                          </a:solidFill>
                          <a:effectLst/>
                        </a:rPr>
                        <a:t>Textes traduits de la langue française</a:t>
                      </a:r>
                      <a:endParaRPr lang="fr-FR" sz="1200" dirty="0">
                        <a:solidFill>
                          <a:srgbClr val="002060"/>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ts val="1100"/>
                        </a:lnSpc>
                        <a:spcAft>
                          <a:spcPts val="0"/>
                        </a:spcAft>
                        <a:tabLst>
                          <a:tab pos="1002030" algn="l"/>
                        </a:tabLst>
                      </a:pPr>
                      <a:r>
                        <a:rPr lang="fr-FR" sz="1100">
                          <a:solidFill>
                            <a:srgbClr val="002060"/>
                          </a:solidFill>
                          <a:effectLst/>
                        </a:rPr>
                        <a:t>Textes proposés par les concepteurs des manuels</a:t>
                      </a:r>
                      <a:endParaRPr lang="fr-FR" sz="1200">
                        <a:solidFill>
                          <a:srgbClr val="002060"/>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ts val="1100"/>
                        </a:lnSpc>
                        <a:spcAft>
                          <a:spcPts val="0"/>
                        </a:spcAft>
                        <a:tabLst>
                          <a:tab pos="1002030" algn="l"/>
                        </a:tabLst>
                      </a:pPr>
                      <a:r>
                        <a:rPr lang="fr-FR" sz="1100">
                          <a:solidFill>
                            <a:srgbClr val="002060"/>
                          </a:solidFill>
                          <a:effectLst/>
                        </a:rPr>
                        <a:t>Textes sans référence</a:t>
                      </a:r>
                      <a:endParaRPr lang="fr-FR" sz="1200">
                        <a:solidFill>
                          <a:srgbClr val="002060"/>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360040">
                <a:tc>
                  <a:txBody>
                    <a:bodyPr/>
                    <a:lstStyle/>
                    <a:p>
                      <a:pPr algn="ctr">
                        <a:lnSpc>
                          <a:spcPts val="1100"/>
                        </a:lnSpc>
                        <a:spcAft>
                          <a:spcPts val="0"/>
                        </a:spcAft>
                        <a:tabLst>
                          <a:tab pos="1002030" algn="l"/>
                        </a:tabLst>
                      </a:pPr>
                      <a:r>
                        <a:rPr lang="fr-FR" sz="1100" dirty="0">
                          <a:solidFill>
                            <a:srgbClr val="002060"/>
                          </a:solidFill>
                          <a:effectLst/>
                        </a:rPr>
                        <a:t>Les 4 niveaux du cycle moyen</a:t>
                      </a:r>
                      <a:endParaRPr lang="fr-FR" sz="1200" dirty="0">
                        <a:solidFill>
                          <a:srgbClr val="002060"/>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ts val="1100"/>
                        </a:lnSpc>
                        <a:spcAft>
                          <a:spcPts val="0"/>
                        </a:spcAft>
                        <a:tabLst>
                          <a:tab pos="1002030" algn="l"/>
                        </a:tabLst>
                      </a:pPr>
                      <a:endParaRPr lang="fr-FR" sz="1100" dirty="0" smtClean="0">
                        <a:solidFill>
                          <a:srgbClr val="002060"/>
                        </a:solidFill>
                        <a:effectLst/>
                      </a:endParaRPr>
                    </a:p>
                    <a:p>
                      <a:pPr algn="ctr">
                        <a:lnSpc>
                          <a:spcPts val="1100"/>
                        </a:lnSpc>
                        <a:spcAft>
                          <a:spcPts val="0"/>
                        </a:spcAft>
                        <a:tabLst>
                          <a:tab pos="1002030" algn="l"/>
                        </a:tabLst>
                      </a:pPr>
                      <a:r>
                        <a:rPr lang="fr-FR" sz="1100" dirty="0" smtClean="0">
                          <a:solidFill>
                            <a:srgbClr val="002060"/>
                          </a:solidFill>
                          <a:effectLst/>
                        </a:rPr>
                        <a:t>101</a:t>
                      </a:r>
                      <a:endParaRPr lang="fr-FR" sz="1200" dirty="0">
                        <a:solidFill>
                          <a:srgbClr val="002060"/>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ts val="1100"/>
                        </a:lnSpc>
                        <a:spcAft>
                          <a:spcPts val="0"/>
                        </a:spcAft>
                        <a:tabLst>
                          <a:tab pos="1002030" algn="l"/>
                        </a:tabLst>
                      </a:pPr>
                      <a:endParaRPr lang="fr-FR" sz="1100" dirty="0" smtClean="0">
                        <a:solidFill>
                          <a:srgbClr val="002060"/>
                        </a:solidFill>
                        <a:effectLst/>
                      </a:endParaRPr>
                    </a:p>
                    <a:p>
                      <a:pPr algn="ctr">
                        <a:lnSpc>
                          <a:spcPts val="1100"/>
                        </a:lnSpc>
                        <a:spcAft>
                          <a:spcPts val="0"/>
                        </a:spcAft>
                        <a:tabLst>
                          <a:tab pos="1002030" algn="l"/>
                        </a:tabLst>
                      </a:pPr>
                      <a:r>
                        <a:rPr lang="fr-FR" sz="1100" dirty="0" smtClean="0">
                          <a:solidFill>
                            <a:srgbClr val="002060"/>
                          </a:solidFill>
                          <a:effectLst/>
                        </a:rPr>
                        <a:t>49</a:t>
                      </a:r>
                      <a:endParaRPr lang="fr-FR" sz="1200" dirty="0">
                        <a:solidFill>
                          <a:srgbClr val="002060"/>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ts val="1100"/>
                        </a:lnSpc>
                        <a:spcAft>
                          <a:spcPts val="0"/>
                        </a:spcAft>
                        <a:tabLst>
                          <a:tab pos="1002030" algn="l"/>
                        </a:tabLst>
                      </a:pPr>
                      <a:endParaRPr lang="fr-FR" sz="1100" dirty="0" smtClean="0">
                        <a:solidFill>
                          <a:srgbClr val="002060"/>
                        </a:solidFill>
                        <a:effectLst/>
                      </a:endParaRPr>
                    </a:p>
                    <a:p>
                      <a:pPr algn="ctr">
                        <a:lnSpc>
                          <a:spcPts val="1100"/>
                        </a:lnSpc>
                        <a:spcAft>
                          <a:spcPts val="0"/>
                        </a:spcAft>
                        <a:tabLst>
                          <a:tab pos="1002030" algn="l"/>
                        </a:tabLst>
                      </a:pPr>
                      <a:r>
                        <a:rPr lang="fr-FR" sz="1100" dirty="0" smtClean="0">
                          <a:solidFill>
                            <a:srgbClr val="002060"/>
                          </a:solidFill>
                          <a:effectLst/>
                        </a:rPr>
                        <a:t>28</a:t>
                      </a:r>
                      <a:endParaRPr lang="fr-FR" sz="1200" dirty="0">
                        <a:solidFill>
                          <a:srgbClr val="002060"/>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ts val="1100"/>
                        </a:lnSpc>
                        <a:spcAft>
                          <a:spcPts val="0"/>
                        </a:spcAft>
                        <a:tabLst>
                          <a:tab pos="1002030" algn="l"/>
                        </a:tabLst>
                      </a:pPr>
                      <a:endParaRPr lang="fr-FR" sz="1100" dirty="0" smtClean="0">
                        <a:solidFill>
                          <a:srgbClr val="002060"/>
                        </a:solidFill>
                        <a:effectLst/>
                      </a:endParaRPr>
                    </a:p>
                    <a:p>
                      <a:pPr algn="ctr">
                        <a:lnSpc>
                          <a:spcPts val="1100"/>
                        </a:lnSpc>
                        <a:spcAft>
                          <a:spcPts val="0"/>
                        </a:spcAft>
                        <a:tabLst>
                          <a:tab pos="1002030" algn="l"/>
                        </a:tabLst>
                      </a:pPr>
                      <a:r>
                        <a:rPr lang="fr-FR" sz="1100" dirty="0" smtClean="0">
                          <a:solidFill>
                            <a:srgbClr val="002060"/>
                          </a:solidFill>
                          <a:effectLst/>
                        </a:rPr>
                        <a:t>18</a:t>
                      </a:r>
                      <a:endParaRPr lang="fr-FR" sz="1200" dirty="0">
                        <a:solidFill>
                          <a:srgbClr val="002060"/>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ts val="1100"/>
                        </a:lnSpc>
                        <a:spcAft>
                          <a:spcPts val="0"/>
                        </a:spcAft>
                        <a:tabLst>
                          <a:tab pos="1002030" algn="l"/>
                        </a:tabLst>
                      </a:pPr>
                      <a:endParaRPr lang="fr-FR" sz="1100" dirty="0" smtClean="0">
                        <a:solidFill>
                          <a:srgbClr val="002060"/>
                        </a:solidFill>
                        <a:effectLst/>
                      </a:endParaRPr>
                    </a:p>
                    <a:p>
                      <a:pPr algn="ctr">
                        <a:lnSpc>
                          <a:spcPts val="1100"/>
                        </a:lnSpc>
                        <a:spcAft>
                          <a:spcPts val="0"/>
                        </a:spcAft>
                        <a:tabLst>
                          <a:tab pos="1002030" algn="l"/>
                        </a:tabLst>
                      </a:pPr>
                      <a:r>
                        <a:rPr lang="fr-FR" sz="1100" dirty="0" smtClean="0">
                          <a:solidFill>
                            <a:srgbClr val="002060"/>
                          </a:solidFill>
                          <a:effectLst/>
                        </a:rPr>
                        <a:t>06</a:t>
                      </a:r>
                      <a:endParaRPr lang="fr-FR" sz="1200" dirty="0">
                        <a:solidFill>
                          <a:srgbClr val="002060"/>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300726">
                <a:tc>
                  <a:txBody>
                    <a:bodyPr/>
                    <a:lstStyle/>
                    <a:p>
                      <a:pPr algn="ctr">
                        <a:lnSpc>
                          <a:spcPts val="1100"/>
                        </a:lnSpc>
                        <a:spcAft>
                          <a:spcPts val="0"/>
                        </a:spcAft>
                        <a:tabLst>
                          <a:tab pos="1002030" algn="l"/>
                        </a:tabLst>
                      </a:pPr>
                      <a:endParaRPr lang="fr-FR" sz="1100" dirty="0" smtClean="0">
                        <a:solidFill>
                          <a:srgbClr val="002060"/>
                        </a:solidFill>
                        <a:effectLst/>
                      </a:endParaRPr>
                    </a:p>
                    <a:p>
                      <a:pPr algn="ctr">
                        <a:lnSpc>
                          <a:spcPts val="1100"/>
                        </a:lnSpc>
                        <a:spcAft>
                          <a:spcPts val="0"/>
                        </a:spcAft>
                        <a:tabLst>
                          <a:tab pos="1002030" algn="l"/>
                        </a:tabLst>
                      </a:pPr>
                      <a:r>
                        <a:rPr lang="fr-FR" sz="1100" dirty="0" smtClean="0">
                          <a:solidFill>
                            <a:srgbClr val="002060"/>
                          </a:solidFill>
                          <a:effectLst/>
                        </a:rPr>
                        <a:t>%</a:t>
                      </a:r>
                      <a:endParaRPr lang="fr-FR" sz="1200" dirty="0">
                        <a:solidFill>
                          <a:srgbClr val="002060"/>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ts val="1100"/>
                        </a:lnSpc>
                        <a:spcAft>
                          <a:spcPts val="0"/>
                        </a:spcAft>
                        <a:tabLst>
                          <a:tab pos="1002030" algn="l"/>
                        </a:tabLst>
                      </a:pPr>
                      <a:endParaRPr lang="fr-FR" sz="1100" dirty="0" smtClean="0">
                        <a:solidFill>
                          <a:srgbClr val="002060"/>
                        </a:solidFill>
                        <a:effectLst/>
                      </a:endParaRPr>
                    </a:p>
                    <a:p>
                      <a:pPr algn="ctr">
                        <a:lnSpc>
                          <a:spcPts val="1100"/>
                        </a:lnSpc>
                        <a:spcAft>
                          <a:spcPts val="0"/>
                        </a:spcAft>
                        <a:tabLst>
                          <a:tab pos="1002030" algn="l"/>
                        </a:tabLst>
                      </a:pPr>
                      <a:r>
                        <a:rPr lang="fr-FR" sz="1100" dirty="0" smtClean="0">
                          <a:solidFill>
                            <a:srgbClr val="002060"/>
                          </a:solidFill>
                          <a:effectLst/>
                        </a:rPr>
                        <a:t>100</a:t>
                      </a:r>
                      <a:r>
                        <a:rPr lang="fr-FR" sz="1100" dirty="0">
                          <a:solidFill>
                            <a:srgbClr val="002060"/>
                          </a:solidFill>
                          <a:effectLst/>
                        </a:rPr>
                        <a:t>%</a:t>
                      </a:r>
                      <a:endParaRPr lang="fr-FR" sz="1200" dirty="0">
                        <a:solidFill>
                          <a:srgbClr val="002060"/>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ts val="1100"/>
                        </a:lnSpc>
                        <a:spcAft>
                          <a:spcPts val="0"/>
                        </a:spcAft>
                        <a:tabLst>
                          <a:tab pos="1002030" algn="l"/>
                        </a:tabLst>
                      </a:pPr>
                      <a:endParaRPr lang="fr-FR" sz="1100" dirty="0" smtClean="0">
                        <a:solidFill>
                          <a:srgbClr val="002060"/>
                        </a:solidFill>
                        <a:effectLst/>
                      </a:endParaRPr>
                    </a:p>
                    <a:p>
                      <a:pPr algn="ctr">
                        <a:lnSpc>
                          <a:spcPts val="1100"/>
                        </a:lnSpc>
                        <a:spcAft>
                          <a:spcPts val="0"/>
                        </a:spcAft>
                        <a:tabLst>
                          <a:tab pos="1002030" algn="l"/>
                        </a:tabLst>
                      </a:pPr>
                      <a:r>
                        <a:rPr lang="fr-FR" sz="1100" dirty="0" smtClean="0">
                          <a:solidFill>
                            <a:srgbClr val="002060"/>
                          </a:solidFill>
                          <a:effectLst/>
                        </a:rPr>
                        <a:t>48.51</a:t>
                      </a:r>
                      <a:endParaRPr lang="fr-FR" sz="1200" dirty="0">
                        <a:solidFill>
                          <a:srgbClr val="002060"/>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ts val="1100"/>
                        </a:lnSpc>
                        <a:spcAft>
                          <a:spcPts val="0"/>
                        </a:spcAft>
                        <a:tabLst>
                          <a:tab pos="1002030" algn="l"/>
                        </a:tabLst>
                      </a:pPr>
                      <a:endParaRPr lang="fr-FR" sz="1100" dirty="0" smtClean="0">
                        <a:solidFill>
                          <a:srgbClr val="002060"/>
                        </a:solidFill>
                        <a:effectLst/>
                      </a:endParaRPr>
                    </a:p>
                    <a:p>
                      <a:pPr algn="ctr">
                        <a:lnSpc>
                          <a:spcPts val="1100"/>
                        </a:lnSpc>
                        <a:spcAft>
                          <a:spcPts val="0"/>
                        </a:spcAft>
                        <a:tabLst>
                          <a:tab pos="1002030" algn="l"/>
                        </a:tabLst>
                      </a:pPr>
                      <a:r>
                        <a:rPr lang="fr-FR" sz="1100" dirty="0" smtClean="0">
                          <a:solidFill>
                            <a:srgbClr val="002060"/>
                          </a:solidFill>
                          <a:effectLst/>
                        </a:rPr>
                        <a:t>27.72</a:t>
                      </a:r>
                      <a:endParaRPr lang="fr-FR" sz="1200" dirty="0">
                        <a:solidFill>
                          <a:srgbClr val="002060"/>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ts val="1100"/>
                        </a:lnSpc>
                        <a:spcAft>
                          <a:spcPts val="0"/>
                        </a:spcAft>
                        <a:tabLst>
                          <a:tab pos="1002030" algn="l"/>
                        </a:tabLst>
                      </a:pPr>
                      <a:endParaRPr lang="fr-FR" sz="1100" dirty="0" smtClean="0">
                        <a:solidFill>
                          <a:srgbClr val="002060"/>
                        </a:solidFill>
                        <a:effectLst/>
                      </a:endParaRPr>
                    </a:p>
                    <a:p>
                      <a:pPr algn="ctr">
                        <a:lnSpc>
                          <a:spcPts val="1100"/>
                        </a:lnSpc>
                        <a:spcAft>
                          <a:spcPts val="0"/>
                        </a:spcAft>
                        <a:tabLst>
                          <a:tab pos="1002030" algn="l"/>
                        </a:tabLst>
                      </a:pPr>
                      <a:r>
                        <a:rPr lang="fr-FR" sz="1100" dirty="0" smtClean="0">
                          <a:solidFill>
                            <a:srgbClr val="002060"/>
                          </a:solidFill>
                          <a:effectLst/>
                        </a:rPr>
                        <a:t>17.82</a:t>
                      </a:r>
                      <a:endParaRPr lang="fr-FR" sz="1200" dirty="0">
                        <a:solidFill>
                          <a:srgbClr val="002060"/>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ts val="1100"/>
                        </a:lnSpc>
                        <a:spcAft>
                          <a:spcPts val="0"/>
                        </a:spcAft>
                        <a:tabLst>
                          <a:tab pos="1002030" algn="l"/>
                        </a:tabLst>
                      </a:pPr>
                      <a:endParaRPr lang="fr-FR" sz="1100" dirty="0" smtClean="0">
                        <a:solidFill>
                          <a:srgbClr val="002060"/>
                        </a:solidFill>
                        <a:effectLst/>
                      </a:endParaRPr>
                    </a:p>
                    <a:p>
                      <a:pPr algn="ctr">
                        <a:lnSpc>
                          <a:spcPts val="1100"/>
                        </a:lnSpc>
                        <a:spcAft>
                          <a:spcPts val="0"/>
                        </a:spcAft>
                        <a:tabLst>
                          <a:tab pos="1002030" algn="l"/>
                        </a:tabLst>
                      </a:pPr>
                      <a:r>
                        <a:rPr lang="fr-FR" sz="1100" dirty="0" smtClean="0">
                          <a:solidFill>
                            <a:srgbClr val="002060"/>
                          </a:solidFill>
                          <a:effectLst/>
                        </a:rPr>
                        <a:t>5.94</a:t>
                      </a:r>
                      <a:endParaRPr lang="fr-FR" sz="1200" dirty="0">
                        <a:solidFill>
                          <a:srgbClr val="002060"/>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bl>
          </a:graphicData>
        </a:graphic>
      </p:graphicFrame>
    </p:spTree>
    <p:extLst>
      <p:ext uri="{BB962C8B-B14F-4D97-AF65-F5344CB8AC3E}">
        <p14:creationId xmlns:p14="http://schemas.microsoft.com/office/powerpoint/2010/main" val="3954912959"/>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896144"/>
          </a:xfrm>
          <a:solidFill>
            <a:schemeClr val="accent2"/>
          </a:solidFill>
          <a:ln w="76200">
            <a:solidFill>
              <a:schemeClr val="accent1"/>
            </a:solidFill>
          </a:ln>
        </p:spPr>
        <p:txBody>
          <a:bodyPr>
            <a:noAutofit/>
          </a:bodyPr>
          <a:lstStyle/>
          <a:p>
            <a:pPr algn="ctr"/>
            <a:r>
              <a:rPr lang="fr-FR" sz="3200" b="1" dirty="0" smtClean="0">
                <a:solidFill>
                  <a:srgbClr val="002060"/>
                </a:solidFill>
                <a:latin typeface="Garamond" panose="02020404030301010803" pitchFamily="18" charset="0"/>
              </a:rPr>
              <a:t>Pour conclure</a:t>
            </a:r>
            <a:endParaRPr lang="fr-FR" sz="3200" b="1" dirty="0">
              <a:solidFill>
                <a:srgbClr val="002060"/>
              </a:solidFill>
              <a:latin typeface="Garamond" panose="02020404030301010803" pitchFamily="18" charset="0"/>
            </a:endParaRPr>
          </a:p>
        </p:txBody>
      </p:sp>
      <p:sp>
        <p:nvSpPr>
          <p:cNvPr id="3" name="Espace réservé du contenu 2"/>
          <p:cNvSpPr>
            <a:spLocks noGrp="1"/>
          </p:cNvSpPr>
          <p:nvPr>
            <p:ph sz="quarter" idx="1"/>
          </p:nvPr>
        </p:nvSpPr>
        <p:spPr>
          <a:xfrm>
            <a:off x="612648" y="1700808"/>
            <a:ext cx="8153400" cy="4896544"/>
          </a:xfrm>
          <a:solidFill>
            <a:schemeClr val="accent1"/>
          </a:solidFill>
          <a:ln w="76200">
            <a:solidFill>
              <a:schemeClr val="accent2"/>
            </a:solidFill>
          </a:ln>
        </p:spPr>
        <p:txBody>
          <a:bodyPr>
            <a:normAutofit fontScale="77500" lnSpcReduction="20000"/>
          </a:bodyPr>
          <a:lstStyle/>
          <a:p>
            <a:pPr marL="177800" indent="-177800" algn="just"/>
            <a:r>
              <a:rPr lang="fr-FR" sz="2300" dirty="0">
                <a:latin typeface="Garamond" panose="02020404030301010803" pitchFamily="18" charset="0"/>
              </a:rPr>
              <a:t>Pour conclure, nous prêtons à </a:t>
            </a:r>
            <a:r>
              <a:rPr lang="fr-FR" sz="2300" dirty="0" err="1">
                <a:latin typeface="Garamond" panose="02020404030301010803" pitchFamily="18" charset="0"/>
              </a:rPr>
              <a:t>Baribeau</a:t>
            </a:r>
            <a:r>
              <a:rPr lang="fr-FR" sz="2300" dirty="0">
                <a:latin typeface="Garamond" panose="02020404030301010803" pitchFamily="18" charset="0"/>
              </a:rPr>
              <a:t> C. les propos suivants qui attirent particulièrement notre attention :  </a:t>
            </a:r>
          </a:p>
          <a:p>
            <a:pPr marL="177800" lvl="0" indent="-177800" algn="just"/>
            <a:r>
              <a:rPr lang="fr-FR" sz="2300" i="1" dirty="0" smtClean="0">
                <a:latin typeface="Garamond" panose="02020404030301010803" pitchFamily="18" charset="0"/>
              </a:rPr>
              <a:t>« Il </a:t>
            </a:r>
            <a:r>
              <a:rPr lang="fr-FR" sz="2300" i="1" dirty="0">
                <a:latin typeface="Garamond" panose="02020404030301010803" pitchFamily="18" charset="0"/>
              </a:rPr>
              <a:t>ne suffit donc pas de rédiger des programmes, des guides pédagogiques et de les expédier aux maîtres pour régler la question de la maîtrise de la langue maternelle. Il convient de poursuivre cette démarche, de s'assurer de la compréhension par chacune et chacun des orientations et des pratiques suggérées et d'aider à l'atteinte des objectifs fixés par des mesures de soutien et de développement. Ainsi pourrons-nous espérer, dans dix ans, ne pas voir réapparaître les mêmes critiques que celles que nous entendons tous les jours</a:t>
            </a:r>
            <a:r>
              <a:rPr lang="fr-FR" sz="2300" i="1" dirty="0" smtClean="0">
                <a:latin typeface="Garamond" panose="02020404030301010803" pitchFamily="18" charset="0"/>
              </a:rPr>
              <a:t>. »</a:t>
            </a:r>
            <a:r>
              <a:rPr lang="fr-FR" sz="2300" dirty="0" smtClean="0">
                <a:latin typeface="Garamond" panose="02020404030301010803" pitchFamily="18" charset="0"/>
              </a:rPr>
              <a:t> </a:t>
            </a:r>
            <a:r>
              <a:rPr lang="fr-FR" sz="1600" dirty="0" smtClean="0">
                <a:latin typeface="Garamond" panose="02020404030301010803" pitchFamily="18" charset="0"/>
              </a:rPr>
              <a:t>BARIBEAU C., 1993, </a:t>
            </a:r>
            <a:r>
              <a:rPr lang="fr-FR" sz="1600" dirty="0">
                <a:latin typeface="Garamond" panose="02020404030301010803" pitchFamily="18" charset="0"/>
              </a:rPr>
              <a:t>« Pour une didactique renouvelée : il ne suffit pas de rédiger des programmes », </a:t>
            </a:r>
            <a:r>
              <a:rPr lang="fr-FR" sz="1600" i="1" dirty="0">
                <a:latin typeface="Garamond" panose="02020404030301010803" pitchFamily="18" charset="0"/>
              </a:rPr>
              <a:t>Québec français, </a:t>
            </a:r>
            <a:r>
              <a:rPr lang="fr-FR" sz="1600" dirty="0">
                <a:latin typeface="Garamond" panose="02020404030301010803" pitchFamily="18" charset="0"/>
              </a:rPr>
              <a:t>N° 91, p. 55. </a:t>
            </a:r>
            <a:endParaRPr lang="fr-FR" sz="1900" dirty="0">
              <a:latin typeface="Garamond" panose="02020404030301010803" pitchFamily="18" charset="0"/>
            </a:endParaRPr>
          </a:p>
          <a:p>
            <a:pPr marL="177800" indent="-177800" algn="just"/>
            <a:r>
              <a:rPr lang="fr-FR" sz="2300" dirty="0" smtClean="0">
                <a:latin typeface="Garamond" panose="02020404030301010803" pitchFamily="18" charset="0"/>
              </a:rPr>
              <a:t>En </a:t>
            </a:r>
            <a:r>
              <a:rPr lang="fr-FR" sz="2300" dirty="0">
                <a:latin typeface="Garamond" panose="02020404030301010803" pitchFamily="18" charset="0"/>
              </a:rPr>
              <a:t>effet, mettre toute une documentation pédagogique au service de l’enseignement d’une langue -qui a attendu tant d’années pour se voir avec un statut de langue enseignée- et enfin de compte </a:t>
            </a:r>
            <a:r>
              <a:rPr lang="fr-FR" sz="2300">
                <a:latin typeface="Garamond" panose="02020404030301010803" pitchFamily="18" charset="0"/>
              </a:rPr>
              <a:t>elle </a:t>
            </a:r>
            <a:r>
              <a:rPr lang="fr-FR" sz="2300" smtClean="0">
                <a:latin typeface="Garamond" panose="02020404030301010803" pitchFamily="18" charset="0"/>
              </a:rPr>
              <a:t>remplit </a:t>
            </a:r>
            <a:r>
              <a:rPr lang="fr-FR" sz="2300" dirty="0">
                <a:latin typeface="Garamond" panose="02020404030301010803" pitchFamily="18" charset="0"/>
              </a:rPr>
              <a:t>peu ou pas le rôle tant attendu, s’avère un échec pour la langue elle-même. </a:t>
            </a:r>
          </a:p>
          <a:p>
            <a:pPr marL="177800" indent="-177800" algn="just"/>
            <a:r>
              <a:rPr lang="fr-FR" sz="2300" dirty="0">
                <a:latin typeface="Garamond" panose="02020404030301010803" pitchFamily="18" charset="0"/>
              </a:rPr>
              <a:t>En outre, et puisque les finalités de la prise en charge de tamazight en Algérie sont sa réhabilitation, sa promotion et sa revalorisation donc l’école est, son doute, l’institution idéal pour faire concrétiser ces finalités. La socialisation de l’enfant qui commence dans sa famille ne doit pas subir une rupture dès qu’il fait un saut à l’école, bien au contraire </a:t>
            </a:r>
            <a:r>
              <a:rPr lang="fr-FR" sz="2300" dirty="0" smtClean="0">
                <a:latin typeface="Garamond" panose="02020404030301010803" pitchFamily="18" charset="0"/>
              </a:rPr>
              <a:t>le </a:t>
            </a:r>
            <a:r>
              <a:rPr lang="fr-FR" sz="2300" dirty="0">
                <a:latin typeface="Garamond" panose="02020404030301010803" pitchFamily="18" charset="0"/>
              </a:rPr>
              <a:t>premier contexte d’appartenance -faisant partie de sa personnalité, de son passé, de son présent et surtout primordial pour construire son futur- est à prendre en </a:t>
            </a:r>
            <a:r>
              <a:rPr lang="fr-FR" sz="2300" dirty="0" smtClean="0">
                <a:latin typeface="Garamond" panose="02020404030301010803" pitchFamily="18" charset="0"/>
              </a:rPr>
              <a:t>considération .</a:t>
            </a:r>
            <a:endParaRPr lang="fr-FR" sz="2300" dirty="0">
              <a:latin typeface="Garamond" panose="02020404030301010803" pitchFamily="18" charset="0"/>
            </a:endParaRPr>
          </a:p>
          <a:p>
            <a:pPr marL="177800" indent="-177800" algn="just"/>
            <a:endParaRPr lang="fr-FR" sz="1900" dirty="0">
              <a:latin typeface="Garamond" panose="02020404030301010803" pitchFamily="18" charset="0"/>
            </a:endParaRPr>
          </a:p>
        </p:txBody>
      </p:sp>
    </p:spTree>
    <p:extLst>
      <p:ext uri="{BB962C8B-B14F-4D97-AF65-F5344CB8AC3E}">
        <p14:creationId xmlns:p14="http://schemas.microsoft.com/office/powerpoint/2010/main" val="4251419208"/>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896144"/>
          </a:xfrm>
          <a:solidFill>
            <a:schemeClr val="accent2"/>
          </a:solidFill>
          <a:ln w="76200">
            <a:solidFill>
              <a:schemeClr val="accent1"/>
            </a:solidFill>
          </a:ln>
        </p:spPr>
        <p:txBody>
          <a:bodyPr>
            <a:normAutofit/>
          </a:bodyPr>
          <a:lstStyle/>
          <a:p>
            <a:pPr algn="ctr"/>
            <a:r>
              <a:rPr lang="fr-FR" sz="3200" b="1" dirty="0">
                <a:solidFill>
                  <a:srgbClr val="002060"/>
                </a:solidFill>
                <a:latin typeface="Garamond" panose="02020404030301010803" pitchFamily="18" charset="0"/>
              </a:rPr>
              <a:t>Pour conclure</a:t>
            </a:r>
            <a:endParaRPr lang="fr-FR" sz="3200" dirty="0"/>
          </a:p>
        </p:txBody>
      </p:sp>
      <p:sp>
        <p:nvSpPr>
          <p:cNvPr id="3" name="Espace réservé du contenu 2"/>
          <p:cNvSpPr>
            <a:spLocks noGrp="1"/>
          </p:cNvSpPr>
          <p:nvPr>
            <p:ph sz="quarter" idx="1"/>
          </p:nvPr>
        </p:nvSpPr>
        <p:spPr>
          <a:xfrm>
            <a:off x="612648" y="1600200"/>
            <a:ext cx="8207824" cy="4495800"/>
          </a:xfrm>
          <a:solidFill>
            <a:schemeClr val="accent1"/>
          </a:solidFill>
          <a:ln w="76200">
            <a:solidFill>
              <a:schemeClr val="accent2"/>
            </a:solidFill>
          </a:ln>
        </p:spPr>
        <p:txBody>
          <a:bodyPr>
            <a:normAutofit/>
          </a:bodyPr>
          <a:lstStyle/>
          <a:p>
            <a:pPr marL="177800" indent="-177800" algn="just"/>
            <a:r>
              <a:rPr lang="fr-FR" sz="1800" dirty="0">
                <a:latin typeface="Garamond" panose="02020404030301010803" pitchFamily="18" charset="0"/>
              </a:rPr>
              <a:t>Enfin, au-delà </a:t>
            </a:r>
            <a:r>
              <a:rPr lang="fr-FR" sz="1800" dirty="0" smtClean="0">
                <a:latin typeface="Garamond" panose="02020404030301010803" pitchFamily="18" charset="0"/>
              </a:rPr>
              <a:t>des </a:t>
            </a:r>
            <a:r>
              <a:rPr lang="fr-FR" sz="1800" dirty="0">
                <a:latin typeface="Garamond" panose="02020404030301010803" pitchFamily="18" charset="0"/>
              </a:rPr>
              <a:t>mesures qu’il faut </a:t>
            </a:r>
            <a:r>
              <a:rPr lang="fr-FR" sz="1800" dirty="0" smtClean="0">
                <a:latin typeface="Garamond" panose="02020404030301010803" pitchFamily="18" charset="0"/>
              </a:rPr>
              <a:t>entreprendre en ce qui concerne les supports d’enseignement, </a:t>
            </a:r>
            <a:r>
              <a:rPr lang="fr-FR" sz="1800" dirty="0">
                <a:latin typeface="Garamond" panose="02020404030301010803" pitchFamily="18" charset="0"/>
              </a:rPr>
              <a:t>il faut penser également et beaucoup à la formation de l’enseignant car il est seul face au savoir et face aux élèves. Le profil de l’enseignant de la langue amazighe aujourd’hui ne peut pas faire front à toutes les entraves de la classe, si sa formation n’est pas suivie d’orientations sous forme de séminaires, de journées d’études. Il ne faut pas oublier non plus que seul le </a:t>
            </a:r>
            <a:r>
              <a:rPr lang="fr-FR" sz="1800" i="1" dirty="0">
                <a:latin typeface="Garamond" panose="02020404030301010803" pitchFamily="18" charset="0"/>
              </a:rPr>
              <a:t>contexte</a:t>
            </a:r>
            <a:r>
              <a:rPr lang="fr-FR" sz="1800" dirty="0">
                <a:latin typeface="Garamond" panose="02020404030301010803" pitchFamily="18" charset="0"/>
              </a:rPr>
              <a:t> de la langue (linguistique, sociolinguistique, </a:t>
            </a:r>
            <a:r>
              <a:rPr lang="fr-FR" sz="1800" dirty="0" smtClean="0">
                <a:latin typeface="Garamond" panose="02020404030301010803" pitchFamily="18" charset="0"/>
              </a:rPr>
              <a:t>pédagogique, didactique, politique…) peut permettre d’améliorer la complexité des situations </a:t>
            </a:r>
            <a:r>
              <a:rPr lang="fr-FR" sz="1800" dirty="0">
                <a:latin typeface="Garamond" panose="02020404030301010803" pitchFamily="18" charset="0"/>
              </a:rPr>
              <a:t>d’enseignement et d’apprentissage de tamazight et de ne pas s’obstiner d’en faire fi. </a:t>
            </a:r>
          </a:p>
          <a:p>
            <a:pPr marL="177800" indent="-177800" algn="just"/>
            <a:r>
              <a:rPr lang="fr-FR" sz="1800" dirty="0" smtClean="0">
                <a:latin typeface="Garamond" panose="02020404030301010803" pitchFamily="18" charset="0"/>
              </a:rPr>
              <a:t>L’enseignement-apprentissage </a:t>
            </a:r>
            <a:r>
              <a:rPr lang="fr-FR" sz="1800" dirty="0">
                <a:latin typeface="Garamond" panose="02020404030301010803" pitchFamily="18" charset="0"/>
              </a:rPr>
              <a:t>de la langue amazighe ne peut pas échapper aux complexités et aux subtilités de sa situation sur le terrain. Néanmoins, scientifiques, universitaires, inspecteurs, praticiens peuvent apporter chacun dans son domaine sa contribution à condition que </a:t>
            </a:r>
            <a:r>
              <a:rPr lang="fr-FR" sz="1800" dirty="0" smtClean="0">
                <a:latin typeface="Garamond" panose="02020404030301010803" pitchFamily="18" charset="0"/>
              </a:rPr>
              <a:t>l’État affiche </a:t>
            </a:r>
            <a:r>
              <a:rPr lang="fr-FR" sz="1800" dirty="0">
                <a:latin typeface="Garamond" panose="02020404030301010803" pitchFamily="18" charset="0"/>
              </a:rPr>
              <a:t>réellement sa volonté de faire et de concrétiser cette volonté en créant des conditions propices pour la recherche. </a:t>
            </a:r>
            <a:endParaRPr lang="fr-FR" sz="1800" dirty="0" smtClean="0">
              <a:latin typeface="Garamond" panose="02020404030301010803" pitchFamily="18" charset="0"/>
            </a:endParaRPr>
          </a:p>
          <a:p>
            <a:endParaRPr lang="fr-FR" dirty="0"/>
          </a:p>
        </p:txBody>
      </p:sp>
    </p:spTree>
    <p:extLst>
      <p:ext uri="{BB962C8B-B14F-4D97-AF65-F5344CB8AC3E}">
        <p14:creationId xmlns:p14="http://schemas.microsoft.com/office/powerpoint/2010/main" val="69854773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60648"/>
            <a:ext cx="8153400" cy="608112"/>
          </a:xfrm>
          <a:solidFill>
            <a:schemeClr val="accent2"/>
          </a:solidFill>
          <a:ln w="76200">
            <a:solidFill>
              <a:schemeClr val="accent1"/>
            </a:solidFill>
          </a:ln>
        </p:spPr>
        <p:txBody>
          <a:bodyPr>
            <a:normAutofit/>
          </a:bodyPr>
          <a:lstStyle/>
          <a:p>
            <a:pPr algn="ctr"/>
            <a:r>
              <a:rPr lang="fr-FR" sz="3200" b="1" dirty="0" smtClean="0">
                <a:solidFill>
                  <a:srgbClr val="002060"/>
                </a:solidFill>
                <a:latin typeface="Garamond" panose="02020404030301010803" pitchFamily="18" charset="0"/>
              </a:rPr>
              <a:t>Plan du travail</a:t>
            </a:r>
            <a:endParaRPr lang="fr-FR" sz="3200" b="1" dirty="0">
              <a:solidFill>
                <a:srgbClr val="002060"/>
              </a:solidFill>
              <a:latin typeface="Garamond" panose="02020404030301010803" pitchFamily="18" charset="0"/>
            </a:endParaRPr>
          </a:p>
        </p:txBody>
      </p:sp>
      <p:sp>
        <p:nvSpPr>
          <p:cNvPr id="3" name="Espace réservé du contenu 2"/>
          <p:cNvSpPr>
            <a:spLocks noGrp="1"/>
          </p:cNvSpPr>
          <p:nvPr>
            <p:ph sz="quarter" idx="1"/>
          </p:nvPr>
        </p:nvSpPr>
        <p:spPr>
          <a:xfrm>
            <a:off x="251520" y="1628800"/>
            <a:ext cx="8784976" cy="4824536"/>
          </a:xfrm>
          <a:solidFill>
            <a:schemeClr val="accent1"/>
          </a:solidFill>
          <a:ln w="76200">
            <a:solidFill>
              <a:schemeClr val="accent2"/>
            </a:solidFill>
          </a:ln>
        </p:spPr>
        <p:txBody>
          <a:bodyPr>
            <a:normAutofit/>
          </a:bodyPr>
          <a:lstStyle/>
          <a:p>
            <a:pPr>
              <a:buFont typeface="Wingdings" panose="05000000000000000000" pitchFamily="2" charset="2"/>
              <a:buChar char="q"/>
            </a:pPr>
            <a:r>
              <a:rPr lang="fr-FR" sz="2800" dirty="0" smtClean="0">
                <a:latin typeface="Garamond" panose="02020404030301010803" pitchFamily="18" charset="0"/>
              </a:rPr>
              <a:t>Introduction</a:t>
            </a:r>
          </a:p>
          <a:p>
            <a:pPr>
              <a:buFont typeface="Wingdings" panose="05000000000000000000" pitchFamily="2" charset="2"/>
              <a:buChar char="q"/>
            </a:pPr>
            <a:r>
              <a:rPr lang="fr-FR" sz="2800" dirty="0" smtClean="0">
                <a:latin typeface="Garamond" panose="02020404030301010803" pitchFamily="18" charset="0"/>
              </a:rPr>
              <a:t>Problématique</a:t>
            </a:r>
          </a:p>
          <a:p>
            <a:pPr>
              <a:buFont typeface="Wingdings" panose="05000000000000000000" pitchFamily="2" charset="2"/>
              <a:buChar char="q"/>
            </a:pPr>
            <a:r>
              <a:rPr lang="fr-FR" sz="2800" dirty="0" smtClean="0">
                <a:latin typeface="Garamond" panose="02020404030301010803" pitchFamily="18" charset="0"/>
              </a:rPr>
              <a:t>C’est quoi la culture ?</a:t>
            </a:r>
          </a:p>
          <a:p>
            <a:pPr>
              <a:buFont typeface="Wingdings" panose="05000000000000000000" pitchFamily="2" charset="2"/>
              <a:buChar char="q"/>
            </a:pPr>
            <a:r>
              <a:rPr lang="fr-FR" sz="2800" dirty="0" smtClean="0">
                <a:latin typeface="Garamond" panose="02020404030301010803" pitchFamily="18" charset="0"/>
              </a:rPr>
              <a:t>Langue, culture et identité. Quelle relation ?</a:t>
            </a:r>
          </a:p>
          <a:p>
            <a:pPr>
              <a:buFont typeface="Wingdings" panose="05000000000000000000" pitchFamily="2" charset="2"/>
              <a:buChar char="q"/>
            </a:pPr>
            <a:r>
              <a:rPr lang="fr-FR" sz="2800" dirty="0" smtClean="0">
                <a:latin typeface="Garamond" panose="02020404030301010803" pitchFamily="18" charset="0"/>
              </a:rPr>
              <a:t>La </a:t>
            </a:r>
            <a:r>
              <a:rPr lang="fr-FR" sz="2800" dirty="0" err="1" smtClean="0">
                <a:latin typeface="Garamond" panose="02020404030301010803" pitchFamily="18" charset="0"/>
              </a:rPr>
              <a:t>didacticologie</a:t>
            </a:r>
            <a:endParaRPr lang="fr-FR" sz="2800" dirty="0" smtClean="0">
              <a:latin typeface="Garamond" panose="02020404030301010803" pitchFamily="18" charset="0"/>
            </a:endParaRPr>
          </a:p>
          <a:p>
            <a:pPr>
              <a:buFont typeface="Wingdings" panose="05000000000000000000" pitchFamily="2" charset="2"/>
              <a:buChar char="q"/>
            </a:pPr>
            <a:r>
              <a:rPr lang="fr-FR" sz="2800" dirty="0" smtClean="0">
                <a:latin typeface="Garamond" panose="02020404030301010803" pitchFamily="18" charset="0"/>
              </a:rPr>
              <a:t>La </a:t>
            </a:r>
            <a:r>
              <a:rPr lang="fr-FR" sz="2800" dirty="0" err="1" smtClean="0">
                <a:latin typeface="Garamond" panose="02020404030301010803" pitchFamily="18" charset="0"/>
              </a:rPr>
              <a:t>sociodidactique</a:t>
            </a:r>
            <a:endParaRPr lang="fr-FR" sz="2800" dirty="0">
              <a:latin typeface="Garamond" panose="02020404030301010803" pitchFamily="18" charset="0"/>
            </a:endParaRPr>
          </a:p>
          <a:p>
            <a:pPr>
              <a:buFont typeface="Wingdings" panose="05000000000000000000" pitchFamily="2" charset="2"/>
              <a:buChar char="q"/>
            </a:pPr>
            <a:r>
              <a:rPr lang="fr-FR" sz="2800" dirty="0" smtClean="0">
                <a:latin typeface="Garamond" panose="02020404030301010803" pitchFamily="18" charset="0"/>
              </a:rPr>
              <a:t>Les référents socioculturels amazighs dans les programmes et manuels scolaires</a:t>
            </a:r>
          </a:p>
          <a:p>
            <a:pPr>
              <a:buFont typeface="Wingdings" panose="05000000000000000000" pitchFamily="2" charset="2"/>
              <a:buChar char="q"/>
            </a:pPr>
            <a:r>
              <a:rPr lang="fr-FR" sz="2800" dirty="0" smtClean="0">
                <a:latin typeface="Garamond" panose="02020404030301010803" pitchFamily="18" charset="0"/>
              </a:rPr>
              <a:t>Conclusion</a:t>
            </a:r>
          </a:p>
          <a:p>
            <a:pPr>
              <a:buFont typeface="Wingdings" panose="05000000000000000000" pitchFamily="2" charset="2"/>
              <a:buChar char="q"/>
            </a:pPr>
            <a:endParaRPr lang="fr-FR" sz="2800" dirty="0" smtClean="0">
              <a:latin typeface="Garamond" panose="02020404030301010803" pitchFamily="18" charset="0"/>
            </a:endParaRPr>
          </a:p>
        </p:txBody>
      </p:sp>
    </p:spTree>
    <p:extLst>
      <p:ext uri="{BB962C8B-B14F-4D97-AF65-F5344CB8AC3E}">
        <p14:creationId xmlns:p14="http://schemas.microsoft.com/office/powerpoint/2010/main" val="580013933"/>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752128"/>
          </a:xfrm>
          <a:solidFill>
            <a:schemeClr val="accent2"/>
          </a:solidFill>
          <a:ln w="76200">
            <a:solidFill>
              <a:schemeClr val="accent1"/>
            </a:solidFill>
          </a:ln>
        </p:spPr>
        <p:txBody>
          <a:bodyPr>
            <a:normAutofit/>
          </a:bodyPr>
          <a:lstStyle/>
          <a:p>
            <a:pPr algn="ctr"/>
            <a:r>
              <a:rPr lang="fr-FR" sz="3200" b="1" dirty="0" smtClean="0">
                <a:solidFill>
                  <a:srgbClr val="002060"/>
                </a:solidFill>
                <a:latin typeface="Garamond" panose="02020404030301010803" pitchFamily="18" charset="0"/>
              </a:rPr>
              <a:t>Introduction</a:t>
            </a:r>
            <a:endParaRPr lang="fr-FR" sz="3200" b="1" dirty="0">
              <a:solidFill>
                <a:srgbClr val="002060"/>
              </a:solidFill>
              <a:latin typeface="Garamond" panose="02020404030301010803" pitchFamily="18" charset="0"/>
            </a:endParaRPr>
          </a:p>
        </p:txBody>
      </p:sp>
      <p:sp>
        <p:nvSpPr>
          <p:cNvPr id="3" name="Espace réservé du contenu 2"/>
          <p:cNvSpPr>
            <a:spLocks noGrp="1"/>
          </p:cNvSpPr>
          <p:nvPr>
            <p:ph sz="quarter" idx="1"/>
          </p:nvPr>
        </p:nvSpPr>
        <p:spPr>
          <a:xfrm>
            <a:off x="251520" y="1700808"/>
            <a:ext cx="8640960" cy="4968552"/>
          </a:xfrm>
          <a:solidFill>
            <a:schemeClr val="accent1"/>
          </a:solidFill>
          <a:ln w="76200">
            <a:solidFill>
              <a:schemeClr val="accent2"/>
            </a:solidFill>
          </a:ln>
        </p:spPr>
        <p:txBody>
          <a:bodyPr>
            <a:noAutofit/>
          </a:bodyPr>
          <a:lstStyle/>
          <a:p>
            <a:pPr marL="177800" indent="-177800" algn="just">
              <a:buFont typeface="Wingdings" panose="05000000000000000000" pitchFamily="2" charset="2"/>
              <a:buChar char="q"/>
            </a:pPr>
            <a:r>
              <a:rPr lang="fr-FR" sz="1800" dirty="0">
                <a:latin typeface="Garamond" panose="02020404030301010803" pitchFamily="18" charset="0"/>
              </a:rPr>
              <a:t>L’enseignement-apprentissage d’une langue, qu’elle soit maternelle, seconde ou étrangère, ne peut être appréhendé uniquement sous l’angle d’un savoir purement linguistique, car la production langagière n’a pas de sens en dehors de la culture qu’elle véhicule et les locuteurs qui lui confèrent une signification. En ce sens, la conception des </a:t>
            </a:r>
            <a:r>
              <a:rPr lang="fr-FR" sz="1800" dirty="0" smtClean="0">
                <a:latin typeface="Garamond" panose="02020404030301010803" pitchFamily="18" charset="0"/>
              </a:rPr>
              <a:t>savoirs </a:t>
            </a:r>
            <a:r>
              <a:rPr lang="fr-FR" sz="1800" dirty="0">
                <a:latin typeface="Garamond" panose="02020404030301010803" pitchFamily="18" charset="0"/>
              </a:rPr>
              <a:t>doit se pencher de plus en plus sur la dimension subjective de la langue enseignée, c’est-à-dire sur la personne de l’apprenant à qui s’adresse ce savoir, d’autant plus qu’il est à une phase cruciale de la construction psychologique de sa personnalité et de son identité qui se fait dans et par la société. </a:t>
            </a:r>
          </a:p>
          <a:p>
            <a:pPr marL="177800" indent="-177800" algn="just">
              <a:buFont typeface="Wingdings" panose="05000000000000000000" pitchFamily="2" charset="2"/>
              <a:buChar char="q"/>
            </a:pPr>
            <a:r>
              <a:rPr lang="fr-FR" sz="1800" dirty="0" smtClean="0">
                <a:latin typeface="Garamond" panose="02020404030301010803" pitchFamily="18" charset="0"/>
              </a:rPr>
              <a:t>De </a:t>
            </a:r>
            <a:r>
              <a:rPr lang="fr-FR" sz="1800" dirty="0">
                <a:latin typeface="Garamond" panose="02020404030301010803" pitchFamily="18" charset="0"/>
              </a:rPr>
              <a:t>ce fait, partir de l’élève, de ses pratiques langagières et de ses habitudes sociales et culturelles pour élaborer des savoirs, est là l’objectif que doit viser tout programme scolaire, surtout en ce qui concerne l’enseignement-apprentissage d’une langue maternelle minorée comme c’est le cas de la langue amazighe en Algérie. </a:t>
            </a:r>
          </a:p>
          <a:p>
            <a:pPr marL="177800" indent="-177800" algn="just">
              <a:buFont typeface="Wingdings" panose="05000000000000000000" pitchFamily="2" charset="2"/>
              <a:buChar char="q"/>
            </a:pPr>
            <a:r>
              <a:rPr lang="fr-FR" sz="1800" dirty="0" smtClean="0">
                <a:latin typeface="Garamond" panose="02020404030301010803" pitchFamily="18" charset="0"/>
              </a:rPr>
              <a:t>Depuis plus d’une décennie d’existence de documents pédagogiques qui accompagnent l’enseignement-apprentissage de </a:t>
            </a:r>
            <a:r>
              <a:rPr lang="fr-FR" sz="1800" dirty="0">
                <a:latin typeface="Garamond" panose="02020404030301010803" pitchFamily="18" charset="0"/>
              </a:rPr>
              <a:t>la langue amazighe, une question s’impose ici : </a:t>
            </a:r>
            <a:r>
              <a:rPr lang="fr-FR" sz="1800" dirty="0">
                <a:solidFill>
                  <a:srgbClr val="C00000"/>
                </a:solidFill>
                <a:latin typeface="Garamond" panose="02020404030301010803" pitchFamily="18" charset="0"/>
              </a:rPr>
              <a:t>est-ce qu’il y a une réelle prise en </a:t>
            </a:r>
            <a:r>
              <a:rPr lang="fr-FR" sz="1800" dirty="0" smtClean="0">
                <a:solidFill>
                  <a:srgbClr val="C00000"/>
                </a:solidFill>
                <a:latin typeface="Garamond" panose="02020404030301010803" pitchFamily="18" charset="0"/>
              </a:rPr>
              <a:t>compte </a:t>
            </a:r>
            <a:r>
              <a:rPr lang="fr-FR" sz="1800" dirty="0">
                <a:solidFill>
                  <a:srgbClr val="C00000"/>
                </a:solidFill>
                <a:latin typeface="Garamond" panose="02020404030301010803" pitchFamily="18" charset="0"/>
              </a:rPr>
              <a:t>des référents </a:t>
            </a:r>
            <a:r>
              <a:rPr lang="fr-FR" sz="1800" dirty="0" smtClean="0">
                <a:solidFill>
                  <a:srgbClr val="C00000"/>
                </a:solidFill>
                <a:latin typeface="Garamond" panose="02020404030301010803" pitchFamily="18" charset="0"/>
              </a:rPr>
              <a:t>socio-culturels amazighs dans l’élaboration de cette documentation ?</a:t>
            </a:r>
            <a:r>
              <a:rPr lang="fr-FR" sz="1800" dirty="0" smtClean="0">
                <a:solidFill>
                  <a:srgbClr val="002060"/>
                </a:solidFill>
                <a:latin typeface="Garamond" panose="02020404030301010803" pitchFamily="18" charset="0"/>
              </a:rPr>
              <a:t> </a:t>
            </a:r>
            <a:r>
              <a:rPr lang="fr-FR" sz="1800" dirty="0" smtClean="0">
                <a:latin typeface="Garamond" panose="02020404030301010803" pitchFamily="18" charset="0"/>
              </a:rPr>
              <a:t>C’est ce que nous </a:t>
            </a:r>
            <a:r>
              <a:rPr lang="fr-FR" sz="1800" dirty="0">
                <a:latin typeface="Garamond" panose="02020404030301010803" pitchFamily="18" charset="0"/>
              </a:rPr>
              <a:t>tenterons de mettre en évidence à travers l’analyse des programmes et manuels scolaires destinés à l’enseignement de cette langue.</a:t>
            </a:r>
          </a:p>
          <a:p>
            <a:pPr marL="0" indent="0" algn="just">
              <a:buNone/>
              <a:tabLst>
                <a:tab pos="355600" algn="l"/>
              </a:tabLst>
            </a:pPr>
            <a:endParaRPr lang="fr-FR" sz="2200" dirty="0">
              <a:latin typeface="Garamond" panose="02020404030301010803" pitchFamily="18" charset="0"/>
            </a:endParaRPr>
          </a:p>
          <a:p>
            <a:pPr algn="just"/>
            <a:endParaRPr lang="fr-FR" sz="2200" dirty="0">
              <a:latin typeface="Garamond" panose="02020404030301010803" pitchFamily="18" charset="0"/>
            </a:endParaRPr>
          </a:p>
        </p:txBody>
      </p:sp>
    </p:spTree>
    <p:extLst>
      <p:ext uri="{BB962C8B-B14F-4D97-AF65-F5344CB8AC3E}">
        <p14:creationId xmlns:p14="http://schemas.microsoft.com/office/powerpoint/2010/main" val="346632054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35816" cy="896144"/>
          </a:xfrm>
          <a:solidFill>
            <a:schemeClr val="accent2"/>
          </a:solidFill>
          <a:ln w="76200">
            <a:solidFill>
              <a:schemeClr val="accent1"/>
            </a:solidFill>
          </a:ln>
        </p:spPr>
        <p:txBody>
          <a:bodyPr>
            <a:noAutofit/>
          </a:bodyPr>
          <a:lstStyle/>
          <a:p>
            <a:pPr algn="ctr"/>
            <a:r>
              <a:rPr lang="fr-FR" sz="3200" b="1" dirty="0" smtClean="0">
                <a:solidFill>
                  <a:srgbClr val="002060"/>
                </a:solidFill>
                <a:latin typeface="Garamond" panose="02020404030301010803" pitchFamily="18" charset="0"/>
              </a:rPr>
              <a:t>Préalables théoriques</a:t>
            </a:r>
            <a:br>
              <a:rPr lang="fr-FR" sz="3200" b="1" dirty="0" smtClean="0">
                <a:solidFill>
                  <a:srgbClr val="002060"/>
                </a:solidFill>
                <a:latin typeface="Garamond" panose="02020404030301010803" pitchFamily="18" charset="0"/>
              </a:rPr>
            </a:br>
            <a:r>
              <a:rPr lang="fr-FR" sz="3200" b="1" dirty="0" smtClean="0">
                <a:solidFill>
                  <a:srgbClr val="002060"/>
                </a:solidFill>
                <a:latin typeface="Garamond" panose="02020404030301010803" pitchFamily="18" charset="0"/>
              </a:rPr>
              <a:t>C’est quoi la culture? </a:t>
            </a:r>
            <a:endParaRPr lang="fr-FR" sz="3200" b="1" dirty="0">
              <a:solidFill>
                <a:srgbClr val="002060"/>
              </a:solidFill>
              <a:latin typeface="Garamond" panose="02020404030301010803" pitchFamily="18" charset="0"/>
            </a:endParaRPr>
          </a:p>
        </p:txBody>
      </p:sp>
      <p:sp>
        <p:nvSpPr>
          <p:cNvPr id="3" name="Espace réservé du contenu 2"/>
          <p:cNvSpPr>
            <a:spLocks noGrp="1"/>
          </p:cNvSpPr>
          <p:nvPr>
            <p:ph sz="quarter" idx="1"/>
          </p:nvPr>
        </p:nvSpPr>
        <p:spPr>
          <a:xfrm>
            <a:off x="323528" y="1700808"/>
            <a:ext cx="8568952" cy="4752528"/>
          </a:xfrm>
          <a:solidFill>
            <a:schemeClr val="accent1"/>
          </a:solidFill>
          <a:ln w="76200">
            <a:solidFill>
              <a:schemeClr val="accent2"/>
            </a:solidFill>
          </a:ln>
        </p:spPr>
        <p:txBody>
          <a:bodyPr>
            <a:normAutofit lnSpcReduction="10000"/>
          </a:bodyPr>
          <a:lstStyle/>
          <a:p>
            <a:pPr marL="177800" indent="-177800" algn="just"/>
            <a:r>
              <a:rPr lang="fr-FR" sz="1800" dirty="0" smtClean="0">
                <a:latin typeface="Garamond" panose="02020404030301010803" pitchFamily="18" charset="0"/>
              </a:rPr>
              <a:t>Avant d’aborder les approches didactiques qui prennent en considération les pratiques socio-culturelles des apprenants, en l’occurrence la </a:t>
            </a:r>
            <a:r>
              <a:rPr lang="fr-FR" sz="1800" dirty="0" err="1" smtClean="0">
                <a:latin typeface="Garamond" panose="02020404030301010803" pitchFamily="18" charset="0"/>
              </a:rPr>
              <a:t>didacticologie</a:t>
            </a:r>
            <a:r>
              <a:rPr lang="fr-FR" sz="1800" dirty="0" smtClean="0">
                <a:latin typeface="Garamond" panose="02020404030301010803" pitchFamily="18" charset="0"/>
              </a:rPr>
              <a:t> et la </a:t>
            </a:r>
            <a:r>
              <a:rPr lang="fr-FR" sz="1800" dirty="0" err="1" smtClean="0">
                <a:latin typeface="Garamond" panose="02020404030301010803" pitchFamily="18" charset="0"/>
              </a:rPr>
              <a:t>sociodidactique</a:t>
            </a:r>
            <a:r>
              <a:rPr lang="fr-FR" sz="1800" dirty="0" smtClean="0">
                <a:latin typeface="Garamond" panose="02020404030301010803" pitchFamily="18" charset="0"/>
              </a:rPr>
              <a:t>, nous tenterons de donner une définition à la notion de culture et de montrer sa relation avec la langue et l’identité de l’individu.</a:t>
            </a:r>
          </a:p>
          <a:p>
            <a:pPr marL="0" indent="0" algn="just">
              <a:buNone/>
            </a:pPr>
            <a:r>
              <a:rPr lang="fr-FR" sz="2000" b="1" dirty="0" smtClean="0">
                <a:solidFill>
                  <a:srgbClr val="C00000"/>
                </a:solidFill>
                <a:latin typeface="Garamond" panose="02020404030301010803" pitchFamily="18" charset="0"/>
              </a:rPr>
              <a:t>C’est quoi la culture ?</a:t>
            </a:r>
          </a:p>
          <a:p>
            <a:pPr marL="177800" indent="-177800" algn="just"/>
            <a:r>
              <a:rPr lang="fr-FR" sz="1800" dirty="0" smtClean="0">
                <a:latin typeface="Garamond" panose="02020404030301010803" pitchFamily="18" charset="0"/>
              </a:rPr>
              <a:t>la culture est cet ensemble de symboles qui permettent à l’individu ou à un groupe d’individu de voir le monde différemment des autres individus et groupes. Elle structure les consciences et donc les conduites, elle est ancrées dans la mémoire collective car elle a passé l’épreuve du temps, l’individu ne lui préexiste pas, bien au contraire elle est déjà là avant lui, elle constitue une référence pour la construction de son identité et l’évolution de son comportement en coexistant avec les membres de son groupe. Les référents culturels sont visibles à tous les niveaux de la vie humaine -artistique, littéraire, institutionnel, scientifique, religieux…etc.- ils se manifestent à travers les modes de pensée et de vie, les traditions et les coutumes, les mœurs et les valeurs, les croyances et les mythes. Ainsi, l’individu est imprégné par la culture de son groupe jusqu’au banal fait et geste de la vie quotidienne, en d’autres termes, elle désigne </a:t>
            </a:r>
            <a:r>
              <a:rPr lang="fr-FR" sz="1800" dirty="0">
                <a:latin typeface="Garamond" panose="02020404030301010803" pitchFamily="18" charset="0"/>
              </a:rPr>
              <a:t>le sens donné par les membres d’un groupe à des faits, des comportements, des </a:t>
            </a:r>
            <a:r>
              <a:rPr lang="fr-FR" sz="1800" dirty="0" smtClean="0">
                <a:latin typeface="Garamond" panose="02020404030301010803" pitchFamily="18" charset="0"/>
              </a:rPr>
              <a:t>représentations…</a:t>
            </a:r>
            <a:endParaRPr lang="fr-FR" sz="1800" dirty="0">
              <a:latin typeface="Garamond" panose="02020404030301010803" pitchFamily="18" charset="0"/>
            </a:endParaRPr>
          </a:p>
          <a:p>
            <a:pPr marL="177800" indent="-177800" algn="just"/>
            <a:endParaRPr lang="fr-FR" sz="1800" dirty="0">
              <a:latin typeface="Garamond" panose="02020404030301010803" pitchFamily="18" charset="0"/>
            </a:endParaRPr>
          </a:p>
        </p:txBody>
      </p:sp>
    </p:spTree>
    <p:extLst>
      <p:ext uri="{BB962C8B-B14F-4D97-AF65-F5344CB8AC3E}">
        <p14:creationId xmlns:p14="http://schemas.microsoft.com/office/powerpoint/2010/main" val="392007591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896144"/>
          </a:xfrm>
          <a:solidFill>
            <a:schemeClr val="accent2"/>
          </a:solidFill>
          <a:ln w="76200">
            <a:solidFill>
              <a:schemeClr val="accent1"/>
            </a:solidFill>
          </a:ln>
        </p:spPr>
        <p:txBody>
          <a:bodyPr>
            <a:normAutofit/>
          </a:bodyPr>
          <a:lstStyle/>
          <a:p>
            <a:pPr algn="ctr"/>
            <a:r>
              <a:rPr lang="fr-FR" sz="3200" b="1" dirty="0" smtClean="0">
                <a:solidFill>
                  <a:srgbClr val="002060"/>
                </a:solidFill>
                <a:latin typeface="Garamond" panose="02020404030301010803" pitchFamily="18" charset="0"/>
              </a:rPr>
              <a:t>Culture, langue et identité. Quelle relation?</a:t>
            </a:r>
            <a:endParaRPr lang="fr-FR" sz="3200" b="1" dirty="0">
              <a:solidFill>
                <a:srgbClr val="002060"/>
              </a:solidFill>
              <a:latin typeface="Garamond" panose="02020404030301010803" pitchFamily="18" charset="0"/>
            </a:endParaRPr>
          </a:p>
        </p:txBody>
      </p:sp>
      <p:sp>
        <p:nvSpPr>
          <p:cNvPr id="3" name="Espace réservé du contenu 2"/>
          <p:cNvSpPr>
            <a:spLocks noGrp="1"/>
          </p:cNvSpPr>
          <p:nvPr>
            <p:ph sz="quarter" idx="1"/>
          </p:nvPr>
        </p:nvSpPr>
        <p:spPr>
          <a:solidFill>
            <a:schemeClr val="accent1"/>
          </a:solidFill>
          <a:ln w="76200">
            <a:solidFill>
              <a:schemeClr val="accent2"/>
            </a:solidFill>
          </a:ln>
        </p:spPr>
        <p:txBody>
          <a:bodyPr>
            <a:normAutofit lnSpcReduction="10000"/>
          </a:bodyPr>
          <a:lstStyle/>
          <a:p>
            <a:pPr marL="177800" indent="-177800" algn="just"/>
            <a:r>
              <a:rPr lang="fr-FR" sz="1800" dirty="0">
                <a:latin typeface="Garamond" panose="02020404030301010803" pitchFamily="18" charset="0"/>
              </a:rPr>
              <a:t>On ne peut dissocier la culture de la langue que celle-ci est censée véhiculée, toutes les deux entretiennent des liens étroits que nul ne peut nier, l’une ne peut exister sans l’autre. </a:t>
            </a:r>
            <a:r>
              <a:rPr lang="fr-FR" sz="1800" dirty="0" smtClean="0">
                <a:latin typeface="Garamond" panose="02020404030301010803" pitchFamily="18" charset="0"/>
              </a:rPr>
              <a:t>D</a:t>
            </a:r>
            <a:r>
              <a:rPr lang="fr-FR" sz="1800" dirty="0">
                <a:latin typeface="Garamond" panose="02020404030301010803" pitchFamily="18" charset="0"/>
              </a:rPr>
              <a:t>. CUCHE fait remarquer que </a:t>
            </a:r>
            <a:r>
              <a:rPr lang="fr-FR" sz="1800" dirty="0" smtClean="0">
                <a:latin typeface="Garamond" panose="02020404030301010803" pitchFamily="18" charset="0"/>
              </a:rPr>
              <a:t>: </a:t>
            </a:r>
            <a:r>
              <a:rPr lang="fr-FR" sz="1800" i="1" dirty="0" smtClean="0">
                <a:latin typeface="Garamond" panose="02020404030301010803" pitchFamily="18" charset="0"/>
              </a:rPr>
              <a:t>«</a:t>
            </a:r>
            <a:r>
              <a:rPr lang="fr-FR" sz="1800" i="1" dirty="0">
                <a:latin typeface="Garamond" panose="02020404030301010803" pitchFamily="18" charset="0"/>
              </a:rPr>
              <a:t> Langue et culture sont dans un rapport étroit d’interdépendance : la langue a, entre autres fonctions, celle de transmettre la culture, mais elle est elle-même marquée par la culture. </a:t>
            </a:r>
            <a:r>
              <a:rPr lang="fr-FR" sz="1800" i="1" dirty="0" smtClean="0">
                <a:latin typeface="Garamond" panose="02020404030301010803" pitchFamily="18" charset="0"/>
              </a:rPr>
              <a:t>»</a:t>
            </a:r>
            <a:r>
              <a:rPr lang="fr-FR" sz="1800" dirty="0">
                <a:latin typeface="Garamond" panose="02020404030301010803" pitchFamily="18" charset="0"/>
              </a:rPr>
              <a:t> </a:t>
            </a:r>
            <a:r>
              <a:rPr lang="fr-FR" sz="1400" dirty="0" smtClean="0">
                <a:latin typeface="Garamond" panose="02020404030301010803" pitchFamily="18" charset="0"/>
              </a:rPr>
              <a:t>CUCHE </a:t>
            </a:r>
            <a:r>
              <a:rPr lang="fr-FR" sz="1400" dirty="0">
                <a:latin typeface="Garamond" panose="02020404030301010803" pitchFamily="18" charset="0"/>
              </a:rPr>
              <a:t>D., 2010, </a:t>
            </a:r>
            <a:r>
              <a:rPr lang="fr-FR" sz="1400" i="1" dirty="0">
                <a:latin typeface="Garamond" panose="02020404030301010803" pitchFamily="18" charset="0"/>
              </a:rPr>
              <a:t>La notion de culture dans les sciences sociales</a:t>
            </a:r>
            <a:r>
              <a:rPr lang="fr-FR" sz="1400" dirty="0">
                <a:latin typeface="Garamond" panose="02020404030301010803" pitchFamily="18" charset="0"/>
              </a:rPr>
              <a:t>, La Découverte, Paris, p. </a:t>
            </a:r>
            <a:r>
              <a:rPr lang="fr-FR" sz="1400" dirty="0" smtClean="0">
                <a:latin typeface="Garamond" panose="02020404030301010803" pitchFamily="18" charset="0"/>
              </a:rPr>
              <a:t>47</a:t>
            </a:r>
            <a:r>
              <a:rPr lang="fr-FR" sz="1800" dirty="0" smtClean="0">
                <a:latin typeface="Garamond" panose="02020404030301010803" pitchFamily="18" charset="0"/>
              </a:rPr>
              <a:t>.</a:t>
            </a:r>
          </a:p>
          <a:p>
            <a:pPr marL="177800" indent="-177800" algn="just"/>
            <a:r>
              <a:rPr lang="fr-FR" sz="1800" dirty="0" smtClean="0">
                <a:latin typeface="Garamond" panose="02020404030301010803" pitchFamily="18" charset="0"/>
              </a:rPr>
              <a:t>Dans le domaine de l’enseignement-apprentissage, qui nous intéresse ici, </a:t>
            </a:r>
            <a:r>
              <a:rPr lang="fr-FR" sz="1800" dirty="0">
                <a:latin typeface="Garamond" panose="02020404030301010803" pitchFamily="18" charset="0"/>
              </a:rPr>
              <a:t>vouloir enseigner la langue sans culture c’est prendre en compte qu’une partie d’elle, le volet technique et le volet linguistique, mais cela est limité et ne permet pas d’accéder à la réalité extralinguistique et donc à la véritable communication. Nul ne peut nier qu’avoir une compétence communicative dépasse de loin le seul fait de </a:t>
            </a:r>
            <a:r>
              <a:rPr lang="fr-FR" sz="1800" dirty="0" smtClean="0">
                <a:latin typeface="Garamond" panose="02020404030301010803" pitchFamily="18" charset="0"/>
              </a:rPr>
              <a:t>maîtriser </a:t>
            </a:r>
            <a:r>
              <a:rPr lang="fr-FR" sz="1800" dirty="0">
                <a:latin typeface="Garamond" panose="02020404030301010803" pitchFamily="18" charset="0"/>
              </a:rPr>
              <a:t>la langue linguistiquement, car sans le fait culturel on ne peut saisir les implicites et la symbolique que cette langue transmet, cela est visible dans les classes de </a:t>
            </a:r>
            <a:r>
              <a:rPr lang="fr-FR" sz="1800" dirty="0" smtClean="0">
                <a:latin typeface="Garamond" panose="02020404030301010803" pitchFamily="18" charset="0"/>
              </a:rPr>
              <a:t>langues, </a:t>
            </a:r>
            <a:r>
              <a:rPr lang="fr-FR" sz="1800" dirty="0">
                <a:latin typeface="Garamond" panose="02020404030301010803" pitchFamily="18" charset="0"/>
              </a:rPr>
              <a:t>où l’accès au sens n’est pas tributaire aux seuls éléments lexicaux et grammaticaux, la compréhension d’un texte ou d’un support audio et même visuel dépend en partie des éléments socioculturels aussi. </a:t>
            </a:r>
          </a:p>
        </p:txBody>
      </p:sp>
    </p:spTree>
    <p:extLst>
      <p:ext uri="{BB962C8B-B14F-4D97-AF65-F5344CB8AC3E}">
        <p14:creationId xmlns:p14="http://schemas.microsoft.com/office/powerpoint/2010/main" val="774748544"/>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824136"/>
          </a:xfrm>
          <a:solidFill>
            <a:schemeClr val="accent2"/>
          </a:solidFill>
          <a:ln w="76200">
            <a:solidFill>
              <a:schemeClr val="accent1"/>
            </a:solidFill>
          </a:ln>
        </p:spPr>
        <p:txBody>
          <a:bodyPr>
            <a:normAutofit/>
          </a:bodyPr>
          <a:lstStyle/>
          <a:p>
            <a:pPr algn="ctr"/>
            <a:r>
              <a:rPr lang="fr-FR" sz="3200" b="1" dirty="0">
                <a:solidFill>
                  <a:srgbClr val="002060"/>
                </a:solidFill>
                <a:latin typeface="Garamond" panose="02020404030301010803" pitchFamily="18" charset="0"/>
              </a:rPr>
              <a:t>Culture, langue et identité. Quelle relation?</a:t>
            </a:r>
            <a:endParaRPr lang="fr-FR" sz="3200" dirty="0"/>
          </a:p>
        </p:txBody>
      </p:sp>
      <p:sp>
        <p:nvSpPr>
          <p:cNvPr id="3" name="Espace réservé du contenu 2"/>
          <p:cNvSpPr>
            <a:spLocks noGrp="1"/>
          </p:cNvSpPr>
          <p:nvPr>
            <p:ph sz="quarter" idx="1"/>
          </p:nvPr>
        </p:nvSpPr>
        <p:spPr>
          <a:xfrm>
            <a:off x="611560" y="1700808"/>
            <a:ext cx="8153400" cy="4709120"/>
          </a:xfrm>
          <a:solidFill>
            <a:schemeClr val="accent1"/>
          </a:solidFill>
          <a:ln w="76200">
            <a:solidFill>
              <a:schemeClr val="accent2"/>
            </a:solidFill>
          </a:ln>
        </p:spPr>
        <p:txBody>
          <a:bodyPr>
            <a:normAutofit fontScale="25000" lnSpcReduction="20000"/>
          </a:bodyPr>
          <a:lstStyle/>
          <a:p>
            <a:pPr marL="177800" indent="-177800" algn="just"/>
            <a:r>
              <a:rPr lang="fr-FR" sz="7200" dirty="0">
                <a:latin typeface="Garamond" panose="02020404030301010803" pitchFamily="18" charset="0"/>
              </a:rPr>
              <a:t>De ces propos on comprend que la didactique des langues doit impérativement prendre en compte le volet culturel de la langue faute de quoi l’intercompréhension ne sera pas complète. L’interdépendance de la langue et de la culture est perceptible </a:t>
            </a:r>
            <a:r>
              <a:rPr lang="fr-FR" sz="7200" dirty="0" smtClean="0">
                <a:latin typeface="Garamond" panose="02020404030301010803" pitchFamily="18" charset="0"/>
              </a:rPr>
              <a:t>dans </a:t>
            </a:r>
            <a:r>
              <a:rPr lang="fr-FR" sz="7200" dirty="0">
                <a:latin typeface="Garamond" panose="02020404030301010803" pitchFamily="18" charset="0"/>
              </a:rPr>
              <a:t>beaucoup de mots. En effet, bon nombre d’entre eux ont un ancrage dans un passé lointain -mais perdurés grâce à l’inconscient collectif- et de ce fait ils permettent de dévoiler certains faits culturels qui ont existés dans un environnement donné et dans une période historique donnée mais disparus à présent</a:t>
            </a:r>
            <a:r>
              <a:rPr lang="fr-FR" sz="7200" dirty="0" smtClean="0">
                <a:latin typeface="Garamond" panose="02020404030301010803" pitchFamily="18" charset="0"/>
              </a:rPr>
              <a:t>. </a:t>
            </a:r>
            <a:r>
              <a:rPr lang="fr-FR" sz="7200" i="1" dirty="0" smtClean="0">
                <a:latin typeface="Garamond" panose="02020404030301010803" pitchFamily="18" charset="0"/>
              </a:rPr>
              <a:t>«</a:t>
            </a:r>
            <a:r>
              <a:rPr lang="fr-FR" sz="7200" i="1" dirty="0">
                <a:latin typeface="Garamond" panose="02020404030301010803" pitchFamily="18" charset="0"/>
              </a:rPr>
              <a:t> C’est en tant que pratique sociale et produit socio-historique que la langue est toute pénétrée de culture. Le jeu de symbiose dans lequel fonctionnent langue et culture fait qu’elles sont le reflet réciproque et obligé l’une de l’autre. » </a:t>
            </a:r>
            <a:r>
              <a:rPr lang="fr-FR" sz="5600" dirty="0">
                <a:latin typeface="Garamond" panose="02020404030301010803" pitchFamily="18" charset="0"/>
              </a:rPr>
              <a:t>GALISSON R., 1988, « Cultures et </a:t>
            </a:r>
            <a:r>
              <a:rPr lang="fr-FR" sz="5600" dirty="0" err="1">
                <a:latin typeface="Garamond" panose="02020404030301010803" pitchFamily="18" charset="0"/>
              </a:rPr>
              <a:t>lexicultures</a:t>
            </a:r>
            <a:r>
              <a:rPr lang="fr-FR" sz="5600" dirty="0">
                <a:latin typeface="Garamond" panose="02020404030301010803" pitchFamily="18" charset="0"/>
              </a:rPr>
              <a:t>. Pour une approche dictionnairique de la culture partagée », dans </a:t>
            </a:r>
            <a:r>
              <a:rPr lang="fr-FR" sz="5600" i="1" dirty="0">
                <a:latin typeface="Garamond" panose="02020404030301010803" pitchFamily="18" charset="0"/>
              </a:rPr>
              <a:t>Annexes des Cahiers de linguistique hispanique médiévale</a:t>
            </a:r>
            <a:r>
              <a:rPr lang="fr-FR" sz="5600" dirty="0">
                <a:latin typeface="Garamond" panose="02020404030301010803" pitchFamily="18" charset="0"/>
              </a:rPr>
              <a:t>, V. 7, Hommage à Bernard Pottier. pp. </a:t>
            </a:r>
            <a:r>
              <a:rPr lang="fr-FR" sz="5600" dirty="0" smtClean="0">
                <a:latin typeface="Garamond" panose="02020404030301010803" pitchFamily="18" charset="0"/>
              </a:rPr>
              <a:t>325-341.</a:t>
            </a:r>
          </a:p>
          <a:p>
            <a:pPr marL="177800" indent="-177800" algn="just"/>
            <a:r>
              <a:rPr lang="fr-FR" sz="7200" dirty="0" smtClean="0">
                <a:latin typeface="Garamond" panose="02020404030301010803" pitchFamily="18" charset="0"/>
              </a:rPr>
              <a:t>Ainsi</a:t>
            </a:r>
            <a:r>
              <a:rPr lang="fr-FR" sz="7200" dirty="0">
                <a:latin typeface="Garamond" panose="02020404030301010803" pitchFamily="18" charset="0"/>
              </a:rPr>
              <a:t>, la langue et donc les mots qui la composent sont chargés de significations qui tirent leur origine de références littéraires et historiques, d’événements émotionnels et folkloriques ou de faits socioculturels. Nous pouvons illustrer </a:t>
            </a:r>
            <a:r>
              <a:rPr lang="fr-FR" sz="7200" dirty="0" smtClean="0">
                <a:latin typeface="Garamond" panose="02020404030301010803" pitchFamily="18" charset="0"/>
              </a:rPr>
              <a:t>ces </a:t>
            </a:r>
            <a:r>
              <a:rPr lang="fr-FR" sz="7200" dirty="0">
                <a:latin typeface="Garamond" panose="02020404030301010803" pitchFamily="18" charset="0"/>
              </a:rPr>
              <a:t>propos </a:t>
            </a:r>
            <a:r>
              <a:rPr lang="fr-FR" sz="7200" dirty="0" smtClean="0">
                <a:latin typeface="Garamond" panose="02020404030301010803" pitchFamily="18" charset="0"/>
              </a:rPr>
              <a:t>en </a:t>
            </a:r>
            <a:r>
              <a:rPr lang="fr-FR" sz="7200" dirty="0">
                <a:latin typeface="Garamond" panose="02020404030301010803" pitchFamily="18" charset="0"/>
              </a:rPr>
              <a:t>donnant des exemples de la langue amazighe. Le mot « </a:t>
            </a:r>
            <a:r>
              <a:rPr lang="fr-FR" sz="7200" i="1" dirty="0" err="1">
                <a:latin typeface="Garamond" panose="02020404030301010803" pitchFamily="18" charset="0"/>
              </a:rPr>
              <a:t>tamart</a:t>
            </a:r>
            <a:r>
              <a:rPr lang="fr-FR" sz="7200" i="1" dirty="0">
                <a:latin typeface="Garamond" panose="02020404030301010803" pitchFamily="18" charset="0"/>
              </a:rPr>
              <a:t> »</a:t>
            </a:r>
            <a:r>
              <a:rPr lang="fr-FR" sz="7200" dirty="0">
                <a:latin typeface="Garamond" panose="02020404030301010803" pitchFamily="18" charset="0"/>
              </a:rPr>
              <a:t> en français « </a:t>
            </a:r>
            <a:r>
              <a:rPr lang="fr-FR" sz="7200" i="1" dirty="0">
                <a:latin typeface="Garamond" panose="02020404030301010803" pitchFamily="18" charset="0"/>
              </a:rPr>
              <a:t>le menton »</a:t>
            </a:r>
            <a:r>
              <a:rPr lang="fr-FR" sz="7200" b="1" i="1" dirty="0">
                <a:latin typeface="Garamond" panose="02020404030301010803" pitchFamily="18" charset="0"/>
              </a:rPr>
              <a:t> </a:t>
            </a:r>
            <a:r>
              <a:rPr lang="fr-FR" sz="7200" dirty="0">
                <a:latin typeface="Garamond" panose="02020404030301010803" pitchFamily="18" charset="0"/>
              </a:rPr>
              <a:t>est un exemple parlant dans ce cas, lorsqu’on utilise l’expression : </a:t>
            </a:r>
            <a:r>
              <a:rPr lang="fr-FR" sz="7200" i="1" dirty="0">
                <a:latin typeface="Garamond" panose="02020404030301010803" pitchFamily="18" charset="0"/>
              </a:rPr>
              <a:t>« </a:t>
            </a:r>
            <a:r>
              <a:rPr lang="fr-FR" sz="7200" i="1" dirty="0" err="1">
                <a:latin typeface="Garamond" panose="02020404030301010803" pitchFamily="18" charset="0"/>
              </a:rPr>
              <a:t>Atta</a:t>
            </a:r>
            <a:r>
              <a:rPr lang="fr-FR" sz="7200" i="1" dirty="0">
                <a:latin typeface="Garamond" panose="02020404030301010803" pitchFamily="18" charset="0"/>
              </a:rPr>
              <a:t> </a:t>
            </a:r>
            <a:r>
              <a:rPr lang="fr-FR" sz="7200" i="1" dirty="0" err="1">
                <a:latin typeface="Garamond" panose="02020404030301010803" pitchFamily="18" charset="0"/>
              </a:rPr>
              <a:t>tamart</a:t>
            </a:r>
            <a:r>
              <a:rPr lang="fr-FR" sz="7200" i="1" dirty="0">
                <a:latin typeface="Garamond" panose="02020404030301010803" pitchFamily="18" charset="0"/>
              </a:rPr>
              <a:t> » </a:t>
            </a:r>
            <a:r>
              <a:rPr lang="fr-FR" sz="7200" dirty="0">
                <a:latin typeface="Garamond" panose="02020404030301010803" pitchFamily="18" charset="0"/>
              </a:rPr>
              <a:t>(Voici le menton, tout en le saisissant par le geste), au-delà de son premier sens linguistique qui veut dire </a:t>
            </a:r>
            <a:r>
              <a:rPr lang="fr-FR" sz="7200" i="1" dirty="0">
                <a:latin typeface="Garamond" panose="02020404030301010803" pitchFamily="18" charset="0"/>
              </a:rPr>
              <a:t>« menton »,</a:t>
            </a:r>
            <a:r>
              <a:rPr lang="fr-FR" sz="7200" dirty="0">
                <a:latin typeface="Garamond" panose="02020404030301010803" pitchFamily="18" charset="0"/>
              </a:rPr>
              <a:t> il possède un autre sens chargé d’une connotation culturelle qui veut dire </a:t>
            </a:r>
            <a:r>
              <a:rPr lang="fr-FR" sz="7200" i="1" dirty="0">
                <a:latin typeface="Garamond" panose="02020404030301010803" pitchFamily="18" charset="0"/>
              </a:rPr>
              <a:t>« tu verras, tu auras à faire à moi </a:t>
            </a:r>
            <a:r>
              <a:rPr lang="fr-FR" sz="7200" i="1" dirty="0" smtClean="0">
                <a:latin typeface="Garamond" panose="02020404030301010803" pitchFamily="18" charset="0"/>
              </a:rPr>
              <a:t>». </a:t>
            </a:r>
            <a:endParaRPr lang="fr-FR" dirty="0"/>
          </a:p>
        </p:txBody>
      </p:sp>
    </p:spTree>
    <p:extLst>
      <p:ext uri="{BB962C8B-B14F-4D97-AF65-F5344CB8AC3E}">
        <p14:creationId xmlns:p14="http://schemas.microsoft.com/office/powerpoint/2010/main" val="1341431974"/>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824136"/>
          </a:xfrm>
          <a:solidFill>
            <a:schemeClr val="accent2"/>
          </a:solidFill>
          <a:ln w="76200">
            <a:solidFill>
              <a:schemeClr val="accent1"/>
            </a:solidFill>
          </a:ln>
        </p:spPr>
        <p:txBody>
          <a:bodyPr>
            <a:normAutofit/>
          </a:bodyPr>
          <a:lstStyle/>
          <a:p>
            <a:pPr algn="ctr"/>
            <a:r>
              <a:rPr lang="fr-FR" sz="3200" b="1" dirty="0">
                <a:solidFill>
                  <a:srgbClr val="002060"/>
                </a:solidFill>
                <a:latin typeface="Garamond" panose="02020404030301010803" pitchFamily="18" charset="0"/>
              </a:rPr>
              <a:t>Culture, langue et identité. Quelle relation?</a:t>
            </a:r>
            <a:endParaRPr lang="fr-FR" sz="3200" dirty="0"/>
          </a:p>
        </p:txBody>
      </p:sp>
      <p:sp>
        <p:nvSpPr>
          <p:cNvPr id="3" name="Espace réservé du contenu 2"/>
          <p:cNvSpPr>
            <a:spLocks noGrp="1"/>
          </p:cNvSpPr>
          <p:nvPr>
            <p:ph sz="quarter" idx="1"/>
          </p:nvPr>
        </p:nvSpPr>
        <p:spPr>
          <a:xfrm>
            <a:off x="611560" y="1700808"/>
            <a:ext cx="8153400" cy="4495800"/>
          </a:xfrm>
          <a:solidFill>
            <a:schemeClr val="accent1"/>
          </a:solidFill>
          <a:ln w="76200">
            <a:solidFill>
              <a:schemeClr val="accent2"/>
            </a:solidFill>
          </a:ln>
        </p:spPr>
        <p:txBody>
          <a:bodyPr>
            <a:normAutofit/>
          </a:bodyPr>
          <a:lstStyle/>
          <a:p>
            <a:pPr marL="177800" indent="-177800" algn="just"/>
            <a:r>
              <a:rPr lang="fr-FR" sz="1800" dirty="0" smtClean="0">
                <a:latin typeface="Garamond" panose="02020404030301010803" pitchFamily="18" charset="0"/>
              </a:rPr>
              <a:t>Ce </a:t>
            </a:r>
            <a:r>
              <a:rPr lang="fr-FR" sz="1800" dirty="0">
                <a:latin typeface="Garamond" panose="02020404030301010803" pitchFamily="18" charset="0"/>
              </a:rPr>
              <a:t>sens remonte à la conquête de l’Afrique du nord par les arabes, lorsque le roi Amazigh </a:t>
            </a:r>
            <a:r>
              <a:rPr lang="fr-FR" sz="1800" dirty="0" err="1">
                <a:latin typeface="Garamond" panose="02020404030301010803" pitchFamily="18" charset="0"/>
              </a:rPr>
              <a:t>Koceila</a:t>
            </a:r>
            <a:r>
              <a:rPr lang="fr-FR" sz="1800" dirty="0">
                <a:latin typeface="Garamond" panose="02020404030301010803" pitchFamily="18" charset="0"/>
              </a:rPr>
              <a:t> (en tamazight </a:t>
            </a:r>
            <a:r>
              <a:rPr lang="fr-FR" sz="1800" dirty="0" err="1">
                <a:latin typeface="Garamond" panose="02020404030301010803" pitchFamily="18" charset="0"/>
              </a:rPr>
              <a:t>Aksil</a:t>
            </a:r>
            <a:r>
              <a:rPr lang="fr-FR" sz="1800" dirty="0">
                <a:latin typeface="Garamond" panose="02020404030301010803" pitchFamily="18" charset="0"/>
              </a:rPr>
              <a:t>) fut capturer par le conquérant arabe </a:t>
            </a:r>
            <a:r>
              <a:rPr lang="fr-FR" sz="1800" dirty="0" err="1">
                <a:latin typeface="Garamond" panose="02020404030301010803" pitchFamily="18" charset="0"/>
              </a:rPr>
              <a:t>Okba</a:t>
            </a:r>
            <a:r>
              <a:rPr lang="fr-FR" sz="1800" dirty="0">
                <a:latin typeface="Garamond" panose="02020404030301010803" pitchFamily="18" charset="0"/>
              </a:rPr>
              <a:t>, ce dernier lui ordonna, en guise d’abdication, d’égorger un mouton, en l’égorgeant </a:t>
            </a:r>
            <a:r>
              <a:rPr lang="fr-FR" sz="1800" dirty="0" err="1">
                <a:latin typeface="Garamond" panose="02020404030301010803" pitchFamily="18" charset="0"/>
              </a:rPr>
              <a:t>Koceila</a:t>
            </a:r>
            <a:r>
              <a:rPr lang="fr-FR" sz="1800" dirty="0">
                <a:latin typeface="Garamond" panose="02020404030301010803" pitchFamily="18" charset="0"/>
              </a:rPr>
              <a:t> essuya son menton avec sa main ensanglantée. Après avoir réussi à s’évader, le roi Amazigh tua </a:t>
            </a:r>
            <a:r>
              <a:rPr lang="fr-FR" sz="1800" dirty="0" err="1">
                <a:latin typeface="Garamond" panose="02020404030301010803" pitchFamily="18" charset="0"/>
              </a:rPr>
              <a:t>Okba</a:t>
            </a:r>
            <a:r>
              <a:rPr lang="fr-FR" sz="1800" dirty="0">
                <a:latin typeface="Garamond" panose="02020404030301010803" pitchFamily="18" charset="0"/>
              </a:rPr>
              <a:t>. Et </a:t>
            </a:r>
            <a:r>
              <a:rPr lang="fr-FR" sz="1800" dirty="0" smtClean="0">
                <a:latin typeface="Garamond" panose="02020404030301010803" pitchFamily="18" charset="0"/>
              </a:rPr>
              <a:t>depuis </a:t>
            </a:r>
            <a:r>
              <a:rPr lang="fr-FR" sz="1800" dirty="0">
                <a:latin typeface="Garamond" panose="02020404030301010803" pitchFamily="18" charset="0"/>
              </a:rPr>
              <a:t>la vengeance de cette situation humiliante, le mot et le geste sont associés pour signifier, jusqu’à présent, l’action d’obtenir une réparation d’une offense ou d’un </a:t>
            </a:r>
            <a:r>
              <a:rPr lang="fr-FR" sz="1800" dirty="0" smtClean="0">
                <a:latin typeface="Garamond" panose="02020404030301010803" pitchFamily="18" charset="0"/>
              </a:rPr>
              <a:t>affront.</a:t>
            </a:r>
          </a:p>
          <a:p>
            <a:pPr marL="177800" indent="-177800" algn="just"/>
            <a:r>
              <a:rPr lang="fr-FR" sz="1800" dirty="0" smtClean="0">
                <a:latin typeface="Garamond" panose="02020404030301010803" pitchFamily="18" charset="0"/>
              </a:rPr>
              <a:t>L’individu </a:t>
            </a:r>
            <a:r>
              <a:rPr lang="fr-FR" sz="1800" dirty="0">
                <a:latin typeface="Garamond" panose="02020404030301010803" pitchFamily="18" charset="0"/>
              </a:rPr>
              <a:t>en tenant un discours dans sa langue définit son identité même-si le discours ne porte pas sur des éléments identitaires. En ce sens la langue amazighe est exemplaire, elle occupe une place importante dans la définition de l’identité amazighe. En effet, dans la liste des revendications identitaires d’après l’indépendance, la langue s’affiche comme première exigence et sa reconnaissance politique doit, impérativement, être concrétisée par une reconnaissance scolaire. </a:t>
            </a:r>
            <a:endParaRPr lang="fr-FR" sz="1800" dirty="0" smtClean="0">
              <a:latin typeface="Garamond" panose="02020404030301010803" pitchFamily="18" charset="0"/>
            </a:endParaRPr>
          </a:p>
          <a:p>
            <a:pPr marL="177800" indent="-177800" algn="just"/>
            <a:endParaRPr lang="fr-FR" sz="1900" dirty="0">
              <a:latin typeface="Garamond" panose="02020404030301010803" pitchFamily="18" charset="0"/>
            </a:endParaRPr>
          </a:p>
          <a:p>
            <a:endParaRPr lang="fr-FR" dirty="0"/>
          </a:p>
          <a:p>
            <a:endParaRPr lang="fr-FR" dirty="0"/>
          </a:p>
        </p:txBody>
      </p:sp>
    </p:spTree>
    <p:extLst>
      <p:ext uri="{BB962C8B-B14F-4D97-AF65-F5344CB8AC3E}">
        <p14:creationId xmlns:p14="http://schemas.microsoft.com/office/powerpoint/2010/main" val="361865480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824136"/>
          </a:xfrm>
          <a:solidFill>
            <a:schemeClr val="accent2"/>
          </a:solidFill>
          <a:ln w="76200">
            <a:solidFill>
              <a:schemeClr val="accent1"/>
            </a:solidFill>
          </a:ln>
        </p:spPr>
        <p:txBody>
          <a:bodyPr>
            <a:normAutofit/>
          </a:bodyPr>
          <a:lstStyle/>
          <a:p>
            <a:pPr algn="ctr"/>
            <a:r>
              <a:rPr lang="fr-FR" sz="3200" b="1" dirty="0">
                <a:solidFill>
                  <a:srgbClr val="002060"/>
                </a:solidFill>
                <a:latin typeface="Garamond" panose="02020404030301010803" pitchFamily="18" charset="0"/>
              </a:rPr>
              <a:t>Culture, langue et identité. Quelle relation?</a:t>
            </a:r>
            <a:endParaRPr lang="fr-FR" sz="3200" dirty="0"/>
          </a:p>
        </p:txBody>
      </p:sp>
      <p:sp>
        <p:nvSpPr>
          <p:cNvPr id="3" name="Espace réservé du contenu 2"/>
          <p:cNvSpPr>
            <a:spLocks noGrp="1"/>
          </p:cNvSpPr>
          <p:nvPr>
            <p:ph sz="quarter" idx="1"/>
          </p:nvPr>
        </p:nvSpPr>
        <p:spPr>
          <a:xfrm>
            <a:off x="539552" y="1700808"/>
            <a:ext cx="8352928" cy="4752528"/>
          </a:xfrm>
          <a:solidFill>
            <a:schemeClr val="accent1"/>
          </a:solidFill>
          <a:ln w="76200">
            <a:solidFill>
              <a:schemeClr val="accent2"/>
            </a:solidFill>
          </a:ln>
        </p:spPr>
        <p:txBody>
          <a:bodyPr>
            <a:normAutofit fontScale="92500" lnSpcReduction="10000"/>
          </a:bodyPr>
          <a:lstStyle/>
          <a:p>
            <a:pPr marL="177800" indent="-177800" algn="just"/>
            <a:endParaRPr lang="fr-FR" sz="1900" dirty="0" smtClean="0">
              <a:latin typeface="Garamond" panose="02020404030301010803" pitchFamily="18" charset="0"/>
            </a:endParaRPr>
          </a:p>
          <a:p>
            <a:pPr marL="177800" indent="-177800" algn="just"/>
            <a:r>
              <a:rPr lang="fr-FR" sz="1900" dirty="0">
                <a:latin typeface="Garamond" panose="02020404030301010803" pitchFamily="18" charset="0"/>
              </a:rPr>
              <a:t>La région </a:t>
            </a:r>
            <a:r>
              <a:rPr lang="fr-FR" sz="1900" dirty="0" err="1">
                <a:latin typeface="Garamond" panose="02020404030301010803" pitchFamily="18" charset="0"/>
              </a:rPr>
              <a:t>amazighophone</a:t>
            </a:r>
            <a:r>
              <a:rPr lang="fr-FR" sz="1900" dirty="0">
                <a:latin typeface="Garamond" panose="02020404030301010803" pitchFamily="18" charset="0"/>
              </a:rPr>
              <a:t> a subi plusieurs invasions ce qui fait qu’elle est face à des influences et à des contacts tout au long de son histoire, mais la langue a résisté à cette situation et a pu et su percer les siècles pour parvenir jusqu’à nous, ce qui donne une légitimité à cette langue d’être la garante de l’identité amazighe. Ce lien entre langue et identité et l’attachement des populations amazighes à leur langue a poussé les militants à considérer que toutes reconnaissances linguistiques est une reconnaissance identitaires. </a:t>
            </a:r>
          </a:p>
          <a:p>
            <a:pPr marL="177800" indent="-177800" algn="just"/>
            <a:r>
              <a:rPr lang="fr-FR" sz="1900" dirty="0" smtClean="0">
                <a:latin typeface="Garamond" panose="02020404030301010803" pitchFamily="18" charset="0"/>
              </a:rPr>
              <a:t>De </a:t>
            </a:r>
            <a:r>
              <a:rPr lang="fr-FR" sz="1900" dirty="0">
                <a:latin typeface="Garamond" panose="02020404030301010803" pitchFamily="18" charset="0"/>
              </a:rPr>
              <a:t>tous les référents identitaires, la langue est le marqueur qui permet à la fois aux individus d’exprimer leur identité (moyen de communication) et de s’identifier à une communauté donnée. Cette identification </a:t>
            </a:r>
            <a:r>
              <a:rPr lang="fr-FR" sz="1900" dirty="0" smtClean="0">
                <a:latin typeface="Garamond" panose="02020404030301010803" pitchFamily="18" charset="0"/>
              </a:rPr>
              <a:t>porte en </a:t>
            </a:r>
            <a:r>
              <a:rPr lang="fr-FR" sz="1900" dirty="0">
                <a:latin typeface="Garamond" panose="02020404030301010803" pitchFamily="18" charset="0"/>
              </a:rPr>
              <a:t>elle la conscience de partager une seule langue, les sentiments de valorisation que portent les individus envers cette langue constituent l’identité </a:t>
            </a:r>
            <a:r>
              <a:rPr lang="fr-FR" sz="1900" dirty="0" smtClean="0">
                <a:latin typeface="Garamond" panose="02020404030301010803" pitchFamily="18" charset="0"/>
              </a:rPr>
              <a:t>linguistique, W</a:t>
            </a:r>
            <a:r>
              <a:rPr lang="fr-FR" sz="1900" dirty="0">
                <a:latin typeface="Garamond" panose="02020404030301010803" pitchFamily="18" charset="0"/>
              </a:rPr>
              <a:t>. REMYSEN souligne cette </a:t>
            </a:r>
            <a:r>
              <a:rPr lang="fr-FR" sz="1900" dirty="0" smtClean="0">
                <a:latin typeface="Garamond" panose="02020404030301010803" pitchFamily="18" charset="0"/>
              </a:rPr>
              <a:t>corrélation : </a:t>
            </a:r>
            <a:r>
              <a:rPr lang="fr-FR" sz="1900" i="1" dirty="0" smtClean="0">
                <a:latin typeface="Garamond" panose="02020404030301010803" pitchFamily="18" charset="0"/>
              </a:rPr>
              <a:t>«</a:t>
            </a:r>
            <a:r>
              <a:rPr lang="fr-FR" sz="1900" i="1" dirty="0">
                <a:latin typeface="Garamond" panose="02020404030301010803" pitchFamily="18" charset="0"/>
              </a:rPr>
              <a:t> D'une part, l'image valorisante de sa propre identité implique la valorisation de sa variété de langue, car elle est liée de façon étroite à cette identité. D'autre part, l'expression de cette identité passe justement par cette variété linguistique, qui dispose de certaines unités lexicales permettant d'exprimer l'identité de façon précise et nuancée. </a:t>
            </a:r>
            <a:r>
              <a:rPr lang="fr-FR" sz="1900" i="1" dirty="0" smtClean="0">
                <a:latin typeface="Garamond" panose="02020404030301010803" pitchFamily="18" charset="0"/>
              </a:rPr>
              <a:t>»</a:t>
            </a:r>
            <a:r>
              <a:rPr lang="fr-FR" sz="1900" dirty="0">
                <a:latin typeface="Garamond" panose="02020404030301010803" pitchFamily="18" charset="0"/>
              </a:rPr>
              <a:t> </a:t>
            </a:r>
            <a:r>
              <a:rPr lang="fr-FR" sz="1500" dirty="0" smtClean="0">
                <a:latin typeface="Garamond" panose="02020404030301010803" pitchFamily="18" charset="0"/>
              </a:rPr>
              <a:t>REMYSEN </a:t>
            </a:r>
            <a:r>
              <a:rPr lang="fr-FR" sz="1500" dirty="0">
                <a:latin typeface="Garamond" panose="02020404030301010803" pitchFamily="18" charset="0"/>
              </a:rPr>
              <a:t>W., 2004, « Le recours au stéréotype dans le discours sur la langue française et l'identité québécoise : une étude de cas dans la région de Québec », dans DESHAIES D. et VINCENT D. (</a:t>
            </a:r>
            <a:r>
              <a:rPr lang="fr-FR" sz="1500" dirty="0" err="1">
                <a:latin typeface="Garamond" panose="02020404030301010803" pitchFamily="18" charset="0"/>
              </a:rPr>
              <a:t>dir</a:t>
            </a:r>
            <a:r>
              <a:rPr lang="fr-FR" sz="1500" dirty="0">
                <a:latin typeface="Garamond" panose="02020404030301010803" pitchFamily="18" charset="0"/>
              </a:rPr>
              <a:t>.), </a:t>
            </a:r>
            <a:r>
              <a:rPr lang="fr-FR" sz="1500" i="1" dirty="0">
                <a:latin typeface="Garamond" panose="02020404030301010803" pitchFamily="18" charset="0"/>
              </a:rPr>
              <a:t>Discours et constructions identitaires</a:t>
            </a:r>
            <a:r>
              <a:rPr lang="fr-FR" sz="1500" dirty="0">
                <a:latin typeface="Garamond" panose="02020404030301010803" pitchFamily="18" charset="0"/>
              </a:rPr>
              <a:t>, Québec, PUL, pp. 95-121</a:t>
            </a:r>
            <a:r>
              <a:rPr lang="fr-FR" sz="1500" dirty="0" smtClean="0">
                <a:latin typeface="Garamond" panose="02020404030301010803" pitchFamily="18" charset="0"/>
              </a:rPr>
              <a:t>.</a:t>
            </a:r>
          </a:p>
          <a:p>
            <a:pPr marL="177800" indent="-177800" algn="just"/>
            <a:endParaRPr lang="fr-FR" sz="1900" dirty="0" smtClean="0">
              <a:latin typeface="Garamond" panose="02020404030301010803" pitchFamily="18" charset="0"/>
            </a:endParaRPr>
          </a:p>
          <a:p>
            <a:pPr marL="177800" indent="-177800" algn="just"/>
            <a:endParaRPr lang="fr-FR" sz="1500" dirty="0"/>
          </a:p>
          <a:p>
            <a:endParaRPr lang="fr-FR" dirty="0"/>
          </a:p>
        </p:txBody>
      </p:sp>
    </p:spTree>
    <p:extLst>
      <p:ext uri="{BB962C8B-B14F-4D97-AF65-F5344CB8AC3E}">
        <p14:creationId xmlns:p14="http://schemas.microsoft.com/office/powerpoint/2010/main" val="2829166161"/>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824136"/>
          </a:xfrm>
          <a:solidFill>
            <a:schemeClr val="accent2"/>
          </a:solidFill>
          <a:ln w="76200">
            <a:solidFill>
              <a:schemeClr val="accent1"/>
            </a:solidFill>
          </a:ln>
        </p:spPr>
        <p:txBody>
          <a:bodyPr>
            <a:normAutofit/>
          </a:bodyPr>
          <a:lstStyle/>
          <a:p>
            <a:pPr algn="ctr"/>
            <a:r>
              <a:rPr lang="fr-FR" sz="3200" b="1" dirty="0">
                <a:solidFill>
                  <a:srgbClr val="002060"/>
                </a:solidFill>
                <a:latin typeface="Garamond" panose="02020404030301010803" pitchFamily="18" charset="0"/>
              </a:rPr>
              <a:t>Culture, langue et identité. Quelle relation?</a:t>
            </a:r>
            <a:endParaRPr lang="fr-FR" sz="3200" dirty="0"/>
          </a:p>
        </p:txBody>
      </p:sp>
      <p:sp>
        <p:nvSpPr>
          <p:cNvPr id="3" name="Espace réservé du contenu 2"/>
          <p:cNvSpPr>
            <a:spLocks noGrp="1"/>
          </p:cNvSpPr>
          <p:nvPr>
            <p:ph sz="quarter" idx="1"/>
          </p:nvPr>
        </p:nvSpPr>
        <p:spPr>
          <a:xfrm>
            <a:off x="611560" y="1772816"/>
            <a:ext cx="8153400" cy="4539208"/>
          </a:xfrm>
          <a:solidFill>
            <a:schemeClr val="accent1"/>
          </a:solidFill>
          <a:ln w="76200">
            <a:solidFill>
              <a:schemeClr val="accent2"/>
            </a:solidFill>
          </a:ln>
        </p:spPr>
        <p:txBody>
          <a:bodyPr>
            <a:normAutofit/>
          </a:bodyPr>
          <a:lstStyle/>
          <a:p>
            <a:pPr marL="177800" indent="-177800" algn="just"/>
            <a:endParaRPr lang="fr-FR" sz="1800" dirty="0" smtClean="0">
              <a:latin typeface="Garamond" panose="02020404030301010803" pitchFamily="18" charset="0"/>
            </a:endParaRPr>
          </a:p>
          <a:p>
            <a:pPr marL="177800" indent="-177800" algn="just"/>
            <a:r>
              <a:rPr lang="fr-FR" sz="1800" dirty="0" smtClean="0">
                <a:latin typeface="Garamond" panose="02020404030301010803" pitchFamily="18" charset="0"/>
              </a:rPr>
              <a:t>L’identification </a:t>
            </a:r>
            <a:r>
              <a:rPr lang="fr-FR" sz="1800" dirty="0">
                <a:latin typeface="Garamond" panose="02020404030301010803" pitchFamily="18" charset="0"/>
              </a:rPr>
              <a:t>à une langue permet le respect de ses origines et de son histoire collective et c’est uniquement à cette condition du respect qu’on peut parler de la sauvegarde identitaire qui, à son tour, stabilise le groupe et le définit en tant que tel par rapport aux autres identités.</a:t>
            </a:r>
            <a:r>
              <a:rPr lang="fr-FR" sz="1800" i="1" dirty="0">
                <a:latin typeface="Garamond" panose="02020404030301010803" pitchFamily="18" charset="0"/>
              </a:rPr>
              <a:t> « Rares sont les peuples qui ne s’identifient pas à la langue qu’ils parlent et pour lesquels la question linguistique ne revêt pas une importance politique capitale. C’est une question de principe mais, plus encore, d’honneur personnel et de fierté nationale car elle touche au plus profond l’individu, à l’essence même de l’être. »</a:t>
            </a:r>
            <a:r>
              <a:rPr lang="fr-FR" sz="1800" dirty="0">
                <a:latin typeface="Garamond" panose="02020404030301010803" pitchFamily="18" charset="0"/>
              </a:rPr>
              <a:t> </a:t>
            </a:r>
            <a:r>
              <a:rPr lang="fr-FR" sz="1400" dirty="0">
                <a:latin typeface="Garamond" panose="02020404030301010803" pitchFamily="18" charset="0"/>
              </a:rPr>
              <a:t>GEMAR J.-C., 1983, </a:t>
            </a:r>
            <a:r>
              <a:rPr lang="fr-FR" sz="1400" i="1" dirty="0">
                <a:latin typeface="Garamond" panose="02020404030301010803" pitchFamily="18" charset="0"/>
              </a:rPr>
              <a:t>Les trois états de la politique linguistique du Québec. D’une société traduite à une société d’expression</a:t>
            </a:r>
            <a:r>
              <a:rPr lang="fr-FR" sz="1400" dirty="0">
                <a:latin typeface="Garamond" panose="02020404030301010803" pitchFamily="18" charset="0"/>
              </a:rPr>
              <a:t>. Québec : Conseil de la langue française – Gouvernement du Québec, p.26</a:t>
            </a:r>
            <a:r>
              <a:rPr lang="fr-FR" sz="1400" dirty="0" smtClean="0">
                <a:latin typeface="Garamond" panose="02020404030301010803" pitchFamily="18" charset="0"/>
              </a:rPr>
              <a:t>.</a:t>
            </a:r>
            <a:endParaRPr lang="fr-FR" sz="1800" dirty="0" smtClean="0">
              <a:latin typeface="Garamond" panose="02020404030301010803" pitchFamily="18" charset="0"/>
            </a:endParaRPr>
          </a:p>
          <a:p>
            <a:pPr marL="177800" indent="-177800" algn="just"/>
            <a:r>
              <a:rPr lang="fr-FR" sz="1800" dirty="0" smtClean="0">
                <a:latin typeface="Garamond" panose="02020404030301010803" pitchFamily="18" charset="0"/>
              </a:rPr>
              <a:t>Donc</a:t>
            </a:r>
            <a:r>
              <a:rPr lang="fr-FR" sz="1800" dirty="0">
                <a:latin typeface="Garamond" panose="02020404030301010803" pitchFamily="18" charset="0"/>
              </a:rPr>
              <a:t>, enseigner sa langue à une population c’est déjà une reconnaissance symbolique en soi, c’est une reconnaissance de sa propre identité. Utiliser cette langue, à travers les contenus d’apprentissage, comme moyen pour véhiculer les composants </a:t>
            </a:r>
            <a:r>
              <a:rPr lang="fr-FR" sz="1800" dirty="0" smtClean="0">
                <a:latin typeface="Garamond" panose="02020404030301010803" pitchFamily="18" charset="0"/>
              </a:rPr>
              <a:t>socioculturels de </a:t>
            </a:r>
            <a:r>
              <a:rPr lang="fr-FR" sz="1800" dirty="0">
                <a:latin typeface="Garamond" panose="02020404030301010803" pitchFamily="18" charset="0"/>
              </a:rPr>
              <a:t>cette identité, </a:t>
            </a:r>
            <a:r>
              <a:rPr lang="fr-FR" sz="1800" dirty="0" smtClean="0">
                <a:latin typeface="Garamond" panose="02020404030301010803" pitchFamily="18" charset="0"/>
              </a:rPr>
              <a:t>est </a:t>
            </a:r>
            <a:r>
              <a:rPr lang="fr-FR" sz="1800" dirty="0">
                <a:latin typeface="Garamond" panose="02020404030301010803" pitchFamily="18" charset="0"/>
              </a:rPr>
              <a:t>une reconnaissance concrète qui accroît et consolide le sentiment de fierté qui permet à son tour d’assoir la société sur des bases harmonieuses et concordantes.  </a:t>
            </a:r>
            <a:endParaRPr lang="fr-FR" sz="1800" dirty="0" smtClean="0">
              <a:latin typeface="Garamond" panose="02020404030301010803" pitchFamily="18" charset="0"/>
            </a:endParaRPr>
          </a:p>
          <a:p>
            <a:pPr marL="0" indent="0" algn="just">
              <a:buNone/>
            </a:pPr>
            <a:endParaRPr lang="fr-FR" sz="1800" dirty="0">
              <a:latin typeface="Garamond" panose="02020404030301010803" pitchFamily="18" charset="0"/>
            </a:endParaRPr>
          </a:p>
        </p:txBody>
      </p:sp>
    </p:spTree>
    <p:extLst>
      <p:ext uri="{BB962C8B-B14F-4D97-AF65-F5344CB8AC3E}">
        <p14:creationId xmlns:p14="http://schemas.microsoft.com/office/powerpoint/2010/main" val="303957222"/>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1254</TotalTime>
  <Words>1999</Words>
  <Application>Microsoft Office PowerPoint</Application>
  <PresentationFormat>Affichage à l'écran (4:3)</PresentationFormat>
  <Paragraphs>120</Paragraphs>
  <Slides>17</Slides>
  <Notes>1</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Médian</vt:lpstr>
      <vt:lpstr> Centre Nationale Pédagogique et Linguistique pour l’Enseignement de Tamazight  (CNPLET)  en PARTENARIAT avec  le Laboratoire Paragraphe (Université Paris 8 et Cergy-Pontoise) ET   L’Université Mouloud MAMMERI de Tizi-Ouzou -  Algérie  </vt:lpstr>
      <vt:lpstr>Plan du travail</vt:lpstr>
      <vt:lpstr>Introduction</vt:lpstr>
      <vt:lpstr>Préalables théoriques C’est quoi la culture? </vt:lpstr>
      <vt:lpstr>Culture, langue et identité. Quelle relation?</vt:lpstr>
      <vt:lpstr>Culture, langue et identité. Quelle relation?</vt:lpstr>
      <vt:lpstr>Culture, langue et identité. Quelle relation?</vt:lpstr>
      <vt:lpstr>Culture, langue et identité. Quelle relation?</vt:lpstr>
      <vt:lpstr>Culture, langue et identité. Quelle relation?</vt:lpstr>
      <vt:lpstr> La didacticologie  </vt:lpstr>
      <vt:lpstr> La sociodidactique </vt:lpstr>
      <vt:lpstr> Les référents socio-culturels et identitaires amazighs dans les documents pédagogiques </vt:lpstr>
      <vt:lpstr>Les référents socio-culturels et identitaires amazighs dans les documents pédagogiques</vt:lpstr>
      <vt:lpstr>Les référents socio-culturels et identitaires amazighs dans les documents pédagogiques</vt:lpstr>
      <vt:lpstr>Les référents socio-culturels et identitaires amazighs dans les documents pédagogiques</vt:lpstr>
      <vt:lpstr>Pour conclure</vt:lpstr>
      <vt:lpstr>Pour conclure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Centre Nationale Pédagogique et Linguistique pour l’Enseignement de Tamazight (CNPLET) en collaboration avec le Laboratoire Paragraphe de l’Université Paris 8 et Cergy-Pontoise, les 28 et 29 novembre 2018 à L’Université Mouloud MAMMERI de Tizi-Ouzou, Algérie</dc:title>
  <dc:creator>Toshiba</dc:creator>
  <cp:lastModifiedBy>Toshiba</cp:lastModifiedBy>
  <cp:revision>55</cp:revision>
  <dcterms:created xsi:type="dcterms:W3CDTF">2018-11-24T09:26:59Z</dcterms:created>
  <dcterms:modified xsi:type="dcterms:W3CDTF">2018-11-29T06:29:58Z</dcterms:modified>
</cp:coreProperties>
</file>